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5" r:id="rId4"/>
    <p:sldId id="264" r:id="rId5"/>
    <p:sldId id="260" r:id="rId6"/>
    <p:sldId id="266" r:id="rId7"/>
    <p:sldId id="257" r:id="rId8"/>
    <p:sldId id="258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7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55423"/>
            <a:ext cx="6815669" cy="3704734"/>
          </a:xfrm>
        </p:spPr>
        <p:txBody>
          <a:bodyPr/>
          <a:lstStyle/>
          <a:p>
            <a:r>
              <a:rPr lang="en-US" dirty="0" smtClean="0"/>
              <a:t>RURAL PUBLIC TRANSIT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840941"/>
            <a:ext cx="6815669" cy="13745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35340"/>
          </a:xfrm>
        </p:spPr>
        <p:txBody>
          <a:bodyPr/>
          <a:lstStyle/>
          <a:p>
            <a:r>
              <a:rPr lang="en-US" dirty="0" smtClean="0"/>
              <a:t>Rural Public Transit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840941"/>
            <a:ext cx="6815669" cy="13745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1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23" y="816728"/>
            <a:ext cx="7563045" cy="5042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948" y="848412"/>
            <a:ext cx="25829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Traditional view of rural public transportation:  </a:t>
            </a:r>
            <a:r>
              <a:rPr lang="en-US" sz="2800" u="sng" dirty="0" smtClean="0"/>
              <a:t>Elderly and Disabled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Still incredibly important, but not necessarily an area of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6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790" y="923827"/>
            <a:ext cx="41289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Work Routes for SWITA has included several false starts, a steep learning curve, important partnerships, and a </a:t>
            </a:r>
            <a:r>
              <a:rPr lang="en-US" sz="3200" b="1" u="sng" dirty="0" smtClean="0"/>
              <a:t>willingness to think outside the public transit box.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533" y="1263192"/>
            <a:ext cx="4939647" cy="4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718" y="895545"/>
            <a:ext cx="5533534" cy="50406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36948" y="848412"/>
            <a:ext cx="3846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Service Area: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Equivalent to the size of the State of Connecticut.</a:t>
            </a:r>
            <a:endParaRPr lang="en-US" sz="2800" dirty="0"/>
          </a:p>
        </p:txBody>
      </p:sp>
      <p:sp>
        <p:nvSpPr>
          <p:cNvPr id="6" name="Regular Pentagon 5"/>
          <p:cNvSpPr/>
          <p:nvPr/>
        </p:nvSpPr>
        <p:spPr>
          <a:xfrm>
            <a:off x="9275975" y="2969443"/>
            <a:ext cx="245097" cy="26395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47" y="3415846"/>
            <a:ext cx="262151" cy="28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36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CAPABILITES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25910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84 Drivers</a:t>
            </a:r>
          </a:p>
          <a:p>
            <a:r>
              <a:rPr lang="en-US" dirty="0" smtClean="0"/>
              <a:t>63 Light </a:t>
            </a:r>
            <a:r>
              <a:rPr lang="en-US" dirty="0"/>
              <a:t>d</a:t>
            </a:r>
            <a:r>
              <a:rPr lang="en-US" dirty="0" smtClean="0"/>
              <a:t>uty buses (seat between 16-20)</a:t>
            </a:r>
          </a:p>
          <a:p>
            <a:r>
              <a:rPr lang="en-US" dirty="0" smtClean="0"/>
              <a:t>28 Mini-Vans</a:t>
            </a:r>
          </a:p>
          <a:p>
            <a:r>
              <a:rPr lang="en-US" dirty="0" smtClean="0"/>
              <a:t>4 Sedans</a:t>
            </a:r>
          </a:p>
          <a:p>
            <a:r>
              <a:rPr lang="en-US" dirty="0" smtClean="0"/>
              <a:t>3 medium duty buses (seat between 33-40)</a:t>
            </a:r>
          </a:p>
          <a:p>
            <a:r>
              <a:rPr lang="en-US" dirty="0" smtClean="0"/>
              <a:t>2 SUV’s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15" y="2714920"/>
            <a:ext cx="3927834" cy="29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936" y="662360"/>
            <a:ext cx="5740924" cy="282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020" y="1381027"/>
            <a:ext cx="3299382" cy="4213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9118" y="923826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Council Bluffs Satellite Facility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7044" y="3676454"/>
            <a:ext cx="434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Main/Repair Shop/Office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0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52533" cy="33189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MENARDS</a:t>
            </a:r>
          </a:p>
          <a:p>
            <a:r>
              <a:rPr lang="en-US" dirty="0" smtClean="0"/>
              <a:t>UPTOWN STAFFING(OSI ROUTES)</a:t>
            </a:r>
          </a:p>
          <a:p>
            <a:r>
              <a:rPr lang="en-US" dirty="0" smtClean="0"/>
              <a:t>CDS VAN POOL</a:t>
            </a:r>
          </a:p>
          <a:p>
            <a:r>
              <a:rPr lang="en-US" dirty="0" smtClean="0"/>
              <a:t>PSSI (OSI) </a:t>
            </a:r>
            <a:r>
              <a:rPr lang="en-US" b="1" dirty="0" smtClean="0"/>
              <a:t>****Started 6/18****</a:t>
            </a:r>
          </a:p>
          <a:p>
            <a:r>
              <a:rPr lang="en-US" dirty="0" smtClean="0"/>
              <a:t>PSSI (MONOGRAM)</a:t>
            </a:r>
            <a:r>
              <a:rPr lang="en-US" b="1" dirty="0" smtClean="0"/>
              <a:t>****Started 7/18****</a:t>
            </a:r>
          </a:p>
          <a:p>
            <a:r>
              <a:rPr lang="en-US" dirty="0" smtClean="0"/>
              <a:t>MONOGRAM FOODS---HARLAN, IA</a:t>
            </a:r>
            <a:r>
              <a:rPr lang="en-US" b="1" dirty="0" smtClean="0"/>
              <a:t>****Started 8/18****</a:t>
            </a:r>
          </a:p>
          <a:p>
            <a:r>
              <a:rPr lang="en-US" dirty="0" smtClean="0"/>
              <a:t>AMERICAN HYDRAULICS---RED OAK, IA</a:t>
            </a:r>
            <a:r>
              <a:rPr lang="en-US" b="1" dirty="0" smtClean="0"/>
              <a:t>****Started 4/18****</a:t>
            </a:r>
          </a:p>
          <a:p>
            <a:r>
              <a:rPr lang="en-US" dirty="0" smtClean="0"/>
              <a:t>AMERICAN HYDRAULICS---CRESTON ROUTE</a:t>
            </a:r>
            <a:r>
              <a:rPr lang="en-US" b="1" dirty="0" smtClean="0"/>
              <a:t>****8/19 projected start****</a:t>
            </a:r>
          </a:p>
          <a:p>
            <a:r>
              <a:rPr lang="en-US" dirty="0" smtClean="0"/>
              <a:t>PSSI (Poultry)</a:t>
            </a:r>
            <a:r>
              <a:rPr lang="en-US" b="1" dirty="0" smtClean="0"/>
              <a:t>****8/19 Start***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934" y="2556932"/>
            <a:ext cx="4309213" cy="33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ROUTE RIDERSHIP BY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872" y="2639505"/>
            <a:ext cx="5505253" cy="3096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423" y="2639505"/>
            <a:ext cx="4044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FY15:	26,434</a:t>
            </a:r>
          </a:p>
          <a:p>
            <a:r>
              <a:rPr lang="en-US" sz="2800" dirty="0" smtClean="0"/>
              <a:t>FY16:	25,614</a:t>
            </a:r>
          </a:p>
          <a:p>
            <a:r>
              <a:rPr lang="en-US" sz="2800" dirty="0" smtClean="0"/>
              <a:t>FY17:	25,963</a:t>
            </a:r>
          </a:p>
          <a:p>
            <a:r>
              <a:rPr lang="en-US" sz="2800" dirty="0" smtClean="0"/>
              <a:t>FY18:	39,953</a:t>
            </a:r>
          </a:p>
          <a:p>
            <a:r>
              <a:rPr lang="en-US" sz="2800" dirty="0" smtClean="0"/>
              <a:t>FY19:	56,201</a:t>
            </a:r>
          </a:p>
          <a:p>
            <a:r>
              <a:rPr lang="en-US" sz="2800" dirty="0" smtClean="0"/>
              <a:t>FY20:	65,500*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25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427" y="2535811"/>
            <a:ext cx="7601146" cy="33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1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183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RURAL PUBLIC TRANSIT  And WORKFORCE</vt:lpstr>
      <vt:lpstr>PowerPoint Presentation</vt:lpstr>
      <vt:lpstr>PowerPoint Presentation</vt:lpstr>
      <vt:lpstr>PowerPoint Presentation</vt:lpstr>
      <vt:lpstr>OUR CAPABILITES</vt:lpstr>
      <vt:lpstr>PowerPoint Presentation</vt:lpstr>
      <vt:lpstr>CURRENT WORK ROUTES</vt:lpstr>
      <vt:lpstr>WORK ROUTE RIDERSHIP BY YEAR</vt:lpstr>
      <vt:lpstr>THE PROCESS</vt:lpstr>
      <vt:lpstr>Rural Public Transit and Workforce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TRANSIT AND ECONOMIC DEVELOPMENT</dc:title>
  <dc:creator>Mark Lander</dc:creator>
  <cp:lastModifiedBy>John McCurdy</cp:lastModifiedBy>
  <cp:revision>21</cp:revision>
  <dcterms:created xsi:type="dcterms:W3CDTF">2018-09-18T12:39:23Z</dcterms:created>
  <dcterms:modified xsi:type="dcterms:W3CDTF">2019-06-28T19:54:07Z</dcterms:modified>
</cp:coreProperties>
</file>