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58" r:id="rId3"/>
    <p:sldId id="259" r:id="rId4"/>
    <p:sldId id="260" r:id="rId5"/>
    <p:sldId id="261" r:id="rId6"/>
    <p:sldId id="262" r:id="rId7"/>
    <p:sldId id="265" r:id="rId8"/>
    <p:sldId id="263" r:id="rId9"/>
    <p:sldId id="266"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F21"/>
    <a:srgbClr val="F68B30"/>
    <a:srgbClr val="BBBE33"/>
    <a:srgbClr val="00A191"/>
    <a:srgbClr val="C76328"/>
    <a:srgbClr val="1B605A"/>
    <a:srgbClr val="5447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D65C37-15D3-45C0-B132-41010E56E4DD}" v="7" dt="2019-06-03T14:47:47.2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4"/>
    <p:restoredTop sz="94680"/>
  </p:normalViewPr>
  <p:slideViewPr>
    <p:cSldViewPr snapToGrid="0" snapToObjects="1">
      <p:cViewPr varScale="1">
        <p:scale>
          <a:sx n="68" d="100"/>
          <a:sy n="68" d="100"/>
        </p:scale>
        <p:origin x="780" y="60"/>
      </p:cViewPr>
      <p:guideLst/>
    </p:cSldViewPr>
  </p:slideViewPr>
  <p:notesTextViewPr>
    <p:cViewPr>
      <p:scale>
        <a:sx n="1" d="1"/>
        <a:sy n="1" d="1"/>
      </p:scale>
      <p:origin x="0" y="0"/>
    </p:cViewPr>
  </p:notesTextViewPr>
  <p:sorterViewPr>
    <p:cViewPr>
      <p:scale>
        <a:sx n="100" d="100"/>
        <a:sy n="100" d="100"/>
      </p:scale>
      <p:origin x="0" y="-262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ley Bartholomew" userId="1dc68fe7-ab0f-4f95-8292-86a9cebd3568" providerId="ADAL" clId="{AAE38743-C23B-4D35-9256-DC83D93565EF}"/>
    <pc:docChg chg="undo custSel addSld modSld sldOrd">
      <pc:chgData name="Lesley Bartholomew" userId="1dc68fe7-ab0f-4f95-8292-86a9cebd3568" providerId="ADAL" clId="{AAE38743-C23B-4D35-9256-DC83D93565EF}" dt="2019-06-03T02:36:00.469" v="14" actId="20577"/>
      <pc:docMkLst>
        <pc:docMk/>
      </pc:docMkLst>
      <pc:sldChg chg="addSp delSp modSp">
        <pc:chgData name="Lesley Bartholomew" userId="1dc68fe7-ab0f-4f95-8292-86a9cebd3568" providerId="ADAL" clId="{AAE38743-C23B-4D35-9256-DC83D93565EF}" dt="2019-06-03T02:36:00.469" v="14" actId="20577"/>
        <pc:sldMkLst>
          <pc:docMk/>
          <pc:sldMk cId="974887637" sldId="260"/>
        </pc:sldMkLst>
        <pc:spChg chg="mod">
          <ac:chgData name="Lesley Bartholomew" userId="1dc68fe7-ab0f-4f95-8292-86a9cebd3568" providerId="ADAL" clId="{AAE38743-C23B-4D35-9256-DC83D93565EF}" dt="2019-06-03T02:36:00.469" v="14" actId="20577"/>
          <ac:spMkLst>
            <pc:docMk/>
            <pc:sldMk cId="974887637" sldId="260"/>
            <ac:spMk id="3" creationId="{00000000-0000-0000-0000-000000000000}"/>
          </ac:spMkLst>
        </pc:spChg>
        <pc:spChg chg="add del">
          <ac:chgData name="Lesley Bartholomew" userId="1dc68fe7-ab0f-4f95-8292-86a9cebd3568" providerId="ADAL" clId="{AAE38743-C23B-4D35-9256-DC83D93565EF}" dt="2019-06-03T02:35:12.919" v="12" actId="478"/>
          <ac:spMkLst>
            <pc:docMk/>
            <pc:sldMk cId="974887637" sldId="260"/>
            <ac:spMk id="4" creationId="{8F2E9EA2-0A91-42A7-A60D-2359758EFCA5}"/>
          </ac:spMkLst>
        </pc:spChg>
      </pc:sldChg>
      <pc:sldChg chg="modSp">
        <pc:chgData name="Lesley Bartholomew" userId="1dc68fe7-ab0f-4f95-8292-86a9cebd3568" providerId="ADAL" clId="{AAE38743-C23B-4D35-9256-DC83D93565EF}" dt="2019-06-03T02:34:17.291" v="8" actId="33524"/>
        <pc:sldMkLst>
          <pc:docMk/>
          <pc:sldMk cId="1610861836" sldId="263"/>
        </pc:sldMkLst>
        <pc:spChg chg="mod">
          <ac:chgData name="Lesley Bartholomew" userId="1dc68fe7-ab0f-4f95-8292-86a9cebd3568" providerId="ADAL" clId="{AAE38743-C23B-4D35-9256-DC83D93565EF}" dt="2019-06-03T02:34:17.291" v="8" actId="33524"/>
          <ac:spMkLst>
            <pc:docMk/>
            <pc:sldMk cId="1610861836" sldId="263"/>
            <ac:spMk id="3" creationId="{00000000-0000-0000-0000-000000000000}"/>
          </ac:spMkLst>
        </pc:spChg>
      </pc:sldChg>
      <pc:sldChg chg="add ord">
        <pc:chgData name="Lesley Bartholomew" userId="1dc68fe7-ab0f-4f95-8292-86a9cebd3568" providerId="ADAL" clId="{AAE38743-C23B-4D35-9256-DC83D93565EF}" dt="2019-06-03T02:29:36.525" v="2"/>
        <pc:sldMkLst>
          <pc:docMk/>
          <pc:sldMk cId="3545253048" sldId="265"/>
        </pc:sldMkLst>
      </pc:sldChg>
      <pc:sldChg chg="modSp add modNotesTx">
        <pc:chgData name="Lesley Bartholomew" userId="1dc68fe7-ab0f-4f95-8292-86a9cebd3568" providerId="ADAL" clId="{AAE38743-C23B-4D35-9256-DC83D93565EF}" dt="2019-06-03T02:35:45.154" v="13" actId="6549"/>
        <pc:sldMkLst>
          <pc:docMk/>
          <pc:sldMk cId="2200126128" sldId="266"/>
        </pc:sldMkLst>
        <pc:spChg chg="mod">
          <ac:chgData name="Lesley Bartholomew" userId="1dc68fe7-ab0f-4f95-8292-86a9cebd3568" providerId="ADAL" clId="{AAE38743-C23B-4D35-9256-DC83D93565EF}" dt="2019-06-03T02:34:09.396" v="7" actId="20577"/>
          <ac:spMkLst>
            <pc:docMk/>
            <pc:sldMk cId="2200126128" sldId="266"/>
            <ac:spMk id="3" creationId="{00000000-0000-0000-0000-000000000000}"/>
          </ac:spMkLst>
        </pc:spChg>
      </pc:sldChg>
    </pc:docChg>
  </pc:docChgLst>
  <pc:docChgLst>
    <pc:chgData name="Lesley Bartholomew" userId="1dc68fe7-ab0f-4f95-8292-86a9cebd3568" providerId="ADAL" clId="{5AD65C37-15D3-45C0-B132-41010E56E4DD}"/>
    <pc:docChg chg="modSld sldOrd">
      <pc:chgData name="Lesley Bartholomew" userId="1dc68fe7-ab0f-4f95-8292-86a9cebd3568" providerId="ADAL" clId="{5AD65C37-15D3-45C0-B132-41010E56E4DD}" dt="2019-06-03T14:47:47.258" v="0"/>
      <pc:docMkLst>
        <pc:docMk/>
      </pc:docMkLst>
      <pc:sldChg chg="ord">
        <pc:chgData name="Lesley Bartholomew" userId="1dc68fe7-ab0f-4f95-8292-86a9cebd3568" providerId="ADAL" clId="{5AD65C37-15D3-45C0-B132-41010E56E4DD}" dt="2019-06-03T14:47:47.258" v="0"/>
        <pc:sldMkLst>
          <pc:docMk/>
          <pc:sldMk cId="2200126128"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1BCF28-E14F-7045-B929-643E432417A3}" type="datetimeFigureOut">
              <a:rPr lang="en-US" smtClean="0"/>
              <a:t>6/3/2019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2849BE-20F8-984C-80C9-BE7F8C85E9A6}" type="slidenum">
              <a:rPr lang="en-US" smtClean="0"/>
              <a:t>‹#›</a:t>
            </a:fld>
            <a:endParaRPr lang="en-US"/>
          </a:p>
        </p:txBody>
      </p:sp>
    </p:spTree>
    <p:extLst>
      <p:ext uri="{BB962C8B-B14F-4D97-AF65-F5344CB8AC3E}">
        <p14:creationId xmlns:p14="http://schemas.microsoft.com/office/powerpoint/2010/main" val="1956216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2849BE-20F8-984C-80C9-BE7F8C85E9A6}" type="slidenum">
              <a:rPr lang="en-US" smtClean="0"/>
              <a:t>1</a:t>
            </a:fld>
            <a:endParaRPr lang="en-US"/>
          </a:p>
        </p:txBody>
      </p:sp>
    </p:spTree>
    <p:extLst>
      <p:ext uri="{BB962C8B-B14F-4D97-AF65-F5344CB8AC3E}">
        <p14:creationId xmlns:p14="http://schemas.microsoft.com/office/powerpoint/2010/main" val="2092813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Sioux City is the largest community in Iowa without a trail connection to a neighboring community.</a:t>
            </a:r>
          </a:p>
          <a:p>
            <a:r>
              <a:rPr lang="en-US" dirty="0"/>
              <a:t>In 2012 SIMPCO formed a Regional Bike Group to begin trail discussions based on the Lewis and Clark Multi-use Trail research from IDOT.</a:t>
            </a:r>
          </a:p>
          <a:p>
            <a:r>
              <a:rPr lang="en-US" dirty="0"/>
              <a:t>PlyWood Trail Advisory Board and Executive Committee formed in 2015 to advance the development of the Trail.</a:t>
            </a:r>
          </a:p>
          <a:p>
            <a:r>
              <a:rPr lang="en-US" dirty="0"/>
              <a:t>The PlyWood Trail will provide a long-desired connection between the communities of Le Mars, Merrill, Hinton, and Sioux City.</a:t>
            </a:r>
          </a:p>
          <a:p>
            <a:r>
              <a:rPr lang="en-US" dirty="0"/>
              <a:t>Trails are an essential piece of growing communities!</a:t>
            </a:r>
          </a:p>
          <a:p>
            <a:r>
              <a:rPr lang="en-US" dirty="0"/>
              <a:t>Bicycle safety is a constant concern in Iowa. Trails provide cyclists with an opportunity to stay off the highway.</a:t>
            </a:r>
          </a:p>
          <a:p>
            <a:r>
              <a:rPr lang="en-US" dirty="0"/>
              <a:t>Quality of life amenities are consistently flagged as an expectation of incoming residents &amp; prospective employees.</a:t>
            </a:r>
          </a:p>
          <a:p>
            <a:endParaRPr lang="en-US" dirty="0"/>
          </a:p>
        </p:txBody>
      </p:sp>
      <p:sp>
        <p:nvSpPr>
          <p:cNvPr id="4" name="Slide Number Placeholder 3"/>
          <p:cNvSpPr>
            <a:spLocks noGrp="1"/>
          </p:cNvSpPr>
          <p:nvPr>
            <p:ph type="sldNum" sz="quarter" idx="5"/>
          </p:nvPr>
        </p:nvSpPr>
        <p:spPr/>
        <p:txBody>
          <a:bodyPr/>
          <a:lstStyle/>
          <a:p>
            <a:fld id="{F02849BE-20F8-984C-80C9-BE7F8C85E9A6}" type="slidenum">
              <a:rPr lang="en-US" smtClean="0"/>
              <a:t>4</a:t>
            </a:fld>
            <a:endParaRPr lang="en-US"/>
          </a:p>
        </p:txBody>
      </p:sp>
    </p:spTree>
    <p:extLst>
      <p:ext uri="{BB962C8B-B14F-4D97-AF65-F5344CB8AC3E}">
        <p14:creationId xmlns:p14="http://schemas.microsoft.com/office/powerpoint/2010/main" val="3335085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2849BE-20F8-984C-80C9-BE7F8C85E9A6}" type="slidenum">
              <a:rPr lang="en-US" smtClean="0"/>
              <a:t>7</a:t>
            </a:fld>
            <a:endParaRPr lang="en-US"/>
          </a:p>
        </p:txBody>
      </p:sp>
    </p:spTree>
    <p:extLst>
      <p:ext uri="{BB962C8B-B14F-4D97-AF65-F5344CB8AC3E}">
        <p14:creationId xmlns:p14="http://schemas.microsoft.com/office/powerpoint/2010/main" val="3484066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2849BE-20F8-984C-80C9-BE7F8C85E9A6}" type="slidenum">
              <a:rPr lang="en-US" smtClean="0"/>
              <a:t>9</a:t>
            </a:fld>
            <a:endParaRPr lang="en-US"/>
          </a:p>
        </p:txBody>
      </p:sp>
    </p:spTree>
    <p:extLst>
      <p:ext uri="{BB962C8B-B14F-4D97-AF65-F5344CB8AC3E}">
        <p14:creationId xmlns:p14="http://schemas.microsoft.com/office/powerpoint/2010/main" val="1133508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838200" y="1608058"/>
            <a:ext cx="10515600" cy="4786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08058"/>
            <a:ext cx="5181600" cy="4786472"/>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608058"/>
            <a:ext cx="5181600" cy="4786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608058"/>
            <a:ext cx="10515600" cy="4786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969000"/>
            <a:ext cx="12192000" cy="889000"/>
          </a:xfrm>
          <a:prstGeom prst="rect">
            <a:avLst/>
          </a:prstGeom>
        </p:spPr>
      </p:pic>
    </p:spTree>
    <p:extLst>
      <p:ext uri="{BB962C8B-B14F-4D97-AF65-F5344CB8AC3E}">
        <p14:creationId xmlns:p14="http://schemas.microsoft.com/office/powerpoint/2010/main" val="489200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baseline="0">
          <a:solidFill>
            <a:srgbClr val="BBBE33"/>
          </a:solidFill>
          <a:latin typeface="+mj-lt"/>
          <a:ea typeface="+mj-ea"/>
          <a:cs typeface="+mj-cs"/>
        </a:defRPr>
      </a:lvl1pPr>
    </p:titleStyle>
    <p:bodyStyle>
      <a:lvl1pPr marL="228600" indent="-228600" algn="l" defTabSz="914400" rtl="0" eaLnBrk="1" latinLnBrk="0" hangingPunct="1">
        <a:lnSpc>
          <a:spcPct val="15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plywoodtrail@gmail.com"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02100"/>
            <a:ext cx="12192000" cy="2755900"/>
          </a:xfrm>
          <a:prstGeom prst="rect">
            <a:avLst/>
          </a:prstGeom>
        </p:spPr>
      </p:pic>
      <p:sp>
        <p:nvSpPr>
          <p:cNvPr id="3" name="Subtitle 2"/>
          <p:cNvSpPr>
            <a:spLocks noGrp="1"/>
          </p:cNvSpPr>
          <p:nvPr>
            <p:ph type="subTitle" idx="1"/>
          </p:nvPr>
        </p:nvSpPr>
        <p:spPr>
          <a:xfrm>
            <a:off x="4152900" y="5296218"/>
            <a:ext cx="7670800" cy="1459865"/>
          </a:xfrm>
        </p:spPr>
        <p:txBody>
          <a:bodyPr>
            <a:noAutofit/>
          </a:bodyPr>
          <a:lstStyle/>
          <a:p>
            <a:pPr algn="l">
              <a:lnSpc>
                <a:spcPct val="100000"/>
              </a:lnSpc>
            </a:pPr>
            <a:r>
              <a:rPr lang="en-US" sz="3200" b="1" dirty="0"/>
              <a:t>A Bicycle &amp; Pedestrian Trail Project Between Plymouth &amp; Woodbury Counties</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693" y="5029200"/>
            <a:ext cx="3004514" cy="1206500"/>
          </a:xfrm>
          <a:prstGeom prst="rect">
            <a:avLst/>
          </a:prstGeom>
        </p:spPr>
      </p:pic>
    </p:spTree>
    <p:extLst>
      <p:ext uri="{BB962C8B-B14F-4D97-AF65-F5344CB8AC3E}">
        <p14:creationId xmlns:p14="http://schemas.microsoft.com/office/powerpoint/2010/main" val="838279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a:xfrm>
            <a:off x="2057400" y="1608058"/>
            <a:ext cx="7137400" cy="4786472"/>
          </a:xfrm>
        </p:spPr>
        <p:txBody>
          <a:bodyPr>
            <a:normAutofit fontScale="77500" lnSpcReduction="20000"/>
          </a:bodyPr>
          <a:lstStyle/>
          <a:p>
            <a:pPr marL="0" indent="0">
              <a:lnSpc>
                <a:spcPct val="110000"/>
              </a:lnSpc>
              <a:buNone/>
            </a:pPr>
            <a:r>
              <a:rPr lang="en-US" b="1" dirty="0"/>
              <a:t>PlyWood Trail, Inc.</a:t>
            </a:r>
          </a:p>
          <a:p>
            <a:pPr marL="0" indent="0">
              <a:lnSpc>
                <a:spcPct val="110000"/>
              </a:lnSpc>
              <a:buNone/>
            </a:pPr>
            <a:r>
              <a:rPr lang="en-US" dirty="0"/>
              <a:t>PO Box 31</a:t>
            </a:r>
          </a:p>
          <a:p>
            <a:pPr marL="0" indent="0">
              <a:lnSpc>
                <a:spcPct val="110000"/>
              </a:lnSpc>
              <a:buNone/>
            </a:pPr>
            <a:r>
              <a:rPr lang="en-US" dirty="0"/>
              <a:t>Le Mars, IA 51031-0031</a:t>
            </a:r>
          </a:p>
          <a:p>
            <a:pPr marL="0" indent="0">
              <a:buNone/>
            </a:pPr>
            <a:endParaRPr lang="en-US" dirty="0"/>
          </a:p>
          <a:p>
            <a:pPr marL="0" indent="0">
              <a:buNone/>
            </a:pPr>
            <a:r>
              <a:rPr lang="en-US" dirty="0">
                <a:solidFill>
                  <a:srgbClr val="4D4F21"/>
                </a:solidFill>
                <a:hlinkClick r:id="rId2"/>
              </a:rPr>
              <a:t>plywoodtrail@gmail.com</a:t>
            </a:r>
            <a:endParaRPr lang="en-US" dirty="0"/>
          </a:p>
          <a:p>
            <a:pPr marL="0" indent="0">
              <a:buNone/>
            </a:pPr>
            <a:r>
              <a:rPr lang="en-US" dirty="0"/>
              <a:t>plywoodtrail.org</a:t>
            </a:r>
          </a:p>
          <a:p>
            <a:pPr marL="0" indent="0">
              <a:buNone/>
            </a:pPr>
            <a:endParaRPr lang="en-US" dirty="0"/>
          </a:p>
          <a:p>
            <a:pPr marL="0" indent="0">
              <a:buNone/>
            </a:pPr>
            <a:r>
              <a:rPr lang="en-US" dirty="0"/>
              <a:t>The PlyWood Trail Foundation is recognized as a 501(c)(3) non-profit organization, </a:t>
            </a:r>
            <a:r>
              <a:rPr lang="en-US" b="1" dirty="0"/>
              <a:t>EIN 81-1756903.</a:t>
            </a:r>
            <a:endParaRPr lang="en-US" dirty="0"/>
          </a:p>
          <a:p>
            <a:pPr marL="0" indent="0">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804988"/>
            <a:ext cx="673100" cy="75076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268" y="3771900"/>
            <a:ext cx="981364" cy="635000"/>
          </a:xfrm>
          <a:prstGeom prst="rect">
            <a:avLst/>
          </a:prstGeom>
        </p:spPr>
      </p:pic>
    </p:spTree>
    <p:extLst>
      <p:ext uri="{BB962C8B-B14F-4D97-AF65-F5344CB8AC3E}">
        <p14:creationId xmlns:p14="http://schemas.microsoft.com/office/powerpoint/2010/main" val="575593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Connecting Siouxland Communities</a:t>
            </a:r>
          </a:p>
        </p:txBody>
      </p:sp>
      <p:sp>
        <p:nvSpPr>
          <p:cNvPr id="3" name="Content Placeholder 2"/>
          <p:cNvSpPr>
            <a:spLocks noGrp="1"/>
          </p:cNvSpPr>
          <p:nvPr>
            <p:ph idx="1"/>
          </p:nvPr>
        </p:nvSpPr>
        <p:spPr>
          <a:xfrm>
            <a:off x="838200" y="1601947"/>
            <a:ext cx="10515600" cy="4354353"/>
          </a:xfrm>
        </p:spPr>
        <p:txBody>
          <a:bodyPr>
            <a:normAutofit fontScale="77500" lnSpcReduction="20000"/>
          </a:bodyPr>
          <a:lstStyle/>
          <a:p>
            <a:pPr marL="0" indent="0">
              <a:lnSpc>
                <a:spcPct val="120000"/>
              </a:lnSpc>
              <a:buNone/>
            </a:pPr>
            <a:r>
              <a:rPr lang="en-US" b="1" i="1" dirty="0"/>
              <a:t>Named after the two counties it connects, Plymouth and Woodbury, the PlyWood Trail will span from Le Mars, through Merrill and Hinton, and into Sioux City in parallel with Highway 75.</a:t>
            </a:r>
            <a:endParaRPr lang="en-US" dirty="0"/>
          </a:p>
          <a:p>
            <a:pPr marL="0" indent="0">
              <a:lnSpc>
                <a:spcPct val="120000"/>
              </a:lnSpc>
              <a:buNone/>
            </a:pPr>
            <a:endParaRPr lang="en-US" dirty="0"/>
          </a:p>
          <a:p>
            <a:pPr marL="0" indent="0">
              <a:lnSpc>
                <a:spcPct val="120000"/>
              </a:lnSpc>
              <a:buNone/>
            </a:pPr>
            <a:r>
              <a:rPr lang="en-US" dirty="0"/>
              <a:t>Once completed, the PlyWood Trail will be a world-class transportation link for cyclists and pedestrians alike. It will provide a fun, safe, and healthy way to get to and from Sioux City and Le Mars.</a:t>
            </a:r>
            <a:br>
              <a:rPr lang="en-US" dirty="0"/>
            </a:br>
            <a:endParaRPr lang="en-US" dirty="0"/>
          </a:p>
          <a:p>
            <a:pPr marL="0" indent="0">
              <a:lnSpc>
                <a:spcPct val="120000"/>
              </a:lnSpc>
              <a:buNone/>
            </a:pPr>
            <a:r>
              <a:rPr lang="en-US" dirty="0"/>
              <a:t>The PlyWood Trail will also firmly support Iowa’s Healthiest State Initiative by providing up to 100,000 people annually with an exciting connection to the outdoors. But we need your help!</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695459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Mission &amp; Vision</a:t>
            </a:r>
          </a:p>
        </p:txBody>
      </p:sp>
      <p:sp>
        <p:nvSpPr>
          <p:cNvPr id="3" name="Content Placeholder 2"/>
          <p:cNvSpPr>
            <a:spLocks noGrp="1"/>
          </p:cNvSpPr>
          <p:nvPr>
            <p:ph idx="1"/>
          </p:nvPr>
        </p:nvSpPr>
        <p:spPr>
          <a:xfrm>
            <a:off x="1741781" y="1368735"/>
            <a:ext cx="9612019" cy="5265119"/>
          </a:xfrm>
        </p:spPr>
        <p:txBody>
          <a:bodyPr/>
          <a:lstStyle/>
          <a:p>
            <a:pPr marL="0" indent="0">
              <a:buNone/>
            </a:pPr>
            <a:r>
              <a:rPr lang="en-US" b="1" dirty="0"/>
              <a:t>Our Vision</a:t>
            </a:r>
          </a:p>
          <a:p>
            <a:pPr marL="457200" lvl="1" indent="0">
              <a:buNone/>
            </a:pPr>
            <a:r>
              <a:rPr lang="en-US" dirty="0"/>
              <a:t>Enrich the Siouxland Region and support Iowa’s Healthiest State Initiative by providing people a world-class, connected trail system that helps improve quality of life and grows our local communities.</a:t>
            </a:r>
          </a:p>
          <a:p>
            <a:pPr marL="457200" lvl="1" indent="0">
              <a:buNone/>
            </a:pPr>
            <a:endParaRPr lang="en-US" dirty="0"/>
          </a:p>
          <a:p>
            <a:pPr marL="0" indent="0">
              <a:buNone/>
            </a:pPr>
            <a:r>
              <a:rPr lang="en-US" b="1" dirty="0"/>
              <a:t>Our Mission</a:t>
            </a:r>
          </a:p>
          <a:p>
            <a:pPr marL="457200" lvl="1" indent="0">
              <a:buNone/>
            </a:pPr>
            <a:r>
              <a:rPr lang="en-US" dirty="0"/>
              <a:t>To develop a safe, secure, and aesthetically pleasing transportation link for bicycle and pedestrian traffic between Plymouth and Woodbury Counties through the communities of Le Mars, Merrill, Hinton, Sioux City and beyond.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150" y="1550988"/>
            <a:ext cx="687681" cy="5461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6291" y="3501871"/>
            <a:ext cx="787400" cy="736600"/>
          </a:xfrm>
          <a:prstGeom prst="rect">
            <a:avLst/>
          </a:prstGeom>
        </p:spPr>
      </p:pic>
    </p:spTree>
    <p:extLst>
      <p:ext uri="{BB962C8B-B14F-4D97-AF65-F5344CB8AC3E}">
        <p14:creationId xmlns:p14="http://schemas.microsoft.com/office/powerpoint/2010/main" val="1609218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838200" y="1608057"/>
            <a:ext cx="10951346" cy="4757231"/>
          </a:xfrm>
        </p:spPr>
        <p:txBody>
          <a:bodyPr>
            <a:normAutofit fontScale="62500" lnSpcReduction="20000"/>
          </a:bodyPr>
          <a:lstStyle/>
          <a:p>
            <a:r>
              <a:rPr lang="en-US" dirty="0"/>
              <a:t>Sioux City is the largest community in Iowa without a trail connection to a neighboring community.</a:t>
            </a:r>
          </a:p>
          <a:p>
            <a:r>
              <a:rPr lang="en-US" dirty="0"/>
              <a:t>In 2012 SIMPCO formed a Regional Bike Group to begin trail discussions based on the Lewis and Clark Multi-use Trail research from IDOT.</a:t>
            </a:r>
          </a:p>
          <a:p>
            <a:r>
              <a:rPr lang="en-US" dirty="0"/>
              <a:t>PlyWood Trail Advisory Board and Executive Committee formed in 2015.</a:t>
            </a:r>
          </a:p>
          <a:p>
            <a:r>
              <a:rPr lang="en-US" dirty="0"/>
              <a:t>The PlyWood Trail will provide a long-desired connection between the communities of Le Mars, Merrill, Hinton, and Sioux City.</a:t>
            </a:r>
          </a:p>
          <a:p>
            <a:r>
              <a:rPr lang="en-US" dirty="0"/>
              <a:t>Trails are an essential piece of growing communities!</a:t>
            </a:r>
          </a:p>
          <a:p>
            <a:r>
              <a:rPr lang="en-US" dirty="0"/>
              <a:t>Bicycle safety is a constant concern in Iowa. Trails provide cyclists with an opportunity to stay off the highway.</a:t>
            </a:r>
          </a:p>
          <a:p>
            <a:r>
              <a:rPr lang="en-US" dirty="0"/>
              <a:t>Quality of life amenities are consistently flagged as an expectation of incoming residents &amp; prospective employees.</a:t>
            </a:r>
          </a:p>
        </p:txBody>
      </p:sp>
    </p:spTree>
    <p:extLst>
      <p:ext uri="{BB962C8B-B14F-4D97-AF65-F5344CB8AC3E}">
        <p14:creationId xmlns:p14="http://schemas.microsoft.com/office/powerpoint/2010/main" val="974887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Momentum</a:t>
            </a:r>
          </a:p>
        </p:txBody>
      </p:sp>
      <p:sp>
        <p:nvSpPr>
          <p:cNvPr id="3" name="Content Placeholder 2"/>
          <p:cNvSpPr>
            <a:spLocks noGrp="1"/>
          </p:cNvSpPr>
          <p:nvPr>
            <p:ph idx="1"/>
          </p:nvPr>
        </p:nvSpPr>
        <p:spPr>
          <a:xfrm>
            <a:off x="838200" y="1680051"/>
            <a:ext cx="10515600" cy="2891949"/>
          </a:xfrm>
        </p:spPr>
        <p:txBody>
          <a:bodyPr>
            <a:normAutofit fontScale="77500" lnSpcReduction="20000"/>
          </a:bodyPr>
          <a:lstStyle/>
          <a:p>
            <a:r>
              <a:rPr lang="en-US" dirty="0"/>
              <a:t>Communities are supportive of PlyWood Trail, with both participation and finances</a:t>
            </a:r>
          </a:p>
          <a:p>
            <a:r>
              <a:rPr lang="en-US" dirty="0"/>
              <a:t>The business community is supportive and engaged with the PlyWood Trail through advocacy and financial support</a:t>
            </a:r>
          </a:p>
          <a:p>
            <a:r>
              <a:rPr lang="en-US" dirty="0"/>
              <a:t>Le Mars, Wells Enterprises, Sioux City, Chambers of Commerce, Siouxland Trails Foundation, Plymouth Co Cyclists, Siouxland Cyclists, and more are supportive</a:t>
            </a:r>
          </a:p>
          <a:p>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200" y="4965700"/>
            <a:ext cx="1866921" cy="96824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1" y="4862322"/>
            <a:ext cx="1143000" cy="117500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7396" y="4759325"/>
            <a:ext cx="714983" cy="1244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1881" y="4725924"/>
            <a:ext cx="2070635" cy="1311402"/>
          </a:xfrm>
          <a:prstGeom prst="rect">
            <a:avLst/>
          </a:prstGeom>
        </p:spPr>
      </p:pic>
    </p:spTree>
    <p:extLst>
      <p:ext uri="{BB962C8B-B14F-4D97-AF65-F5344CB8AC3E}">
        <p14:creationId xmlns:p14="http://schemas.microsoft.com/office/powerpoint/2010/main" val="1917535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63670" y="365125"/>
            <a:ext cx="3420441" cy="6063309"/>
          </a:xfrm>
        </p:spPr>
      </p:pic>
      <p:sp>
        <p:nvSpPr>
          <p:cNvPr id="2" name="Title 1"/>
          <p:cNvSpPr>
            <a:spLocks noGrp="1"/>
          </p:cNvSpPr>
          <p:nvPr>
            <p:ph type="title"/>
          </p:nvPr>
        </p:nvSpPr>
        <p:spPr/>
        <p:txBody>
          <a:bodyPr/>
          <a:lstStyle/>
          <a:p>
            <a:r>
              <a:rPr lang="en-US" dirty="0"/>
              <a:t>Where We’re At</a:t>
            </a:r>
          </a:p>
        </p:txBody>
      </p:sp>
      <p:sp>
        <p:nvSpPr>
          <p:cNvPr id="3" name="Content Placeholder 2"/>
          <p:cNvSpPr>
            <a:spLocks noGrp="1"/>
          </p:cNvSpPr>
          <p:nvPr>
            <p:ph sz="half" idx="1"/>
          </p:nvPr>
        </p:nvSpPr>
        <p:spPr/>
        <p:txBody>
          <a:bodyPr>
            <a:normAutofit fontScale="77500" lnSpcReduction="20000"/>
          </a:bodyPr>
          <a:lstStyle/>
          <a:p>
            <a:r>
              <a:rPr lang="en-US" dirty="0"/>
              <a:t>$1M commitment from Le Mars Betterment Foundation</a:t>
            </a:r>
          </a:p>
          <a:p>
            <a:r>
              <a:rPr lang="en-US" dirty="0"/>
              <a:t>Contracting with McClure Engineering for trail design and coordination</a:t>
            </a:r>
          </a:p>
          <a:p>
            <a:r>
              <a:rPr lang="en-US" dirty="0"/>
              <a:t>Trail design is complete for 3 segments:</a:t>
            </a:r>
          </a:p>
          <a:p>
            <a:pPr lvl="1"/>
            <a:r>
              <a:rPr lang="en-US" b="1" dirty="0">
                <a:solidFill>
                  <a:srgbClr val="BBBE33"/>
                </a:solidFill>
              </a:rPr>
              <a:t>Connection 1 - </a:t>
            </a:r>
            <a:r>
              <a:rPr lang="en-US" dirty="0"/>
              <a:t>Le Mars to Merrill</a:t>
            </a:r>
          </a:p>
          <a:p>
            <a:pPr lvl="1"/>
            <a:r>
              <a:rPr lang="en-US" b="1" dirty="0">
                <a:solidFill>
                  <a:srgbClr val="00A191"/>
                </a:solidFill>
              </a:rPr>
              <a:t>Connection 2 - </a:t>
            </a:r>
            <a:r>
              <a:rPr lang="en-US" dirty="0"/>
              <a:t>Merrill to Hinton</a:t>
            </a:r>
          </a:p>
          <a:p>
            <a:pPr lvl="1"/>
            <a:r>
              <a:rPr lang="en-US" b="1" dirty="0">
                <a:solidFill>
                  <a:srgbClr val="F68B30"/>
                </a:solidFill>
              </a:rPr>
              <a:t>Connection 3 - </a:t>
            </a:r>
            <a:r>
              <a:rPr lang="en-US" dirty="0"/>
              <a:t>Hinton to Sioux City</a:t>
            </a:r>
          </a:p>
          <a:p>
            <a:r>
              <a:rPr lang="en-US" dirty="0"/>
              <a:t>Have developed fundraising plan and are actively pursuing grants</a:t>
            </a:r>
          </a:p>
        </p:txBody>
      </p:sp>
    </p:spTree>
    <p:extLst>
      <p:ext uri="{BB962C8B-B14F-4D97-AF65-F5344CB8AC3E}">
        <p14:creationId xmlns:p14="http://schemas.microsoft.com/office/powerpoint/2010/main" val="231745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 Donors!</a:t>
            </a:r>
          </a:p>
        </p:txBody>
      </p:sp>
      <p:sp>
        <p:nvSpPr>
          <p:cNvPr id="3" name="Content Placeholder 2"/>
          <p:cNvSpPr>
            <a:spLocks noGrp="1"/>
          </p:cNvSpPr>
          <p:nvPr>
            <p:ph sz="half" idx="1"/>
          </p:nvPr>
        </p:nvSpPr>
        <p:spPr>
          <a:xfrm>
            <a:off x="838199" y="1608058"/>
            <a:ext cx="10655105" cy="4786472"/>
          </a:xfrm>
        </p:spPr>
        <p:txBody>
          <a:bodyPr>
            <a:normAutofit fontScale="85000" lnSpcReduction="10000"/>
          </a:bodyPr>
          <a:lstStyle/>
          <a:p>
            <a:r>
              <a:rPr lang="en-US" dirty="0"/>
              <a:t>$1M commitment from </a:t>
            </a:r>
            <a:r>
              <a:rPr lang="en-US" b="1" dirty="0"/>
              <a:t>Le Mars Betterment Foundation</a:t>
            </a:r>
          </a:p>
          <a:p>
            <a:r>
              <a:rPr lang="en-US" dirty="0"/>
              <a:t>$2M commitment over 5 years from </a:t>
            </a:r>
            <a:r>
              <a:rPr lang="en-US" b="1" dirty="0"/>
              <a:t>Wells Enterprises </a:t>
            </a:r>
            <a:r>
              <a:rPr lang="en-US" dirty="0"/>
              <a:t>and </a:t>
            </a:r>
            <a:r>
              <a:rPr lang="en-US" b="1" dirty="0"/>
              <a:t>Mike &amp; Cheryl Wells</a:t>
            </a:r>
          </a:p>
          <a:p>
            <a:r>
              <a:rPr lang="en-US" dirty="0"/>
              <a:t>$150K over 5 years from </a:t>
            </a:r>
            <a:r>
              <a:rPr lang="en-US" b="1" dirty="0"/>
              <a:t>Schuster Trucking </a:t>
            </a:r>
            <a:r>
              <a:rPr lang="en-US" dirty="0"/>
              <a:t>and </a:t>
            </a:r>
            <a:r>
              <a:rPr lang="en-US" b="1" dirty="0"/>
              <a:t>Steve &amp; Danna Schuster</a:t>
            </a:r>
          </a:p>
          <a:p>
            <a:r>
              <a:rPr lang="en-US" dirty="0"/>
              <a:t>$875K from the </a:t>
            </a:r>
            <a:r>
              <a:rPr lang="en-US" b="1" dirty="0"/>
              <a:t>City of Sioux City </a:t>
            </a:r>
          </a:p>
          <a:p>
            <a:r>
              <a:rPr lang="en-US" dirty="0"/>
              <a:t>$5K from </a:t>
            </a:r>
            <a:r>
              <a:rPr lang="en-US" b="1" dirty="0"/>
              <a:t>Plymouth County Cyclists</a:t>
            </a:r>
          </a:p>
          <a:p>
            <a:r>
              <a:rPr lang="en-US" dirty="0"/>
              <a:t>In addition several individual donors have stepped up including members of the Trail committee.</a:t>
            </a:r>
          </a:p>
          <a:p>
            <a:endParaRPr lang="en-US" dirty="0"/>
          </a:p>
        </p:txBody>
      </p:sp>
    </p:spTree>
    <p:extLst>
      <p:ext uri="{BB962C8B-B14F-4D97-AF65-F5344CB8AC3E}">
        <p14:creationId xmlns:p14="http://schemas.microsoft.com/office/powerpoint/2010/main" val="3545253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Needed Now</a:t>
            </a:r>
          </a:p>
        </p:txBody>
      </p:sp>
      <p:sp>
        <p:nvSpPr>
          <p:cNvPr id="3" name="Content Placeholder 2"/>
          <p:cNvSpPr>
            <a:spLocks noGrp="1"/>
          </p:cNvSpPr>
          <p:nvPr>
            <p:ph sz="half" idx="1"/>
          </p:nvPr>
        </p:nvSpPr>
        <p:spPr>
          <a:xfrm>
            <a:off x="838200" y="1608058"/>
            <a:ext cx="3111500" cy="4786472"/>
          </a:xfrm>
        </p:spPr>
        <p:txBody>
          <a:bodyPr>
            <a:normAutofit fontScale="92500" lnSpcReduction="10000"/>
          </a:bodyPr>
          <a:lstStyle/>
          <a:p>
            <a:r>
              <a:rPr lang="en-US" b="1" dirty="0"/>
              <a:t>Demonstrated support from community leaders - please consider a tax-deductible gift to the PlyWood Trail</a:t>
            </a:r>
            <a:endParaRPr lang="en-US" dirty="0"/>
          </a:p>
        </p:txBody>
      </p:sp>
      <p:sp>
        <p:nvSpPr>
          <p:cNvPr id="4" name="Content Placeholder 3"/>
          <p:cNvSpPr>
            <a:spLocks noGrp="1"/>
          </p:cNvSpPr>
          <p:nvPr>
            <p:ph sz="half" idx="2"/>
          </p:nvPr>
        </p:nvSpPr>
        <p:spPr>
          <a:xfrm>
            <a:off x="4508500" y="1608058"/>
            <a:ext cx="5994400" cy="4786472"/>
          </a:xfrm>
        </p:spPr>
        <p:txBody>
          <a:bodyPr>
            <a:normAutofit fontScale="92500" lnSpcReduction="10000"/>
          </a:bodyPr>
          <a:lstStyle/>
          <a:p>
            <a:pPr marL="0" indent="0">
              <a:buNone/>
            </a:pPr>
            <a:r>
              <a:rPr lang="en-US" b="1" dirty="0">
                <a:solidFill>
                  <a:srgbClr val="F68B30"/>
                </a:solidFill>
              </a:rPr>
              <a:t>Presenting Partner</a:t>
            </a:r>
            <a:r>
              <a:rPr lang="mr-IN" dirty="0">
                <a:solidFill>
                  <a:srgbClr val="F68B30"/>
                </a:solidFill>
              </a:rPr>
              <a:t>………</a:t>
            </a:r>
            <a:r>
              <a:rPr lang="en-US" dirty="0">
                <a:solidFill>
                  <a:srgbClr val="F68B30"/>
                </a:solidFill>
              </a:rPr>
              <a:t>.</a:t>
            </a:r>
            <a:r>
              <a:rPr lang="mr-IN" dirty="0">
                <a:solidFill>
                  <a:srgbClr val="F68B30"/>
                </a:solidFill>
              </a:rPr>
              <a:t>……</a:t>
            </a:r>
            <a:r>
              <a:rPr lang="en-US" dirty="0">
                <a:solidFill>
                  <a:srgbClr val="F68B30"/>
                </a:solidFill>
              </a:rPr>
              <a:t>.</a:t>
            </a:r>
            <a:r>
              <a:rPr lang="en-US" b="1" dirty="0">
                <a:solidFill>
                  <a:srgbClr val="F68B30"/>
                </a:solidFill>
              </a:rPr>
              <a:t>$1,000,000</a:t>
            </a:r>
            <a:endParaRPr lang="en-US" dirty="0">
              <a:solidFill>
                <a:srgbClr val="F68B30"/>
              </a:solidFill>
            </a:endParaRPr>
          </a:p>
          <a:p>
            <a:pPr marL="0" indent="0">
              <a:buNone/>
            </a:pPr>
            <a:r>
              <a:rPr lang="en-US" b="1" dirty="0">
                <a:solidFill>
                  <a:srgbClr val="F68B30"/>
                </a:solidFill>
              </a:rPr>
              <a:t>Platinum</a:t>
            </a:r>
            <a:r>
              <a:rPr lang="mr-IN" dirty="0">
                <a:solidFill>
                  <a:srgbClr val="F68B30"/>
                </a:solidFill>
              </a:rPr>
              <a:t>………………………</a:t>
            </a:r>
            <a:r>
              <a:rPr lang="en-US" dirty="0">
                <a:solidFill>
                  <a:srgbClr val="F68B30"/>
                </a:solidFill>
              </a:rPr>
              <a:t>..</a:t>
            </a:r>
            <a:r>
              <a:rPr lang="mr-IN" dirty="0">
                <a:solidFill>
                  <a:srgbClr val="F68B30"/>
                </a:solidFill>
              </a:rPr>
              <a:t>……</a:t>
            </a:r>
            <a:r>
              <a:rPr lang="en-US" b="1" dirty="0">
                <a:solidFill>
                  <a:srgbClr val="F68B30"/>
                </a:solidFill>
              </a:rPr>
              <a:t> $500,000</a:t>
            </a:r>
            <a:endParaRPr lang="en-US" dirty="0">
              <a:solidFill>
                <a:srgbClr val="F68B30"/>
              </a:solidFill>
            </a:endParaRPr>
          </a:p>
          <a:p>
            <a:pPr marL="0" indent="0">
              <a:buNone/>
            </a:pPr>
            <a:r>
              <a:rPr lang="en-US" b="1" dirty="0">
                <a:solidFill>
                  <a:srgbClr val="F68B30"/>
                </a:solidFill>
              </a:rPr>
              <a:t>Gold</a:t>
            </a:r>
            <a:r>
              <a:rPr lang="en-US" dirty="0">
                <a:solidFill>
                  <a:srgbClr val="F68B30"/>
                </a:solidFill>
              </a:rPr>
              <a:t>..</a:t>
            </a:r>
            <a:r>
              <a:rPr lang="mr-IN" dirty="0">
                <a:solidFill>
                  <a:srgbClr val="F68B30"/>
                </a:solidFill>
              </a:rPr>
              <a:t>……………………………</a:t>
            </a:r>
            <a:r>
              <a:rPr lang="en-US" dirty="0">
                <a:solidFill>
                  <a:srgbClr val="F68B30"/>
                </a:solidFill>
              </a:rPr>
              <a:t>..</a:t>
            </a:r>
            <a:r>
              <a:rPr lang="mr-IN" dirty="0">
                <a:solidFill>
                  <a:srgbClr val="F68B30"/>
                </a:solidFill>
              </a:rPr>
              <a:t>……</a:t>
            </a:r>
            <a:r>
              <a:rPr lang="en-US" b="1" dirty="0">
                <a:solidFill>
                  <a:srgbClr val="F68B30"/>
                </a:solidFill>
              </a:rPr>
              <a:t>$250,000</a:t>
            </a:r>
            <a:endParaRPr lang="en-US" dirty="0">
              <a:solidFill>
                <a:srgbClr val="F68B30"/>
              </a:solidFill>
            </a:endParaRPr>
          </a:p>
          <a:p>
            <a:pPr marL="0" indent="0">
              <a:lnSpc>
                <a:spcPct val="110000"/>
              </a:lnSpc>
              <a:buNone/>
            </a:pPr>
            <a:r>
              <a:rPr lang="en-US" b="1" dirty="0">
                <a:solidFill>
                  <a:srgbClr val="F68B30"/>
                </a:solidFill>
              </a:rPr>
              <a:t>Trailhead</a:t>
            </a:r>
            <a:r>
              <a:rPr lang="mr-IN" dirty="0">
                <a:solidFill>
                  <a:srgbClr val="F68B30"/>
                </a:solidFill>
              </a:rPr>
              <a:t>…</a:t>
            </a:r>
            <a:r>
              <a:rPr lang="en-US" dirty="0">
                <a:solidFill>
                  <a:srgbClr val="F68B30"/>
                </a:solidFill>
              </a:rPr>
              <a:t>..</a:t>
            </a:r>
            <a:r>
              <a:rPr lang="mr-IN" dirty="0">
                <a:solidFill>
                  <a:srgbClr val="F68B30"/>
                </a:solidFill>
              </a:rPr>
              <a:t>…………………</a:t>
            </a:r>
            <a:r>
              <a:rPr lang="en-US" dirty="0">
                <a:solidFill>
                  <a:srgbClr val="F68B30"/>
                </a:solidFill>
              </a:rPr>
              <a:t>.</a:t>
            </a:r>
            <a:r>
              <a:rPr lang="mr-IN" dirty="0">
                <a:solidFill>
                  <a:srgbClr val="F68B30"/>
                </a:solidFill>
              </a:rPr>
              <a:t>……</a:t>
            </a:r>
            <a:r>
              <a:rPr lang="en-US" dirty="0">
                <a:solidFill>
                  <a:srgbClr val="F68B30"/>
                </a:solidFill>
              </a:rPr>
              <a:t>..</a:t>
            </a:r>
            <a:r>
              <a:rPr lang="en-US" b="1" dirty="0">
                <a:solidFill>
                  <a:srgbClr val="F68B30"/>
                </a:solidFill>
              </a:rPr>
              <a:t>$100,000</a:t>
            </a:r>
            <a:endParaRPr lang="en-US" dirty="0">
              <a:solidFill>
                <a:srgbClr val="F68B30"/>
              </a:solidFill>
            </a:endParaRPr>
          </a:p>
          <a:p>
            <a:pPr marL="0" indent="0">
              <a:buNone/>
            </a:pPr>
            <a:r>
              <a:rPr lang="en-US" b="1" dirty="0">
                <a:solidFill>
                  <a:srgbClr val="F68B30"/>
                </a:solidFill>
              </a:rPr>
              <a:t>Bridge</a:t>
            </a:r>
            <a:r>
              <a:rPr lang="mr-IN" dirty="0">
                <a:solidFill>
                  <a:srgbClr val="F68B30"/>
                </a:solidFill>
              </a:rPr>
              <a:t>……………………………</a:t>
            </a:r>
            <a:r>
              <a:rPr lang="en-US" dirty="0">
                <a:solidFill>
                  <a:srgbClr val="F68B30"/>
                </a:solidFill>
              </a:rPr>
              <a:t>..</a:t>
            </a:r>
            <a:r>
              <a:rPr lang="mr-IN" dirty="0">
                <a:solidFill>
                  <a:srgbClr val="F68B30"/>
                </a:solidFill>
              </a:rPr>
              <a:t>……</a:t>
            </a:r>
            <a:r>
              <a:rPr lang="en-US" dirty="0">
                <a:solidFill>
                  <a:srgbClr val="F68B30"/>
                </a:solidFill>
              </a:rPr>
              <a:t>.</a:t>
            </a:r>
            <a:r>
              <a:rPr lang="en-US" b="1" dirty="0">
                <a:solidFill>
                  <a:srgbClr val="F68B30"/>
                </a:solidFill>
              </a:rPr>
              <a:t>$75,000</a:t>
            </a:r>
            <a:endParaRPr lang="en-US" dirty="0">
              <a:solidFill>
                <a:srgbClr val="F68B30"/>
              </a:solidFill>
            </a:endParaRPr>
          </a:p>
          <a:p>
            <a:pPr marL="0" indent="0">
              <a:buNone/>
            </a:pPr>
            <a:r>
              <a:rPr lang="en-US" b="1" dirty="0">
                <a:solidFill>
                  <a:srgbClr val="F68B30"/>
                </a:solidFill>
              </a:rPr>
              <a:t>Mile Marker</a:t>
            </a:r>
            <a:r>
              <a:rPr lang="mr-IN" dirty="0">
                <a:solidFill>
                  <a:srgbClr val="F68B30"/>
                </a:solidFill>
              </a:rPr>
              <a:t>……………………………</a:t>
            </a:r>
            <a:r>
              <a:rPr lang="en-US" b="1" dirty="0">
                <a:solidFill>
                  <a:srgbClr val="F68B30"/>
                </a:solidFill>
              </a:rPr>
              <a:t>$25,000</a:t>
            </a:r>
            <a:endParaRPr lang="en-US" dirty="0">
              <a:solidFill>
                <a:srgbClr val="F68B30"/>
              </a:solidFill>
            </a:endParaRPr>
          </a:p>
          <a:p>
            <a:pPr marL="0" indent="0">
              <a:buNone/>
            </a:pPr>
            <a:r>
              <a:rPr lang="en-US" b="1" dirty="0">
                <a:solidFill>
                  <a:srgbClr val="F68B30"/>
                </a:solidFill>
              </a:rPr>
              <a:t>Rest Stop</a:t>
            </a:r>
            <a:r>
              <a:rPr lang="mr-IN" dirty="0">
                <a:solidFill>
                  <a:srgbClr val="F68B30"/>
                </a:solidFill>
              </a:rPr>
              <a:t>………………………</a:t>
            </a:r>
            <a:r>
              <a:rPr lang="en-US" dirty="0">
                <a:solidFill>
                  <a:srgbClr val="F68B30"/>
                </a:solidFill>
              </a:rPr>
              <a:t>.</a:t>
            </a:r>
            <a:r>
              <a:rPr lang="mr-IN" dirty="0">
                <a:solidFill>
                  <a:srgbClr val="F68B30"/>
                </a:solidFill>
              </a:rPr>
              <a:t>………</a:t>
            </a:r>
            <a:r>
              <a:rPr lang="en-US" b="1" dirty="0">
                <a:solidFill>
                  <a:srgbClr val="F68B30"/>
                </a:solidFill>
              </a:rPr>
              <a:t>$25,000</a:t>
            </a:r>
            <a:endParaRPr lang="en-US" dirty="0">
              <a:solidFill>
                <a:srgbClr val="F68B30"/>
              </a:solidFill>
            </a:endParaRPr>
          </a:p>
        </p:txBody>
      </p:sp>
      <p:sp>
        <p:nvSpPr>
          <p:cNvPr id="5" name="TextBox 4"/>
          <p:cNvSpPr txBox="1"/>
          <p:nvPr/>
        </p:nvSpPr>
        <p:spPr>
          <a:xfrm>
            <a:off x="2311400" y="9525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10861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Needed Now</a:t>
            </a:r>
          </a:p>
        </p:txBody>
      </p:sp>
      <p:sp>
        <p:nvSpPr>
          <p:cNvPr id="3" name="Content Placeholder 2"/>
          <p:cNvSpPr>
            <a:spLocks noGrp="1"/>
          </p:cNvSpPr>
          <p:nvPr>
            <p:ph sz="half" idx="1"/>
          </p:nvPr>
        </p:nvSpPr>
        <p:spPr>
          <a:xfrm>
            <a:off x="838200" y="1608058"/>
            <a:ext cx="10401886" cy="4786472"/>
          </a:xfrm>
        </p:spPr>
        <p:txBody>
          <a:bodyPr>
            <a:normAutofit/>
          </a:bodyPr>
          <a:lstStyle/>
          <a:p>
            <a:r>
              <a:rPr lang="en-US" dirty="0"/>
              <a:t>With demonstrated support from community leaders - please consider a tax-deductible gift to the PlyWood Trail</a:t>
            </a:r>
          </a:p>
          <a:p>
            <a:r>
              <a:rPr lang="en-US" dirty="0"/>
              <a:t>We need your help!</a:t>
            </a:r>
          </a:p>
          <a:p>
            <a:r>
              <a:rPr lang="en-US" dirty="0"/>
              <a:t>Go online to plywoodtrail.org or our Facebook page and donate</a:t>
            </a:r>
          </a:p>
        </p:txBody>
      </p:sp>
      <p:sp>
        <p:nvSpPr>
          <p:cNvPr id="5" name="TextBox 4"/>
          <p:cNvSpPr txBox="1"/>
          <p:nvPr/>
        </p:nvSpPr>
        <p:spPr>
          <a:xfrm>
            <a:off x="2311400" y="9525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200126128"/>
      </p:ext>
    </p:extLst>
  </p:cSld>
  <p:clrMapOvr>
    <a:masterClrMapping/>
  </p:clrMapOvr>
</p:sld>
</file>

<file path=ppt/theme/theme1.xml><?xml version="1.0" encoding="utf-8"?>
<a:theme xmlns:a="http://schemas.openxmlformats.org/drawingml/2006/main" name="PLYWOOD-TRAIL">
  <a:themeElements>
    <a:clrScheme name="Custom 1">
      <a:dk1>
        <a:srgbClr val="4C4F20"/>
      </a:dk1>
      <a:lt1>
        <a:srgbClr val="FFFFFF"/>
      </a:lt1>
      <a:dk2>
        <a:srgbClr val="5F524F"/>
      </a:dk2>
      <a:lt2>
        <a:srgbClr val="E7E6E6"/>
      </a:lt2>
      <a:accent1>
        <a:srgbClr val="BABD33"/>
      </a:accent1>
      <a:accent2>
        <a:srgbClr val="4C4F20"/>
      </a:accent2>
      <a:accent3>
        <a:srgbClr val="F68A2F"/>
      </a:accent3>
      <a:accent4>
        <a:srgbClr val="C76228"/>
      </a:accent4>
      <a:accent5>
        <a:srgbClr val="ADA18F"/>
      </a:accent5>
      <a:accent6>
        <a:srgbClr val="5F524F"/>
      </a:accent6>
      <a:hlink>
        <a:srgbClr val="00A091"/>
      </a:hlink>
      <a:folHlink>
        <a:srgbClr val="4A5E68"/>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YWOOD-TRAIL" id="{8AE31864-945D-8443-AF6C-790361242395}" vid="{F67CF258-5650-D147-AEBE-CBA9FB73BC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492</TotalTime>
  <Words>747</Words>
  <Application>Microsoft Office PowerPoint</Application>
  <PresentationFormat>Widescreen</PresentationFormat>
  <Paragraphs>76</Paragraphs>
  <Slides>10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Corbel</vt:lpstr>
      <vt:lpstr>PLYWOOD-TRAIL</vt:lpstr>
      <vt:lpstr>PowerPoint Presentation</vt:lpstr>
      <vt:lpstr>Connecting Siouxland Communities</vt:lpstr>
      <vt:lpstr>Mission &amp; Vision</vt:lpstr>
      <vt:lpstr>Background</vt:lpstr>
      <vt:lpstr>Momentum</vt:lpstr>
      <vt:lpstr>Where We’re At</vt:lpstr>
      <vt:lpstr>Thank You Donors!</vt:lpstr>
      <vt:lpstr>What’s Needed Now</vt:lpstr>
      <vt:lpstr>What’s Needed Now</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Jesse Glade</dc:creator>
  <cp:lastModifiedBy>Lesley Bartholomew</cp:lastModifiedBy>
  <cp:revision>27</cp:revision>
  <dcterms:created xsi:type="dcterms:W3CDTF">2019-01-21T14:57:04Z</dcterms:created>
  <dcterms:modified xsi:type="dcterms:W3CDTF">2019-06-03T14:47:56Z</dcterms:modified>
</cp:coreProperties>
</file>