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359" r:id="rId3"/>
    <p:sldId id="347" r:id="rId4"/>
    <p:sldId id="360" r:id="rId5"/>
    <p:sldId id="337" r:id="rId6"/>
    <p:sldId id="349" r:id="rId7"/>
    <p:sldId id="350" r:id="rId8"/>
    <p:sldId id="364" r:id="rId9"/>
    <p:sldId id="363" r:id="rId10"/>
    <p:sldId id="352" r:id="rId1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00717F"/>
    <a:srgbClr val="B55813"/>
    <a:srgbClr val="B1B3B3"/>
    <a:srgbClr val="53565A"/>
    <a:srgbClr val="871721"/>
    <a:srgbClr val="FF0066"/>
    <a:srgbClr val="69686D"/>
    <a:srgbClr val="34495E"/>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3" autoAdjust="0"/>
    <p:restoredTop sz="83123" autoAdjust="0"/>
  </p:normalViewPr>
  <p:slideViewPr>
    <p:cSldViewPr>
      <p:cViewPr varScale="1">
        <p:scale>
          <a:sx n="87" d="100"/>
          <a:sy n="87" d="100"/>
        </p:scale>
        <p:origin x="1332" y="6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200"/>
            </a:lvl1pPr>
          </a:lstStyle>
          <a:p>
            <a:fld id="{9BA43C6D-E55F-4BE5-8554-C22BB859EDE9}" type="datetimeFigureOut">
              <a:rPr lang="en-US" smtClean="0"/>
              <a:t>7/7/2020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200"/>
            </a:lvl1pPr>
          </a:lstStyle>
          <a:p>
            <a:fld id="{50B73208-77F4-453B-8852-C4844F8BB3D9}" type="slidenum">
              <a:rPr lang="en-US" smtClean="0"/>
              <a:t>‹#›</a:t>
            </a:fld>
            <a:endParaRPr lang="en-US" dirty="0"/>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dirty="0"/>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solidFill>
                <a:schemeClr val="dk1"/>
              </a:solidFill>
            </a:endParaRPr>
          </a:p>
        </p:txBody>
      </p:sp>
      <p:sp>
        <p:nvSpPr>
          <p:cNvPr id="4" name="Slide Number Placeholder 3"/>
          <p:cNvSpPr>
            <a:spLocks noGrp="1"/>
          </p:cNvSpPr>
          <p:nvPr>
            <p:ph type="sldNum" sz="quarter" idx="5"/>
          </p:nvPr>
        </p:nvSpPr>
        <p:spPr/>
        <p:txBody>
          <a:bodyPr/>
          <a:lstStyle/>
          <a:p>
            <a:fld id="{50B73208-77F4-453B-8852-C4844F8BB3D9}" type="slidenum">
              <a:rPr lang="en-US" smtClean="0"/>
              <a:t>5</a:t>
            </a:fld>
            <a:endParaRPr lang="en-US" dirty="0"/>
          </a:p>
        </p:txBody>
      </p:sp>
    </p:spTree>
    <p:extLst>
      <p:ext uri="{BB962C8B-B14F-4D97-AF65-F5344CB8AC3E}">
        <p14:creationId xmlns:p14="http://schemas.microsoft.com/office/powerpoint/2010/main" val="3902894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a:t>
            </a:r>
            <a:r>
              <a:rPr lang="en-US" baseline="0" dirty="0"/>
              <a:t> Transit Systems</a:t>
            </a:r>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6</a:t>
            </a:fld>
            <a:endParaRPr lang="en-US" dirty="0"/>
          </a:p>
        </p:txBody>
      </p:sp>
    </p:spTree>
    <p:extLst>
      <p:ext uri="{BB962C8B-B14F-4D97-AF65-F5344CB8AC3E}">
        <p14:creationId xmlns:p14="http://schemas.microsoft.com/office/powerpoint/2010/main" val="279287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7</a:t>
            </a:fld>
            <a:endParaRPr lang="en-US" dirty="0"/>
          </a:p>
        </p:txBody>
      </p:sp>
    </p:spTree>
    <p:extLst>
      <p:ext uri="{BB962C8B-B14F-4D97-AF65-F5344CB8AC3E}">
        <p14:creationId xmlns:p14="http://schemas.microsoft.com/office/powerpoint/2010/main" val="4146107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8</a:t>
            </a:fld>
            <a:endParaRPr lang="en-US" dirty="0"/>
          </a:p>
        </p:txBody>
      </p:sp>
    </p:spTree>
    <p:extLst>
      <p:ext uri="{BB962C8B-B14F-4D97-AF65-F5344CB8AC3E}">
        <p14:creationId xmlns:p14="http://schemas.microsoft.com/office/powerpoint/2010/main" val="2959033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9</a:t>
            </a:fld>
            <a:endParaRPr lang="en-US" dirty="0"/>
          </a:p>
        </p:txBody>
      </p:sp>
    </p:spTree>
    <p:extLst>
      <p:ext uri="{BB962C8B-B14F-4D97-AF65-F5344CB8AC3E}">
        <p14:creationId xmlns:p14="http://schemas.microsoft.com/office/powerpoint/2010/main" val="2748598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10</a:t>
            </a:fld>
            <a:endParaRPr lang="en-US" dirty="0"/>
          </a:p>
        </p:txBody>
      </p:sp>
    </p:spTree>
    <p:extLst>
      <p:ext uri="{BB962C8B-B14F-4D97-AF65-F5344CB8AC3E}">
        <p14:creationId xmlns:p14="http://schemas.microsoft.com/office/powerpoint/2010/main" val="1041566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NAME OF PRESENTATION</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890CFD2-C20D-4420-BF8D-D52E4B9B9695}"/>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7526660"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Public Transit Infrastructure Grant Program</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124744"/>
            <a:ext cx="7886700" cy="360040"/>
          </a:xfrm>
          <a:prstGeom prst="rect">
            <a:avLst/>
          </a:prstGeom>
        </p:spPr>
        <p:txBody>
          <a:bodyPr vert="horz" lIns="91440" tIns="45720" rIns="91440" bIns="45720" rtlCol="0" anchor="ctr">
            <a:normAutofit/>
          </a:bodyPr>
          <a:lstStyle>
            <a:lvl1pPr>
              <a:defRPr sz="3400" b="1">
                <a:solidFill>
                  <a:schemeClr val="tx2"/>
                </a:solidFill>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1844824"/>
            <a:ext cx="7886700" cy="4228132"/>
          </a:xfrm>
          <a:prstGeom prst="rect">
            <a:avLst/>
          </a:prstGeom>
        </p:spPr>
        <p:txBody>
          <a:bodyPr vert="horz" lIns="91440" tIns="45720" rIns="91440" bIns="45720" rtlCol="0">
            <a:normAutofit/>
          </a:bodyPr>
          <a:lstStyle>
            <a:lvl1pPr>
              <a:spcAft>
                <a:spcPts val="1200"/>
              </a:spcAft>
              <a:defRPr sz="2600" b="1">
                <a:latin typeface="PT Sans" panose="020B0503020203020204" pitchFamily="34" charset="0"/>
              </a:defRPr>
            </a:lvl1pPr>
            <a:lvl2pPr>
              <a:spcAft>
                <a:spcPts val="1200"/>
              </a:spcAft>
              <a:defRPr sz="2400">
                <a:latin typeface="PT Sans" panose="020B0503020203020204" pitchFamily="34" charset="0"/>
              </a:defRPr>
            </a:lvl2pPr>
            <a:lvl3pPr>
              <a:spcAft>
                <a:spcPts val="1200"/>
              </a:spcAft>
              <a:defRPr sz="2000">
                <a:latin typeface="PT Sans" panose="020B0503020203020204" pitchFamily="34" charset="0"/>
              </a:defRPr>
            </a:lvl3pPr>
            <a:lvl4pPr>
              <a:spcAft>
                <a:spcPts val="1200"/>
              </a:spcAft>
              <a:defRPr sz="1800">
                <a:latin typeface="PT Sans" panose="020B0503020203020204" pitchFamily="34" charset="0"/>
              </a:defRPr>
            </a:lvl4pPr>
            <a:lvl5pPr>
              <a:spcAft>
                <a:spcPts val="1200"/>
              </a:spcAft>
              <a:defRPr sz="1800">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abl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7056784"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Iowa Rural Transit Vehicle Replacement Project Award</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124744"/>
            <a:ext cx="7886700" cy="676916"/>
          </a:xfrm>
          <a:prstGeom prst="rect">
            <a:avLst/>
          </a:prstGeom>
        </p:spPr>
        <p:txBody>
          <a:bodyPr vert="horz" lIns="91440" tIns="45720" rIns="91440" bIns="45720" rtlCol="0" anchor="ctr">
            <a:normAutofit/>
          </a:bodyPr>
          <a:lstStyle>
            <a:lvl1pPr>
              <a:defRPr sz="3400" b="1">
                <a:solidFill>
                  <a:schemeClr val="tx2"/>
                </a:solidFill>
                <a:latin typeface="PT Sans" panose="020B0503020203020204" pitchFamily="34" charset="0"/>
              </a:defRPr>
            </a:lvl1pPr>
          </a:lstStyle>
          <a:p>
            <a:r>
              <a:rPr lang="en-US" dirty="0"/>
              <a:t>Click to edit Master title style</a:t>
            </a:r>
          </a:p>
        </p:txBody>
      </p:sp>
    </p:spTree>
    <p:extLst>
      <p:ext uri="{BB962C8B-B14F-4D97-AF65-F5344CB8AC3E}">
        <p14:creationId xmlns:p14="http://schemas.microsoft.com/office/powerpoint/2010/main" val="1003951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9" r:id="rId4"/>
    <p:sldLayoutId id="2147483651" r:id="rId5"/>
    <p:sldLayoutId id="2147483654" r:id="rId6"/>
    <p:sldLayoutId id="2147483655" r:id="rId7"/>
    <p:sldLayoutId id="2147483652" r:id="rId8"/>
    <p:sldLayoutId id="2147483653" r:id="rId9"/>
    <p:sldLayoutId id="2147483656" r:id="rId10"/>
    <p:sldLayoutId id="21474836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slide" Target="slide5.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9.xml"/><Relationship Id="rId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hyperlink" Target="http://www.iowadot.gov/transit"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hyperlink" Target="mailto:Sreeparna.mitra@iowadot.us"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slide" Target="slide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7" name="TextBox 6">
            <a:extLst>
              <a:ext uri="{FF2B5EF4-FFF2-40B4-BE49-F238E27FC236}">
                <a16:creationId xmlns:a16="http://schemas.microsoft.com/office/drawing/2014/main" id="{9EEEC4D6-EA04-4B21-A205-B47603995269}"/>
              </a:ext>
            </a:extLst>
          </p:cNvPr>
          <p:cNvSpPr txBox="1"/>
          <p:nvPr/>
        </p:nvSpPr>
        <p:spPr>
          <a:xfrm>
            <a:off x="323528" y="4941168"/>
            <a:ext cx="5832648" cy="954107"/>
          </a:xfrm>
          <a:prstGeom prst="rect">
            <a:avLst/>
          </a:prstGeom>
          <a:noFill/>
        </p:spPr>
        <p:txBody>
          <a:bodyPr wrap="square" rtlCol="0">
            <a:spAutoFit/>
          </a:bodyPr>
          <a:lstStyle/>
          <a:p>
            <a:r>
              <a:rPr lang="en-US" sz="2800" dirty="0">
                <a:solidFill>
                  <a:schemeClr val="bg1"/>
                </a:solidFill>
                <a:latin typeface="PT Sans" panose="020B0503020203020204" pitchFamily="34" charset="0"/>
              </a:rPr>
              <a:t>FY 2021 Public Transit Infrastructure Grant Program</a:t>
            </a: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62248" y="620688"/>
            <a:ext cx="4458688"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New HVAC system – Ames (CyRide) </a:t>
            </a:r>
          </a:p>
          <a:p>
            <a:pPr marL="0" indent="0">
              <a:spcBef>
                <a:spcPts val="0"/>
              </a:spcBef>
              <a:buClr>
                <a:schemeClr val="tx1"/>
              </a:buClr>
              <a:buNone/>
              <a:defRPr/>
            </a:pPr>
            <a:endParaRPr lang="en-US" sz="1800" b="1" dirty="0">
              <a:latin typeface="PT Sans" panose="020B0503020203020204"/>
            </a:endParaRPr>
          </a:p>
          <a:p>
            <a:pPr marL="0" indent="0">
              <a:spcBef>
                <a:spcPts val="0"/>
              </a:spcBef>
              <a:buClr>
                <a:schemeClr val="tx1"/>
              </a:buClr>
              <a:buNone/>
              <a:defRPr/>
            </a:pPr>
            <a:r>
              <a:rPr lang="en-US" sz="1600" dirty="0">
                <a:latin typeface="PT Sans" panose="020B0503020203020204"/>
              </a:rPr>
              <a:t>This project will replace outdated HVAC equipment at two separate areas of the CyRide bus maintenance facility. </a:t>
            </a:r>
          </a:p>
          <a:p>
            <a:pPr>
              <a:buAutoNum type="arabicParenR"/>
            </a:pPr>
            <a:r>
              <a:rPr lang="fr-FR" sz="1600" dirty="0">
                <a:latin typeface="PT Sans" panose="020B0503020203020204"/>
              </a:rPr>
              <a:t>Maintenance Bay Ventilation Improvements </a:t>
            </a:r>
            <a:r>
              <a:rPr lang="fr-FR" sz="1400" i="1" dirty="0">
                <a:latin typeface="PT Sans" panose="020B0503020203020204"/>
              </a:rPr>
              <a:t>(</a:t>
            </a:r>
            <a:r>
              <a:rPr lang="en-US" sz="1400" i="1" dirty="0">
                <a:latin typeface="PT Sans" panose="020B0503020203020204"/>
              </a:rPr>
              <a:t>built in 1983, the HVAC for this area is 37 years old. Project improves air quality by improving space temperature and humidity control, increasing ventilation, and upgrading controls).</a:t>
            </a:r>
          </a:p>
          <a:p>
            <a:pPr marL="0" indent="0">
              <a:buNone/>
            </a:pPr>
            <a:r>
              <a:rPr lang="en-US" sz="1600" dirty="0">
                <a:latin typeface="PT Sans" panose="020B0503020203020204"/>
              </a:rPr>
              <a:t>2) Southwest Bus Storage HVAC Replacement </a:t>
            </a:r>
            <a:r>
              <a:rPr lang="en-US" sz="1400" i="1" dirty="0">
                <a:latin typeface="PT Sans" panose="020B0503020203020204"/>
              </a:rPr>
              <a:t>(built in 1989 the HVAC for this area is 31 years old, project will improve air quality and upgrade ductwork, pipework and CO/No</a:t>
            </a:r>
            <a:r>
              <a:rPr lang="en-US" sz="1400" i="1" baseline="-25000" dirty="0">
                <a:latin typeface="PT Sans" panose="020B0503020203020204"/>
              </a:rPr>
              <a:t>2</a:t>
            </a:r>
            <a:r>
              <a:rPr lang="en-US" sz="1400" i="1" dirty="0">
                <a:latin typeface="PT Sans" panose="020B0503020203020204"/>
              </a:rPr>
              <a:t> controls)</a:t>
            </a:r>
          </a:p>
          <a:p>
            <a:pPr marL="0" indent="0">
              <a:buNone/>
            </a:pPr>
            <a:endParaRPr lang="en-US" sz="1400" i="1" dirty="0">
              <a:latin typeface="PT Sans" panose="020B0503020203020204"/>
            </a:endParaRPr>
          </a:p>
          <a:p>
            <a:pPr marL="0" indent="0">
              <a:spcBef>
                <a:spcPts val="0"/>
              </a:spcBef>
              <a:buClr>
                <a:schemeClr val="tx1"/>
              </a:buClr>
              <a:buNone/>
              <a:defRPr/>
            </a:pPr>
            <a:r>
              <a:rPr lang="en-US" sz="1600" b="1" dirty="0">
                <a:latin typeface="PT Sans" panose="020B0503020203020204"/>
                <a:cs typeface="Arial" pitchFamily="34" charset="0"/>
              </a:rPr>
              <a:t>Total Cost:    	$468,920</a:t>
            </a:r>
          </a:p>
          <a:p>
            <a:pPr marL="0" indent="0">
              <a:spcBef>
                <a:spcPts val="0"/>
              </a:spcBef>
              <a:buClr>
                <a:schemeClr val="tx1"/>
              </a:buClr>
              <a:buNone/>
              <a:defRPr/>
            </a:pPr>
            <a:r>
              <a:rPr lang="en-US" sz="1600" b="1" dirty="0">
                <a:latin typeface="PT Sans" panose="020B0503020203020204"/>
                <a:cs typeface="Arial" pitchFamily="34" charset="0"/>
              </a:rPr>
              <a:t>	</a:t>
            </a:r>
          </a:p>
          <a:p>
            <a:pPr marL="0" indent="0">
              <a:spcBef>
                <a:spcPts val="0"/>
              </a:spcBef>
              <a:buClr>
                <a:schemeClr val="tx1"/>
              </a:buClr>
              <a:buNone/>
              <a:defRPr/>
            </a:pPr>
            <a:r>
              <a:rPr lang="en-US" sz="1600" b="1" dirty="0">
                <a:latin typeface="PT Sans" panose="020B0503020203020204"/>
                <a:cs typeface="Arial" pitchFamily="34" charset="0"/>
              </a:rPr>
              <a:t>Recommended:   	$292,093</a:t>
            </a:r>
          </a:p>
          <a:p>
            <a:pPr marL="0" indent="0">
              <a:spcBef>
                <a:spcPts val="0"/>
              </a:spcBef>
              <a:buClr>
                <a:schemeClr val="tx1"/>
              </a:buClr>
              <a:buNone/>
              <a:defRPr/>
            </a:pPr>
            <a:r>
              <a:rPr lang="en-US" sz="1600" b="1" dirty="0">
                <a:latin typeface="PT Sans" panose="020B0503020203020204"/>
                <a:cs typeface="Arial" pitchFamily="34" charset="0"/>
              </a:rPr>
              <a:t>  (62%)</a:t>
            </a:r>
          </a:p>
          <a:p>
            <a:pPr marL="0" indent="0">
              <a:spcBef>
                <a:spcPts val="0"/>
              </a:spcBef>
              <a:buClr>
                <a:schemeClr val="tx1"/>
              </a:buClr>
              <a:buNone/>
              <a:defRPr/>
            </a:pPr>
            <a:endParaRPr lang="en-US" sz="1600" dirty="0">
              <a:latin typeface="PT Sans" panose="020B0503020203020204"/>
              <a:cs typeface="Arial" pitchFamily="34" charset="0"/>
            </a:endParaRPr>
          </a:p>
        </p:txBody>
      </p:sp>
      <p:pic>
        <p:nvPicPr>
          <p:cNvPr id="7" name="Picture 6">
            <a:extLst>
              <a:ext uri="{FF2B5EF4-FFF2-40B4-BE49-F238E27FC236}">
                <a16:creationId xmlns:a16="http://schemas.microsoft.com/office/drawing/2014/main" id="{908589A0-8996-4A17-BBEC-4D9D48F29685}"/>
              </a:ext>
            </a:extLst>
          </p:cNvPr>
          <p:cNvPicPr/>
          <p:nvPr/>
        </p:nvPicPr>
        <p:blipFill rotWithShape="1">
          <a:blip r:embed="rId4"/>
          <a:srcRect l="17147" t="3591" r="12340" b="12325"/>
          <a:stretch/>
        </p:blipFill>
        <p:spPr bwMode="auto">
          <a:xfrm>
            <a:off x="4716016" y="836712"/>
            <a:ext cx="3895700" cy="5537994"/>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C471645-9089-4E2E-B745-A71B67AB88DB}"/>
              </a:ext>
            </a:extLst>
          </p:cNvPr>
          <p:cNvSpPr txBox="1"/>
          <p:nvPr/>
        </p:nvSpPr>
        <p:spPr>
          <a:xfrm>
            <a:off x="323528" y="5949280"/>
            <a:ext cx="3456384" cy="261610"/>
          </a:xfrm>
          <a:prstGeom prst="rect">
            <a:avLst/>
          </a:prstGeom>
          <a:noFill/>
        </p:spPr>
        <p:txBody>
          <a:bodyPr wrap="square" rtlCol="0">
            <a:spAutoFit/>
          </a:bodyPr>
          <a:lstStyle/>
          <a:p>
            <a:r>
              <a:rPr lang="en-US" sz="1100" b="1" dirty="0">
                <a:latin typeface="PT Sans" panose="020B0503020203020204"/>
                <a:hlinkClick r:id="rId5" action="ppaction://hlinksldjump"/>
              </a:rPr>
              <a:t>Return to List of Applications Recommended </a:t>
            </a:r>
            <a:endParaRPr lang="en-US" sz="1100" b="1" dirty="0">
              <a:latin typeface="PT Sans" panose="020B0503020203020204"/>
            </a:endParaRPr>
          </a:p>
        </p:txBody>
      </p:sp>
    </p:spTree>
    <p:extLst>
      <p:ext uri="{BB962C8B-B14F-4D97-AF65-F5344CB8AC3E}">
        <p14:creationId xmlns:p14="http://schemas.microsoft.com/office/powerpoint/2010/main" val="3560061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p:txBody>
          <a:bodyPr>
            <a:noAutofit/>
          </a:bodyPr>
          <a:lstStyle/>
          <a:p>
            <a:r>
              <a:rPr lang="en-US" sz="3400" b="1" dirty="0">
                <a:solidFill>
                  <a:schemeClr val="tx2"/>
                </a:solidFill>
              </a:rPr>
              <a:t>Public Transit Infrastructure Grant Program</a:t>
            </a:r>
          </a:p>
        </p:txBody>
      </p:sp>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prstGeom prst="rect">
            <a:avLst/>
          </a:prstGeom>
        </p:spPr>
        <p:txBody>
          <a:bodyPr vert="horz" lIns="91440" tIns="45720" rIns="91440" bIns="45720" rtlCol="0">
            <a:noAutofit/>
          </a:bodyPr>
          <a:lstStyle/>
          <a:p>
            <a:pPr>
              <a:defRPr/>
            </a:pPr>
            <a:r>
              <a:rPr lang="en-US" dirty="0"/>
              <a:t>Program created by 2006 General Assembly</a:t>
            </a:r>
          </a:p>
          <a:p>
            <a:pPr>
              <a:defRPr/>
            </a:pPr>
            <a:r>
              <a:rPr lang="en-US" dirty="0"/>
              <a:t>Funds vertical infrastructure projects for public transit</a:t>
            </a:r>
          </a:p>
          <a:p>
            <a:pPr>
              <a:defRPr/>
            </a:pPr>
            <a:r>
              <a:rPr lang="en-US" dirty="0"/>
              <a:t>All 35 public transit systems are eligible</a:t>
            </a:r>
          </a:p>
        </p:txBody>
      </p:sp>
    </p:spTree>
    <p:extLst>
      <p:ext uri="{BB962C8B-B14F-4D97-AF65-F5344CB8AC3E}">
        <p14:creationId xmlns:p14="http://schemas.microsoft.com/office/powerpoint/2010/main" val="68889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1700808"/>
            <a:ext cx="7992888" cy="4896544"/>
          </a:xfrm>
          <a:prstGeom prst="rect">
            <a:avLst/>
          </a:prstGeom>
        </p:spPr>
        <p:txBody>
          <a:bodyPr vert="horz" lIns="91440" tIns="45720" rIns="91440" bIns="45720" rtlCol="0">
            <a:normAutofit/>
          </a:bodyPr>
          <a:lstStyle/>
          <a:p>
            <a:pPr>
              <a:defRPr/>
            </a:pPr>
            <a:r>
              <a:rPr lang="en-US" b="1" dirty="0"/>
              <a:t>No more than 40-percent of the appropriation can be awarded to an individual transit system</a:t>
            </a:r>
          </a:p>
          <a:p>
            <a:pPr>
              <a:defRPr/>
            </a:pPr>
            <a:r>
              <a:rPr lang="en-US" b="1" dirty="0"/>
              <a:t>Structural integrity of existing facilities</a:t>
            </a:r>
          </a:p>
          <a:p>
            <a:pPr>
              <a:defRPr/>
            </a:pPr>
            <a:r>
              <a:rPr lang="en-US" b="1" dirty="0"/>
              <a:t>Safety enhancements to existing facilities</a:t>
            </a:r>
          </a:p>
          <a:p>
            <a:pPr>
              <a:defRPr/>
            </a:pPr>
            <a:r>
              <a:rPr lang="en-US" b="1" dirty="0"/>
              <a:t>New facilities</a:t>
            </a:r>
          </a:p>
          <a:p>
            <a:pPr>
              <a:defRPr/>
            </a:pPr>
            <a:r>
              <a:rPr lang="en-US" b="1" dirty="0"/>
              <a:t>Projects should be “shovel ready” and capable of completion in 18 months</a:t>
            </a:r>
          </a:p>
        </p:txBody>
      </p:sp>
      <p:sp>
        <p:nvSpPr>
          <p:cNvPr id="5" name="Title 10">
            <a:extLst>
              <a:ext uri="{FF2B5EF4-FFF2-40B4-BE49-F238E27FC236}">
                <a16:creationId xmlns:a16="http://schemas.microsoft.com/office/drawing/2014/main" id="{8F42A082-033A-4C0F-986F-7776BA315ECE}"/>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Project Evaluation Criteria</a:t>
            </a:r>
          </a:p>
        </p:txBody>
      </p:sp>
    </p:spTree>
    <p:extLst>
      <p:ext uri="{BB962C8B-B14F-4D97-AF65-F5344CB8AC3E}">
        <p14:creationId xmlns:p14="http://schemas.microsoft.com/office/powerpoint/2010/main" val="42870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1700808"/>
            <a:ext cx="7992888" cy="4896544"/>
          </a:xfrm>
          <a:prstGeom prst="rect">
            <a:avLst/>
          </a:prstGeom>
        </p:spPr>
        <p:txBody>
          <a:bodyPr vert="horz" lIns="91440" tIns="45720" rIns="91440" bIns="45720" rtlCol="0">
            <a:normAutofit/>
          </a:bodyPr>
          <a:lstStyle/>
          <a:p>
            <a:pPr lvl="0">
              <a:spcAft>
                <a:spcPts val="1200"/>
              </a:spcAft>
            </a:pPr>
            <a:r>
              <a:rPr lang="en-US" dirty="0"/>
              <a:t>Available Funding:</a:t>
            </a:r>
          </a:p>
          <a:p>
            <a:pPr lvl="1"/>
            <a:r>
              <a:rPr lang="en-US" b="1" dirty="0"/>
              <a:t>Annual appropriation:	$500,000</a:t>
            </a:r>
          </a:p>
          <a:p>
            <a:pPr lvl="1"/>
            <a:r>
              <a:rPr lang="en-US" b="1" dirty="0"/>
              <a:t>Underrun/withdrawals:	$653,488</a:t>
            </a:r>
          </a:p>
          <a:p>
            <a:pPr lvl="1"/>
            <a:r>
              <a:rPr lang="en-US" b="1" dirty="0"/>
              <a:t>Funds available: 		$1,153,488</a:t>
            </a:r>
          </a:p>
          <a:p>
            <a:pPr lvl="0">
              <a:spcAft>
                <a:spcPts val="1200"/>
              </a:spcAft>
            </a:pPr>
            <a:r>
              <a:rPr lang="en-US" b="1" dirty="0"/>
              <a:t>Application Summary:</a:t>
            </a:r>
          </a:p>
          <a:p>
            <a:pPr lvl="1"/>
            <a:r>
              <a:rPr lang="en-US" b="1" dirty="0"/>
              <a:t>Total number of projects:  3</a:t>
            </a:r>
          </a:p>
          <a:p>
            <a:pPr lvl="1"/>
            <a:r>
              <a:rPr lang="en-US" b="1" dirty="0"/>
              <a:t>Total project costs:  $3,368,920</a:t>
            </a:r>
            <a:r>
              <a:rPr lang="en-US" dirty="0"/>
              <a:t> </a:t>
            </a:r>
            <a:endParaRPr lang="en-US" b="1" dirty="0"/>
          </a:p>
          <a:p>
            <a:pPr lvl="1"/>
            <a:r>
              <a:rPr lang="en-US" b="1" dirty="0"/>
              <a:t>Total amount requested:  $1,375,136</a:t>
            </a:r>
            <a:r>
              <a:rPr lang="en-US" dirty="0"/>
              <a:t> </a:t>
            </a:r>
            <a:endParaRPr lang="en-US" b="1" dirty="0"/>
          </a:p>
        </p:txBody>
      </p:sp>
      <p:sp>
        <p:nvSpPr>
          <p:cNvPr id="5" name="Title 10">
            <a:extLst>
              <a:ext uri="{FF2B5EF4-FFF2-40B4-BE49-F238E27FC236}">
                <a16:creationId xmlns:a16="http://schemas.microsoft.com/office/drawing/2014/main" id="{C66066E1-1CDF-4981-B319-508E795C1FD5}"/>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Available Funding and Application Summary</a:t>
            </a:r>
          </a:p>
        </p:txBody>
      </p:sp>
    </p:spTree>
    <p:extLst>
      <p:ext uri="{BB962C8B-B14F-4D97-AF65-F5344CB8AC3E}">
        <p14:creationId xmlns:p14="http://schemas.microsoft.com/office/powerpoint/2010/main" val="2382378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96152" y="1017336"/>
            <a:ext cx="7886700" cy="360040"/>
          </a:xfrm>
          <a:prstGeom prst="rect">
            <a:avLst/>
          </a:prstGeom>
        </p:spPr>
        <p:txBody>
          <a:bodyPr>
            <a:noAutofit/>
          </a:bodyPr>
          <a:lstStyle/>
          <a:p>
            <a:r>
              <a:rPr lang="en-US" b="1" dirty="0">
                <a:solidFill>
                  <a:schemeClr val="tx2"/>
                </a:solidFill>
              </a:rPr>
              <a:t>List of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1955091285"/>
              </p:ext>
            </p:extLst>
          </p:nvPr>
        </p:nvGraphicFramePr>
        <p:xfrm>
          <a:off x="251520" y="1706165"/>
          <a:ext cx="7992887" cy="3811066"/>
        </p:xfrm>
        <a:graphic>
          <a:graphicData uri="http://schemas.openxmlformats.org/drawingml/2006/table">
            <a:tbl>
              <a:tblPr firstRow="1" bandRow="1">
                <a:tableStyleId>{5C22544A-7EE6-4342-B048-85BDC9FD1C3A}</a:tableStyleId>
              </a:tblPr>
              <a:tblGrid>
                <a:gridCol w="2008021">
                  <a:extLst>
                    <a:ext uri="{9D8B030D-6E8A-4147-A177-3AD203B41FA5}">
                      <a16:colId xmlns:a16="http://schemas.microsoft.com/office/drawing/2014/main" val="3387879057"/>
                    </a:ext>
                  </a:extLst>
                </a:gridCol>
                <a:gridCol w="1816149">
                  <a:extLst>
                    <a:ext uri="{9D8B030D-6E8A-4147-A177-3AD203B41FA5}">
                      <a16:colId xmlns:a16="http://schemas.microsoft.com/office/drawing/2014/main" val="1861506818"/>
                    </a:ext>
                  </a:extLst>
                </a:gridCol>
                <a:gridCol w="1452919">
                  <a:extLst>
                    <a:ext uri="{9D8B030D-6E8A-4147-A177-3AD203B41FA5}">
                      <a16:colId xmlns:a16="http://schemas.microsoft.com/office/drawing/2014/main" val="467904483"/>
                    </a:ext>
                  </a:extLst>
                </a:gridCol>
                <a:gridCol w="1234981">
                  <a:extLst>
                    <a:ext uri="{9D8B030D-6E8A-4147-A177-3AD203B41FA5}">
                      <a16:colId xmlns:a16="http://schemas.microsoft.com/office/drawing/2014/main" val="3284072429"/>
                    </a:ext>
                  </a:extLst>
                </a:gridCol>
                <a:gridCol w="1480817">
                  <a:extLst>
                    <a:ext uri="{9D8B030D-6E8A-4147-A177-3AD203B41FA5}">
                      <a16:colId xmlns:a16="http://schemas.microsoft.com/office/drawing/2014/main" val="1639893002"/>
                    </a:ext>
                  </a:extLst>
                </a:gridCol>
              </a:tblGrid>
              <a:tr h="1020182">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844288">
                <a:tc>
                  <a:txBody>
                    <a:bodyPr/>
                    <a:lstStyle/>
                    <a:p>
                      <a:pPr algn="ctr"/>
                      <a:r>
                        <a:rPr lang="en-US" sz="1400" b="1" dirty="0">
                          <a:hlinkClick r:id="rId4" action="ppaction://hlinksldjump"/>
                        </a:rPr>
                        <a:t>West Burlington Vehicle Storage Facility</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Region 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$400,000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$400,000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1090539">
                <a:tc>
                  <a:txBody>
                    <a:bodyPr/>
                    <a:lstStyle/>
                    <a:p>
                      <a:pPr algn="ctr"/>
                      <a:r>
                        <a:rPr lang="en-US" sz="1400" b="1" dirty="0">
                          <a:hlinkClick r:id="rId5" action="ppaction://hlinksldjump"/>
                        </a:rPr>
                        <a:t>Remodeled Bus Storage and Administrative Facility</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Cedar Rapids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dirty="0"/>
                        <a:t>$2,400,000</a:t>
                      </a:r>
                      <a:endParaRPr lang="en-US" sz="1400" b="1" i="0" u="none" strike="noStrike" dirty="0">
                        <a:solidFill>
                          <a:srgbClr val="000000"/>
                        </a:solidFill>
                        <a:effectLst/>
                        <a:latin typeface="Century Gothic" panose="020B0502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$600,000</a:t>
                      </a:r>
                    </a:p>
                    <a:p>
                      <a:pPr algn="ctr"/>
                      <a:r>
                        <a:rPr lang="en-US" sz="1400" b="1" dirty="0"/>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$461,395</a:t>
                      </a:r>
                    </a:p>
                    <a:p>
                      <a:pPr algn="ctr"/>
                      <a:r>
                        <a:rPr lang="en-US" sz="1400" b="1" dirty="0"/>
                        <a:t>(19%)</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4810142"/>
                  </a:ext>
                </a:extLst>
              </a:tr>
              <a:tr h="856057">
                <a:tc>
                  <a:txBody>
                    <a:bodyPr/>
                    <a:lstStyle/>
                    <a:p>
                      <a:pPr algn="ctr"/>
                      <a:r>
                        <a:rPr lang="en-US" sz="1400" b="1" dirty="0">
                          <a:hlinkClick r:id="rId6" action="ppaction://hlinksldjump"/>
                        </a:rPr>
                        <a:t>New HVAC system</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Ames (CyRide)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$468,920</a:t>
                      </a:r>
                    </a:p>
                    <a:p>
                      <a:pPr algn="ct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$375,136</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$292,093</a:t>
                      </a:r>
                    </a:p>
                    <a:p>
                      <a:pPr algn="ctr"/>
                      <a:r>
                        <a:rPr lang="en-US" sz="1400" b="1" dirty="0"/>
                        <a:t>(62%)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bl>
          </a:graphicData>
        </a:graphic>
      </p:graphicFrame>
    </p:spTree>
    <p:extLst>
      <p:ext uri="{BB962C8B-B14F-4D97-AF65-F5344CB8AC3E}">
        <p14:creationId xmlns:p14="http://schemas.microsoft.com/office/powerpoint/2010/main" val="1407965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428" y="899082"/>
            <a:ext cx="7495286" cy="5792466"/>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11560" y="1052736"/>
            <a:ext cx="8056351" cy="343747"/>
          </a:xfrm>
          <a:solidFill>
            <a:schemeClr val="bg1"/>
          </a:solidFill>
        </p:spPr>
        <p:txBody>
          <a:bodyPr>
            <a:noAutofit/>
          </a:bodyPr>
          <a:lstStyle/>
          <a:p>
            <a:r>
              <a:rPr lang="en-US" b="1" dirty="0">
                <a:solidFill>
                  <a:schemeClr val="tx2"/>
                </a:solidFill>
              </a:rPr>
              <a:t>Map of Applica</a:t>
            </a:r>
            <a:r>
              <a:rPr lang="en-US" dirty="0"/>
              <a:t>tions Received</a:t>
            </a:r>
            <a:endParaRPr lang="en-US" b="1" dirty="0">
              <a:solidFill>
                <a:schemeClr val="tx2"/>
              </a:solidFill>
            </a:endParaRPr>
          </a:p>
        </p:txBody>
      </p:sp>
      <p:sp>
        <p:nvSpPr>
          <p:cNvPr id="18" name="5-Point Star 17"/>
          <p:cNvSpPr/>
          <p:nvPr/>
        </p:nvSpPr>
        <p:spPr>
          <a:xfrm>
            <a:off x="6732240" y="5058505"/>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5-Point Star 31">
            <a:extLst>
              <a:ext uri="{FF2B5EF4-FFF2-40B4-BE49-F238E27FC236}">
                <a16:creationId xmlns:a16="http://schemas.microsoft.com/office/drawing/2014/main" id="{1ACEEFE8-08D9-4503-9FEC-154905468243}"/>
              </a:ext>
            </a:extLst>
          </p:cNvPr>
          <p:cNvSpPr/>
          <p:nvPr/>
        </p:nvSpPr>
        <p:spPr>
          <a:xfrm>
            <a:off x="179512" y="5301208"/>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5-Point Star 31">
            <a:extLst>
              <a:ext uri="{FF2B5EF4-FFF2-40B4-BE49-F238E27FC236}">
                <a16:creationId xmlns:a16="http://schemas.microsoft.com/office/drawing/2014/main" id="{AB85561B-6E2C-4D2A-8964-FCCE7CD5D935}"/>
              </a:ext>
            </a:extLst>
          </p:cNvPr>
          <p:cNvSpPr/>
          <p:nvPr/>
        </p:nvSpPr>
        <p:spPr>
          <a:xfrm>
            <a:off x="179512" y="6093296"/>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82F2D06-CEC7-42B0-987B-FBB981570F16}"/>
              </a:ext>
            </a:extLst>
          </p:cNvPr>
          <p:cNvSpPr txBox="1"/>
          <p:nvPr/>
        </p:nvSpPr>
        <p:spPr>
          <a:xfrm>
            <a:off x="539552" y="5229200"/>
            <a:ext cx="1368152" cy="461665"/>
          </a:xfrm>
          <a:prstGeom prst="rect">
            <a:avLst/>
          </a:prstGeom>
          <a:noFill/>
        </p:spPr>
        <p:txBody>
          <a:bodyPr wrap="square" rtlCol="0">
            <a:spAutoFit/>
          </a:bodyPr>
          <a:lstStyle/>
          <a:p>
            <a:r>
              <a:rPr lang="en-US" sz="1200" b="1" dirty="0"/>
              <a:t>Application received</a:t>
            </a:r>
          </a:p>
        </p:txBody>
      </p:sp>
      <p:sp>
        <p:nvSpPr>
          <p:cNvPr id="5" name="Rectangle 4">
            <a:extLst>
              <a:ext uri="{FF2B5EF4-FFF2-40B4-BE49-F238E27FC236}">
                <a16:creationId xmlns:a16="http://schemas.microsoft.com/office/drawing/2014/main" id="{69C1AD27-36ED-4426-A813-5D9252FF6F0E}"/>
              </a:ext>
            </a:extLst>
          </p:cNvPr>
          <p:cNvSpPr/>
          <p:nvPr/>
        </p:nvSpPr>
        <p:spPr>
          <a:xfrm>
            <a:off x="539552" y="6021288"/>
            <a:ext cx="1368152" cy="646331"/>
          </a:xfrm>
          <a:prstGeom prst="rect">
            <a:avLst/>
          </a:prstGeom>
        </p:spPr>
        <p:txBody>
          <a:bodyPr wrap="square">
            <a:spAutoFit/>
          </a:bodyPr>
          <a:lstStyle/>
          <a:p>
            <a:r>
              <a:rPr lang="en-US" sz="1200" b="1" dirty="0"/>
              <a:t>Application recommended for funding</a:t>
            </a:r>
          </a:p>
        </p:txBody>
      </p:sp>
      <p:sp>
        <p:nvSpPr>
          <p:cNvPr id="8" name="Oval 7">
            <a:extLst>
              <a:ext uri="{FF2B5EF4-FFF2-40B4-BE49-F238E27FC236}">
                <a16:creationId xmlns:a16="http://schemas.microsoft.com/office/drawing/2014/main" id="{CB9C8B0D-C4D1-42EF-9D88-A3D7FD5E0CE4}"/>
              </a:ext>
            </a:extLst>
          </p:cNvPr>
          <p:cNvSpPr/>
          <p:nvPr/>
        </p:nvSpPr>
        <p:spPr>
          <a:xfrm>
            <a:off x="107504" y="6021288"/>
            <a:ext cx="432048" cy="50405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5-Point Star 31">
            <a:extLst>
              <a:ext uri="{FF2B5EF4-FFF2-40B4-BE49-F238E27FC236}">
                <a16:creationId xmlns:a16="http://schemas.microsoft.com/office/drawing/2014/main" id="{20A51DF7-883C-4268-ADD3-69A15C1E3A81}"/>
              </a:ext>
            </a:extLst>
          </p:cNvPr>
          <p:cNvSpPr/>
          <p:nvPr/>
        </p:nvSpPr>
        <p:spPr>
          <a:xfrm>
            <a:off x="4211960" y="3429000"/>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18D7D791-B884-4588-B93B-90DB783F9A50}"/>
              </a:ext>
            </a:extLst>
          </p:cNvPr>
          <p:cNvSpPr/>
          <p:nvPr/>
        </p:nvSpPr>
        <p:spPr>
          <a:xfrm>
            <a:off x="4139952" y="3356992"/>
            <a:ext cx="432048" cy="50405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5-Point Star 31">
            <a:extLst>
              <a:ext uri="{FF2B5EF4-FFF2-40B4-BE49-F238E27FC236}">
                <a16:creationId xmlns:a16="http://schemas.microsoft.com/office/drawing/2014/main" id="{BE321D83-7CE0-46F8-AB62-B9C12606DB2F}"/>
              </a:ext>
            </a:extLst>
          </p:cNvPr>
          <p:cNvSpPr/>
          <p:nvPr/>
        </p:nvSpPr>
        <p:spPr>
          <a:xfrm>
            <a:off x="6408841" y="3495567"/>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51BDC9BF-B1C2-4E6B-85C5-68E8E99241A6}"/>
              </a:ext>
            </a:extLst>
          </p:cNvPr>
          <p:cNvSpPr/>
          <p:nvPr/>
        </p:nvSpPr>
        <p:spPr>
          <a:xfrm>
            <a:off x="6336833" y="3449439"/>
            <a:ext cx="432048" cy="50405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1A639813-7AD1-42FF-886E-F4F82A598EE4}"/>
              </a:ext>
            </a:extLst>
          </p:cNvPr>
          <p:cNvSpPr/>
          <p:nvPr/>
        </p:nvSpPr>
        <p:spPr>
          <a:xfrm>
            <a:off x="6660232" y="4977172"/>
            <a:ext cx="432048" cy="50405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5569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818456" y="5865859"/>
            <a:ext cx="7344816" cy="523220"/>
          </a:xfrm>
          <a:prstGeom prst="rect">
            <a:avLst/>
          </a:prstGeom>
          <a:noFill/>
        </p:spPr>
        <p:txBody>
          <a:bodyPr wrap="square" rtlCol="0">
            <a:spAutoFit/>
          </a:bodyPr>
          <a:lstStyle/>
          <a:p>
            <a:pPr algn="ctr"/>
            <a:r>
              <a:rPr lang="en-US" sz="1400" dirty="0"/>
              <a:t>For more information on Iowa’s public transit and intercity bus programs, visit</a:t>
            </a:r>
          </a:p>
          <a:p>
            <a:pPr algn="ctr">
              <a:buNone/>
            </a:pPr>
            <a:r>
              <a:rPr lang="en-US" sz="1400" dirty="0">
                <a:solidFill>
                  <a:srgbClr val="FF0000"/>
                </a:solidFill>
                <a:hlinkClick r:id="rId3"/>
              </a:rPr>
              <a:t>www.iowadot.gov/transit</a:t>
            </a:r>
            <a:endParaRPr lang="en-US" sz="1400" dirty="0">
              <a:solidFill>
                <a:srgbClr val="FF0000"/>
              </a:solidFill>
            </a:endParaRP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646331"/>
          </a:xfrm>
          <a:prstGeom prst="rect">
            <a:avLst/>
          </a:prstGeom>
          <a:noFill/>
        </p:spPr>
        <p:txBody>
          <a:bodyPr wrap="square" rtlCol="0">
            <a:spAutoFit/>
          </a:bodyPr>
          <a:lstStyle/>
          <a:p>
            <a:pPr algn="ctr"/>
            <a:r>
              <a:rPr lang="en-US" dirty="0">
                <a:latin typeface="PT Sans" panose="020B0503020203020204" pitchFamily="34" charset="0"/>
                <a:cs typeface="Arial" panose="020B0604020202020204" pitchFamily="34" charset="0"/>
              </a:rPr>
              <a:t>QUESTIONS?</a:t>
            </a:r>
          </a:p>
          <a:p>
            <a:pPr algn="ctr"/>
            <a:endParaRPr lang="en-US" dirty="0">
              <a:latin typeface="PT Sans" panose="020B0503020203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
        <p:nvSpPr>
          <p:cNvPr id="2" name="TextBox 1">
            <a:extLst>
              <a:ext uri="{FF2B5EF4-FFF2-40B4-BE49-F238E27FC236}">
                <a16:creationId xmlns:a16="http://schemas.microsoft.com/office/drawing/2014/main" id="{A60A8D86-242F-43F1-84EB-BF7EC502AD55}"/>
              </a:ext>
            </a:extLst>
          </p:cNvPr>
          <p:cNvSpPr txBox="1"/>
          <p:nvPr/>
        </p:nvSpPr>
        <p:spPr>
          <a:xfrm>
            <a:off x="1259632" y="4797152"/>
            <a:ext cx="6408712" cy="754053"/>
          </a:xfrm>
          <a:prstGeom prst="rect">
            <a:avLst/>
          </a:prstGeom>
          <a:noFill/>
        </p:spPr>
        <p:txBody>
          <a:bodyPr wrap="square" rtlCol="0">
            <a:spAutoFit/>
          </a:bodyPr>
          <a:lstStyle/>
          <a:p>
            <a:pPr algn="ctr"/>
            <a:r>
              <a:rPr lang="en-US" sz="1100" b="1" dirty="0"/>
              <a:t>Sree Mitra</a:t>
            </a:r>
          </a:p>
          <a:p>
            <a:pPr algn="ctr"/>
            <a:r>
              <a:rPr lang="en-US" sz="1100" b="1" dirty="0"/>
              <a:t>Transit Program Manger</a:t>
            </a:r>
          </a:p>
          <a:p>
            <a:pPr algn="ctr"/>
            <a:r>
              <a:rPr lang="en-US" sz="1100" b="1" dirty="0">
                <a:hlinkClick r:id="rId5"/>
              </a:rPr>
              <a:t>Sreeparna.mitra@iowadot.us</a:t>
            </a:r>
            <a:endParaRPr lang="en-US" sz="1100" b="1" dirty="0"/>
          </a:p>
          <a:p>
            <a:pPr algn="ctr"/>
            <a:endParaRPr lang="en-US" sz="1000" b="1" dirty="0"/>
          </a:p>
        </p:txBody>
      </p:sp>
    </p:spTree>
    <p:extLst>
      <p:ext uri="{BB962C8B-B14F-4D97-AF65-F5344CB8AC3E}">
        <p14:creationId xmlns:p14="http://schemas.microsoft.com/office/powerpoint/2010/main" val="1889616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184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fr-FR" sz="1800" b="1" dirty="0">
                <a:latin typeface="PT Sans" panose="020B0503020203020204"/>
              </a:rPr>
              <a:t>West Burlington </a:t>
            </a:r>
          </a:p>
          <a:p>
            <a:pPr marL="0" indent="0">
              <a:spcBef>
                <a:spcPts val="0"/>
              </a:spcBef>
              <a:buClr>
                <a:schemeClr val="tx1"/>
              </a:buClr>
              <a:buNone/>
              <a:defRPr/>
            </a:pPr>
            <a:r>
              <a:rPr lang="fr-FR" sz="1800" b="1" dirty="0" err="1">
                <a:latin typeface="PT Sans" panose="020B0503020203020204"/>
              </a:rPr>
              <a:t>Vehicle</a:t>
            </a:r>
            <a:r>
              <a:rPr lang="fr-FR" sz="1800" b="1" dirty="0">
                <a:latin typeface="PT Sans" panose="020B0503020203020204"/>
              </a:rPr>
              <a:t> Storage Facility</a:t>
            </a:r>
          </a:p>
          <a:p>
            <a:pPr marL="0" indent="0">
              <a:spcBef>
                <a:spcPts val="0"/>
              </a:spcBef>
              <a:buClr>
                <a:schemeClr val="tx1"/>
              </a:buClr>
              <a:buNone/>
              <a:defRPr/>
            </a:pPr>
            <a:endParaRPr lang="en-US" sz="1600" b="1" dirty="0">
              <a:highlight>
                <a:srgbClr val="FFFF00"/>
              </a:highlight>
              <a:latin typeface="PT Sans" panose="020B0503020203020204"/>
              <a:cs typeface="Arial" pitchFamily="34" charset="0"/>
            </a:endParaRPr>
          </a:p>
          <a:p>
            <a:pPr marL="0" indent="0">
              <a:buNone/>
            </a:pPr>
            <a:r>
              <a:rPr lang="en-US" sz="1600" dirty="0">
                <a:latin typeface="PT Sans" panose="020B0503020203020204"/>
              </a:rPr>
              <a:t>Currently Region 16 stores approximately 90% of its vehicles outside and uncovered. The West Burlington storage facility will be the initial focus of multi-phase approach to improving the vehicle storage needs for Region 16 Public Transit area of Southeast Iowa.</a:t>
            </a:r>
            <a:endParaRPr lang="en-US" sz="1600" dirty="0">
              <a:highlight>
                <a:srgbClr val="FFFF00"/>
              </a:highlight>
              <a:latin typeface="PT Sans" panose="020B0503020203020204"/>
            </a:endParaRPr>
          </a:p>
          <a:p>
            <a:pPr marL="0" indent="0">
              <a:buNone/>
            </a:pPr>
            <a:r>
              <a:rPr lang="en-US" sz="1600" dirty="0">
                <a:highlight>
                  <a:srgbClr val="FFFF00"/>
                </a:highlight>
                <a:latin typeface="PT Sans" panose="020B0503020203020204"/>
              </a:rPr>
              <a:t> </a:t>
            </a:r>
            <a:endParaRPr lang="en-US" sz="1600" dirty="0">
              <a:highlight>
                <a:srgbClr val="FFFF00"/>
              </a:highlight>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$500,000</a:t>
            </a: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Requested: 	$400,000 </a:t>
            </a:r>
          </a:p>
          <a:p>
            <a:pPr marL="0" indent="0">
              <a:spcBef>
                <a:spcPts val="0"/>
              </a:spcBef>
              <a:buClr>
                <a:schemeClr val="tx1"/>
              </a:buClr>
              <a:buNone/>
              <a:defRPr/>
            </a:pPr>
            <a:r>
              <a:rPr lang="en-US" sz="1600" b="1" dirty="0">
                <a:latin typeface="PT Sans" panose="020B0503020203020204"/>
                <a:cs typeface="Arial" pitchFamily="34" charset="0"/>
              </a:rPr>
              <a:t>(80%)</a:t>
            </a:r>
          </a:p>
          <a:p>
            <a:pPr marL="0" indent="0">
              <a:spcBef>
                <a:spcPts val="0"/>
              </a:spcBef>
              <a:buClr>
                <a:schemeClr val="tx1"/>
              </a:buClr>
              <a:buNone/>
              <a:defRPr/>
            </a:pPr>
            <a:endParaRPr lang="en-US" sz="1600" dirty="0">
              <a:latin typeface="PT Sans" panose="020B0503020203020204"/>
              <a:cs typeface="Arial" pitchFamily="34" charset="0"/>
            </a:endParaRPr>
          </a:p>
        </p:txBody>
      </p:sp>
      <p:pic>
        <p:nvPicPr>
          <p:cNvPr id="11" name="Picture 10">
            <a:extLst>
              <a:ext uri="{FF2B5EF4-FFF2-40B4-BE49-F238E27FC236}">
                <a16:creationId xmlns:a16="http://schemas.microsoft.com/office/drawing/2014/main" id="{EEE45EC9-4CB3-4177-9564-6A3873FC43CA}"/>
              </a:ext>
            </a:extLst>
          </p:cNvPr>
          <p:cNvPicPr/>
          <p:nvPr/>
        </p:nvPicPr>
        <p:blipFill rotWithShape="1">
          <a:blip r:embed="rId4"/>
          <a:srcRect l="8367" t="48420" r="51757" b="24956"/>
          <a:stretch/>
        </p:blipFill>
        <p:spPr bwMode="auto">
          <a:xfrm>
            <a:off x="4572000" y="687503"/>
            <a:ext cx="3595642" cy="2659517"/>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6B736D9E-9A7C-4708-AEFF-9A2629B13482}"/>
              </a:ext>
            </a:extLst>
          </p:cNvPr>
          <p:cNvPicPr/>
          <p:nvPr/>
        </p:nvPicPr>
        <p:blipFill rotWithShape="1">
          <a:blip r:embed="rId5"/>
          <a:srcRect l="10577" t="39132" r="9455" b="10964"/>
          <a:stretch/>
        </p:blipFill>
        <p:spPr bwMode="auto">
          <a:xfrm>
            <a:off x="4531223" y="3510980"/>
            <a:ext cx="3888656" cy="3347020"/>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4502AA56-2A31-4D01-A4E4-8C799357A75C}"/>
              </a:ext>
            </a:extLst>
          </p:cNvPr>
          <p:cNvPicPr/>
          <p:nvPr/>
        </p:nvPicPr>
        <p:blipFill rotWithShape="1">
          <a:blip r:embed="rId6" cstate="print">
            <a:extLst>
              <a:ext uri="{28A0092B-C50C-407E-A947-70E740481C1C}">
                <a14:useLocalDpi xmlns:a14="http://schemas.microsoft.com/office/drawing/2010/main" val="0"/>
              </a:ext>
            </a:extLst>
          </a:blip>
          <a:srcRect l="33333" t="13498" r="36378" b="81920"/>
          <a:stretch/>
        </p:blipFill>
        <p:spPr bwMode="auto">
          <a:xfrm>
            <a:off x="4572000" y="3373658"/>
            <a:ext cx="1800225" cy="352425"/>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9F01CFE9-57EB-4868-8CC4-84FA2C9251FB}"/>
              </a:ext>
            </a:extLst>
          </p:cNvPr>
          <p:cNvSpPr txBox="1"/>
          <p:nvPr/>
        </p:nvSpPr>
        <p:spPr>
          <a:xfrm>
            <a:off x="323528" y="5949280"/>
            <a:ext cx="3456384" cy="261610"/>
          </a:xfrm>
          <a:prstGeom prst="rect">
            <a:avLst/>
          </a:prstGeom>
          <a:noFill/>
        </p:spPr>
        <p:txBody>
          <a:bodyPr wrap="square" rtlCol="0">
            <a:spAutoFit/>
          </a:bodyPr>
          <a:lstStyle/>
          <a:p>
            <a:r>
              <a:rPr lang="en-US" sz="1100" b="1" dirty="0">
                <a:latin typeface="PT Sans" panose="020B0503020203020204"/>
                <a:hlinkClick r:id="rId7" action="ppaction://hlinksldjump"/>
              </a:rPr>
              <a:t>Return to List of Applications Recommended </a:t>
            </a:r>
            <a:endParaRPr lang="en-US" sz="1100" b="1" dirty="0">
              <a:latin typeface="PT Sans" panose="020B0503020203020204"/>
            </a:endParaRPr>
          </a:p>
        </p:txBody>
      </p:sp>
    </p:spTree>
    <p:extLst>
      <p:ext uri="{BB962C8B-B14F-4D97-AF65-F5344CB8AC3E}">
        <p14:creationId xmlns:p14="http://schemas.microsoft.com/office/powerpoint/2010/main" val="1498978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New Bus Storage and Administrative Facility –Cedar Rapids</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spcBef>
                <a:spcPts val="0"/>
              </a:spcBef>
              <a:buClr>
                <a:schemeClr val="tx1"/>
              </a:buClr>
              <a:buNone/>
              <a:defRPr/>
            </a:pPr>
            <a:r>
              <a:rPr lang="en-US" sz="1600" dirty="0">
                <a:latin typeface="PT Sans" panose="020B0503020203020204"/>
              </a:rPr>
              <a:t>The proposed transit fleet maintenance facility would be constructed just north of the existing bus garage to replace Cedar Rapids’ large-parts/tire storage building, outdoor storage area, and several parking spots when demolition for the 6th St &amp; Ellis Blvd NW connector project begins later this summer. The road construction project will take approximately 8,800 square feet of useable storage space from the existing transit garage property, and there is no room on site to replace any of that lost storage capacity.</a:t>
            </a:r>
          </a:p>
          <a:p>
            <a:pPr marL="0" indent="0">
              <a:spcBef>
                <a:spcPts val="0"/>
              </a:spcBef>
              <a:buClr>
                <a:schemeClr val="tx1"/>
              </a:buClr>
              <a:buNone/>
              <a:defRPr/>
            </a:pPr>
            <a:endParaRPr lang="en-US" sz="1600" dirty="0">
              <a:latin typeface="PT Sans" panose="020B0503020203020204"/>
            </a:endParaRPr>
          </a:p>
          <a:p>
            <a:pPr marL="0" indent="0">
              <a:spcBef>
                <a:spcPts val="0"/>
              </a:spcBef>
              <a:buClr>
                <a:schemeClr val="tx1"/>
              </a:buClr>
              <a:buNone/>
              <a:defRPr/>
            </a:pPr>
            <a:r>
              <a:rPr lang="en-US" sz="1600" b="1" dirty="0">
                <a:latin typeface="PT Sans" panose="020B0503020203020204"/>
                <a:cs typeface="Arial" pitchFamily="34" charset="0"/>
              </a:rPr>
              <a:t>Total Cost:    	$2,400,000	</a:t>
            </a:r>
          </a:p>
          <a:p>
            <a:pPr marL="0" indent="0">
              <a:spcBef>
                <a:spcPts val="0"/>
              </a:spcBef>
              <a:buClr>
                <a:schemeClr val="tx1"/>
              </a:buClr>
              <a:buNone/>
              <a:defRPr/>
            </a:pPr>
            <a:r>
              <a:rPr lang="en-US" sz="1600" b="1" dirty="0">
                <a:latin typeface="PT Sans" panose="020B0503020203020204"/>
                <a:cs typeface="Arial" pitchFamily="34" charset="0"/>
              </a:rPr>
              <a:t>Recommended:   $461,395 (19%)</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4" name="Picture 3">
            <a:extLst>
              <a:ext uri="{FF2B5EF4-FFF2-40B4-BE49-F238E27FC236}">
                <a16:creationId xmlns:a16="http://schemas.microsoft.com/office/drawing/2014/main" id="{05A645E0-A4F5-4556-B6B7-0EE3F1F98E9B}"/>
              </a:ext>
            </a:extLst>
          </p:cNvPr>
          <p:cNvPicPr>
            <a:picLocks noChangeAspect="1"/>
          </p:cNvPicPr>
          <p:nvPr/>
        </p:nvPicPr>
        <p:blipFill rotWithShape="1">
          <a:blip r:embed="rId4"/>
          <a:srcRect l="9991" t="4954" r="9675" b="17261"/>
          <a:stretch/>
        </p:blipFill>
        <p:spPr>
          <a:xfrm>
            <a:off x="4019382" y="1185265"/>
            <a:ext cx="4369042" cy="5474706"/>
          </a:xfrm>
          <a:prstGeom prst="rect">
            <a:avLst/>
          </a:prstGeom>
        </p:spPr>
      </p:pic>
      <p:sp>
        <p:nvSpPr>
          <p:cNvPr id="5" name="TextBox 4">
            <a:extLst>
              <a:ext uri="{FF2B5EF4-FFF2-40B4-BE49-F238E27FC236}">
                <a16:creationId xmlns:a16="http://schemas.microsoft.com/office/drawing/2014/main" id="{56FAE206-9A2F-4B0C-8451-8A8060BB8D4C}"/>
              </a:ext>
            </a:extLst>
          </p:cNvPr>
          <p:cNvSpPr txBox="1"/>
          <p:nvPr/>
        </p:nvSpPr>
        <p:spPr>
          <a:xfrm>
            <a:off x="179513" y="6088003"/>
            <a:ext cx="3456384" cy="261610"/>
          </a:xfrm>
          <a:prstGeom prst="rect">
            <a:avLst/>
          </a:prstGeom>
          <a:noFill/>
        </p:spPr>
        <p:txBody>
          <a:bodyPr wrap="square" rtlCol="0">
            <a:spAutoFit/>
          </a:bodyPr>
          <a:lstStyle/>
          <a:p>
            <a:r>
              <a:rPr lang="en-US" sz="1100" b="1" dirty="0">
                <a:latin typeface="PT Sans" panose="020B0503020203020204"/>
                <a:hlinkClick r:id="rId5" action="ppaction://hlinksldjump"/>
              </a:rPr>
              <a:t>Return to List of Applications Recommended </a:t>
            </a:r>
            <a:endParaRPr lang="en-US" sz="1100" b="1" dirty="0">
              <a:latin typeface="PT Sans" panose="020B0503020203020204"/>
            </a:endParaRPr>
          </a:p>
        </p:txBody>
      </p:sp>
    </p:spTree>
    <p:extLst>
      <p:ext uri="{BB962C8B-B14F-4D97-AF65-F5344CB8AC3E}">
        <p14:creationId xmlns:p14="http://schemas.microsoft.com/office/powerpoint/2010/main" val="2320029681"/>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12316</TotalTime>
  <Words>496</Words>
  <Application>Microsoft Office PowerPoint</Application>
  <PresentationFormat>On-screen Show (4:3)</PresentationFormat>
  <Paragraphs>94</Paragraphs>
  <Slides>10</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Century Gothic</vt:lpstr>
      <vt:lpstr>PT Sans</vt:lpstr>
      <vt:lpstr>Office Theme</vt:lpstr>
      <vt:lpstr>PowerPoint Presentation</vt:lpstr>
      <vt:lpstr>Public Transit Infrastructure Grant Program</vt:lpstr>
      <vt:lpstr>PowerPoint Presentation</vt:lpstr>
      <vt:lpstr>PowerPoint Presentation</vt:lpstr>
      <vt:lpstr>List of Applications Recommended</vt:lpstr>
      <vt:lpstr>Map of Applications Received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Mitra, Sreeparna</cp:lastModifiedBy>
  <cp:revision>229</cp:revision>
  <cp:lastPrinted>2020-07-02T20:25:57Z</cp:lastPrinted>
  <dcterms:created xsi:type="dcterms:W3CDTF">2014-05-10T08:44:16Z</dcterms:created>
  <dcterms:modified xsi:type="dcterms:W3CDTF">2020-07-07T17:56:24Z</dcterms:modified>
</cp:coreProperties>
</file>