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32" r:id="rId3"/>
    <p:sldId id="347" r:id="rId4"/>
    <p:sldId id="349" r:id="rId5"/>
    <p:sldId id="337" r:id="rId6"/>
    <p:sldId id="374" r:id="rId7"/>
    <p:sldId id="375" r:id="rId8"/>
    <p:sldId id="376" r:id="rId9"/>
    <p:sldId id="377" r:id="rId10"/>
    <p:sldId id="380" r:id="rId11"/>
    <p:sldId id="382" r:id="rId12"/>
    <p:sldId id="383" r:id="rId13"/>
    <p:sldId id="384" r:id="rId14"/>
    <p:sldId id="287" r:id="rId15"/>
    <p:sldId id="373" r:id="rId16"/>
    <p:sldId id="379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right, Shane" initials="WS" lastIdx="2" clrIdx="0">
    <p:extLst>
      <p:ext uri="{19B8F6BF-5375-455C-9EA6-DF929625EA0E}">
        <p15:presenceInfo xmlns:p15="http://schemas.microsoft.com/office/powerpoint/2012/main" userId="S-1-5-21-133048727-1090477886-634672238-50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5550" autoAdjust="0"/>
  </p:normalViewPr>
  <p:slideViewPr>
    <p:cSldViewPr>
      <p:cViewPr varScale="1">
        <p:scale>
          <a:sx n="79" d="100"/>
          <a:sy n="79" d="100"/>
        </p:scale>
        <p:origin x="3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3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State Aviation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1" r:id="rId3"/>
    <p:sldLayoutId id="2147483654" r:id="rId4"/>
    <p:sldLayoutId id="2147483655" r:id="rId5"/>
    <p:sldLayoutId id="2147483652" r:id="rId6"/>
    <p:sldLayoutId id="2147483653" r:id="rId7"/>
    <p:sldLayoutId id="2147483656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T Sans" panose="020B0503020203020204" pitchFamily="34" charset="0"/>
              </a:rPr>
              <a:t>Funding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FY21 State Aviation Program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CSVI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2200" dirty="0"/>
              <a:t>The Commercial Service Vertical Infrastructure (CSVI) program provides funding for landside development and renovation of terminals, hangars, maintenance buildings, and fuel facilities at commercial service airports. </a:t>
            </a:r>
          </a:p>
          <a:p>
            <a:pPr lvl="0"/>
            <a:r>
              <a:rPr lang="en-US" sz="2200" dirty="0"/>
              <a:t>Appropriated funds are distributed to the commercial service airports formula with no local match required.</a:t>
            </a:r>
          </a:p>
          <a:p>
            <a:pPr lvl="2"/>
            <a:r>
              <a:rPr lang="en-US" sz="1600" dirty="0"/>
              <a:t>50% evenly split between the airports</a:t>
            </a:r>
          </a:p>
          <a:p>
            <a:pPr lvl="2"/>
            <a:r>
              <a:rPr lang="en-US" sz="1600" dirty="0"/>
              <a:t>40% based on enplanements</a:t>
            </a:r>
          </a:p>
          <a:p>
            <a:pPr lvl="2"/>
            <a:r>
              <a:rPr lang="en-US" sz="1600" dirty="0"/>
              <a:t>10% based on cargo activity</a:t>
            </a:r>
          </a:p>
        </p:txBody>
      </p:sp>
    </p:spTree>
    <p:extLst>
      <p:ext uri="{BB962C8B-B14F-4D97-AF65-F5344CB8AC3E}">
        <p14:creationId xmlns:p14="http://schemas.microsoft.com/office/powerpoint/2010/main" val="364133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FY21 Funds Appropriated: 		$1,000,000</a:t>
            </a:r>
          </a:p>
          <a:p>
            <a:pPr marL="457200" lvl="1" indent="0">
              <a:buNone/>
            </a:pPr>
            <a:r>
              <a:rPr lang="en-US" b="1" dirty="0"/>
              <a:t>Funds available for projects: 	$1,000,000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projects:  8</a:t>
            </a:r>
          </a:p>
          <a:p>
            <a:pPr lvl="1"/>
            <a:r>
              <a:rPr lang="en-US" b="1" dirty="0"/>
              <a:t>Total project costs:  $37,182,355</a:t>
            </a:r>
          </a:p>
          <a:p>
            <a:pPr lvl="1"/>
            <a:r>
              <a:rPr lang="en-US" b="1" dirty="0"/>
              <a:t>Total amount requested:  $1,000,000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65563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CSVI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481914"/>
              </p:ext>
            </p:extLst>
          </p:nvPr>
        </p:nvGraphicFramePr>
        <p:xfrm>
          <a:off x="179512" y="1124744"/>
          <a:ext cx="8786792" cy="3478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9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Garage Addition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Moines International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21,440,934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376,123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376,123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Wash Facility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Dubuque Regional Airport*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69,958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69,958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Exterior Renovation, Renovate SRE Building, Hangar Insulation, Hangar A Construction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Airport*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64,106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64,106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Entrance Road Lighting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City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64,090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64,090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and Hangar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135,097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71,104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71,104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Upgrades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121,857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64,135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64,135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Cargo Logistics Facility 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Eastern Iowa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14,602,007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223,394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223,394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Rehabilitation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Waterloo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127,460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67,090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67,090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DA3E13D-099E-4227-B162-44A2861BEE36}"/>
              </a:ext>
            </a:extLst>
          </p:cNvPr>
          <p:cNvSpPr/>
          <p:nvPr/>
        </p:nvSpPr>
        <p:spPr>
          <a:xfrm>
            <a:off x="251519" y="4732812"/>
            <a:ext cx="8712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* Airports requesting to use funds from previous years on FY21 projects</a:t>
            </a:r>
          </a:p>
        </p:txBody>
      </p:sp>
    </p:spTree>
    <p:extLst>
      <p:ext uri="{BB962C8B-B14F-4D97-AF65-F5344CB8AC3E}">
        <p14:creationId xmlns:p14="http://schemas.microsoft.com/office/powerpoint/2010/main" val="304382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D635AE-28F4-4F8C-85DB-2546F09B8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92696"/>
            <a:ext cx="7762702" cy="598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6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F7CF90-4942-4D85-8831-4BBCA8213A53}"/>
              </a:ext>
            </a:extLst>
          </p:cNvPr>
          <p:cNvSpPr txBox="1"/>
          <p:nvPr/>
        </p:nvSpPr>
        <p:spPr>
          <a:xfrm>
            <a:off x="2114600" y="5445224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Shane Wright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Aviation Program Manager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Shane.Wright@iowadot.us</a:t>
            </a:r>
          </a:p>
        </p:txBody>
      </p:sp>
    </p:spTree>
    <p:extLst>
      <p:ext uri="{BB962C8B-B14F-4D97-AF65-F5344CB8AC3E}">
        <p14:creationId xmlns:p14="http://schemas.microsoft.com/office/powerpoint/2010/main" val="419171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AIP Applications Not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24321"/>
              </p:ext>
            </p:extLst>
          </p:nvPr>
        </p:nvGraphicFramePr>
        <p:xfrm>
          <a:off x="177696" y="1124744"/>
          <a:ext cx="8788608" cy="507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702355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C and FBO Ramp Shoulder Replacement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Apron Pavement Rehabilitation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Fairfield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122,886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104,453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679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Turnaround for Runway End 18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Osceola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348,260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296,021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941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D Access Road, Utilities, and Apron Grading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Ankeny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626,654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281,994 (45%)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655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Apron and Taxiway for Hangars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399,675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339,723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116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Apron Reconstruction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Ottumwa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335,500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285,175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948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 Down Pole for Beacon and Obstruction Removal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Pocahontas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59,500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04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Repair and Modifications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296,600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252,110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62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Apron and Taxiway Reconstruction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Estherville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252,100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214,285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Jet A Fuel Facility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215,900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Security Gate and Fence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Falls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38,250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Rebuild for Hangar Area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Sibley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14,875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and Apron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Lamoni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257,600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180,320 (70%)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and Apron Grading and Paving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Monticello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345,400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293,590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Jet A Fuel System Replacement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Oelwein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193,400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164,390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Improvements - Phase 1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Sheldon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31,875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T-Hangar Taxilanes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Waverly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299,850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239,880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Fencing and Entrance Road Drainage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178,500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Drainage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Mars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61,130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51,960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59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Lot Expansion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67,830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Lot Expansion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136,760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116,246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Apron Joint Seal Replacement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Webster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12,000 (60%)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3463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GAVI Applications Not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473684"/>
              </p:ext>
            </p:extLst>
          </p:nvPr>
        </p:nvGraphicFramePr>
        <p:xfrm>
          <a:off x="177696" y="1124744"/>
          <a:ext cx="8788608" cy="463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New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AvGas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Fuel Facility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Manchester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229,000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59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58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5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215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21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168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26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4070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AIP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200" dirty="0"/>
              <a:t>Includes Airport Improvement Program (AIP)</a:t>
            </a:r>
          </a:p>
          <a:p>
            <a:pPr lvl="0"/>
            <a:r>
              <a:rPr lang="en-US" sz="2200" dirty="0"/>
              <a:t>Public-owned airport sponsors may apply for grants to assist in the preservation and development of the airfield and related infrastructure.</a:t>
            </a:r>
          </a:p>
          <a:p>
            <a:pPr lvl="0"/>
            <a:r>
              <a:rPr lang="en-US" sz="2200" dirty="0"/>
              <a:t>Eligible projects are funded up to 85% and generally include planning and improvements related to enhancing airport safety, capacity, security and environmental concerns.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Airport Role (5-20 Points)</a:t>
            </a:r>
          </a:p>
          <a:p>
            <a:r>
              <a:rPr lang="en-US" dirty="0"/>
              <a:t>Local participation (5-30 Points)</a:t>
            </a:r>
          </a:p>
          <a:p>
            <a:r>
              <a:rPr lang="en-US" dirty="0"/>
              <a:t>Multi-jurisdictional support (0-10 Points)</a:t>
            </a:r>
          </a:p>
          <a:p>
            <a:r>
              <a:rPr lang="en-US" dirty="0"/>
              <a:t>Type of project (5-30 Points)</a:t>
            </a:r>
          </a:p>
          <a:p>
            <a:r>
              <a:rPr lang="en-US" dirty="0"/>
              <a:t>Justification (5-20 Points)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42870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FY21 Funds Available: 			$ 2,987,621</a:t>
            </a:r>
          </a:p>
          <a:p>
            <a:pPr lvl="1"/>
            <a:r>
              <a:rPr lang="en-US" b="1" dirty="0"/>
              <a:t>Aviation Safety Programs:		</a:t>
            </a:r>
            <a:r>
              <a:rPr lang="en-US" b="1" dirty="0">
                <a:solidFill>
                  <a:srgbClr val="FF0000"/>
                </a:solidFill>
              </a:rPr>
              <a:t>$   (596,040)</a:t>
            </a:r>
          </a:p>
          <a:p>
            <a:pPr lvl="1"/>
            <a:r>
              <a:rPr lang="en-US" b="1" dirty="0"/>
              <a:t>Aviation Development Programs:	</a:t>
            </a:r>
            <a:r>
              <a:rPr lang="en-US" b="1" dirty="0">
                <a:solidFill>
                  <a:srgbClr val="FF0000"/>
                </a:solidFill>
              </a:rPr>
              <a:t>$   (468,000)</a:t>
            </a:r>
          </a:p>
          <a:p>
            <a:pPr marL="457200" lvl="1" indent="0">
              <a:buNone/>
            </a:pPr>
            <a:r>
              <a:rPr lang="en-US" b="1" dirty="0"/>
              <a:t>	Funds available for projects: 	$ 1,923,581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applications:  30</a:t>
            </a:r>
          </a:p>
          <a:p>
            <a:pPr lvl="1"/>
            <a:r>
              <a:rPr lang="en-US" b="1" dirty="0"/>
              <a:t>Total project costs:  $11,033,100</a:t>
            </a:r>
          </a:p>
          <a:p>
            <a:pPr lvl="1"/>
            <a:r>
              <a:rPr lang="en-US" b="1" dirty="0"/>
              <a:t>Total amount requested:  $7,196,852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49A40B-95DC-4ABA-B530-F41ABB3F2A09}"/>
              </a:ext>
            </a:extLst>
          </p:cNvPr>
          <p:cNvCxnSpPr>
            <a:cxnSpLocks/>
          </p:cNvCxnSpPr>
          <p:nvPr/>
        </p:nvCxnSpPr>
        <p:spPr>
          <a:xfrm>
            <a:off x="6156176" y="3789040"/>
            <a:ext cx="18239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7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322157"/>
              </p:ext>
            </p:extLst>
          </p:nvPr>
        </p:nvGraphicFramePr>
        <p:xfrm>
          <a:off x="177696" y="1124744"/>
          <a:ext cx="8788608" cy="257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2042061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70307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Aviation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Moines International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1,039,800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363,930 (35%)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363,930 (35%)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Paving for West T-Hangar Relocation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Eastern Iowa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3,537,768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1,813,394(51%)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383,000(10%)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78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General Aviation Taxilane - Final Phase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547,142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383,000 (70%)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383,000 (70%)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050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Stall Hangar Approach Paving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Algona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51,000 (75%)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51,000 (75%)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40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Row E Taxilane - Phase 1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42,651 (84%)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42,651 (84%)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26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Taxilane F West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Rotating Beacon and Other Site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Marshalltown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Apron Expansion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Newton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0796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GAVI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200" dirty="0"/>
              <a:t>General Aviation Vertical Infrastructure(GAVI)</a:t>
            </a:r>
          </a:p>
          <a:p>
            <a:pPr lvl="0"/>
            <a:r>
              <a:rPr lang="en-US" sz="2200" dirty="0"/>
              <a:t>Public owned general aviation airport sponsors may apply for projects that include landside development and renovation of airport terminals, hangars, maintenance buildings, and fuel facilities.</a:t>
            </a:r>
          </a:p>
          <a:p>
            <a:pPr lvl="0"/>
            <a:r>
              <a:rPr lang="en-US" sz="2200" dirty="0"/>
              <a:t>Eligible projects are funded up to 85%</a:t>
            </a:r>
          </a:p>
          <a:p>
            <a:pPr lvl="0"/>
            <a:r>
              <a:rPr lang="en-US" sz="2200" dirty="0"/>
              <a:t>Funds are subject to annual appropriation</a:t>
            </a:r>
          </a:p>
        </p:txBody>
      </p:sp>
    </p:spTree>
    <p:extLst>
      <p:ext uri="{BB962C8B-B14F-4D97-AF65-F5344CB8AC3E}">
        <p14:creationId xmlns:p14="http://schemas.microsoft.com/office/powerpoint/2010/main" val="147394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Airport Role (5-20 Points)</a:t>
            </a:r>
          </a:p>
          <a:p>
            <a:r>
              <a:rPr lang="en-US" dirty="0"/>
              <a:t>Local participation (5-30 Points)</a:t>
            </a:r>
          </a:p>
          <a:p>
            <a:r>
              <a:rPr lang="en-US" dirty="0"/>
              <a:t>Multi-jurisdictional support (0-10 Points)</a:t>
            </a:r>
          </a:p>
          <a:p>
            <a:r>
              <a:rPr lang="en-US" dirty="0"/>
              <a:t>Type of project (10-30 Points)</a:t>
            </a:r>
          </a:p>
          <a:p>
            <a:r>
              <a:rPr lang="en-US" dirty="0"/>
              <a:t>Justification (5-20 Points)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00039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FY21 Funds Appropriated: 		$650,000</a:t>
            </a:r>
          </a:p>
          <a:p>
            <a:pPr lvl="1"/>
            <a:r>
              <a:rPr lang="en-US" b="1" dirty="0"/>
              <a:t>Underrun:				</a:t>
            </a:r>
            <a:r>
              <a:rPr lang="en-US" b="1" u="sng" dirty="0"/>
              <a:t>$124,100</a:t>
            </a:r>
          </a:p>
          <a:p>
            <a:pPr marL="457200" lvl="1" indent="0">
              <a:buNone/>
            </a:pPr>
            <a:r>
              <a:rPr lang="en-US" b="1" dirty="0"/>
              <a:t>Funds available for projects		$774,100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applications:  13</a:t>
            </a:r>
          </a:p>
          <a:p>
            <a:pPr lvl="1"/>
            <a:r>
              <a:rPr lang="en-US" b="1" dirty="0"/>
              <a:t>Total project costs:  $1,586,461</a:t>
            </a:r>
          </a:p>
          <a:p>
            <a:pPr lvl="1"/>
            <a:r>
              <a:rPr lang="en-US" b="1" dirty="0"/>
              <a:t>Total amount requested:  $1,003,100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99885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GAVI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6312"/>
              </p:ext>
            </p:extLst>
          </p:nvPr>
        </p:nvGraphicFramePr>
        <p:xfrm>
          <a:off x="177696" y="1124744"/>
          <a:ext cx="8788608" cy="458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98045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4231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Stall Hangar Extension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Algona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(39%)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(39%)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Upgrade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Webster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65,921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32,960 (50%)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32,960 (50%)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Building Rehabilitation Project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Spencer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70,000 (50%)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70,000 (50%)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Bi-Fold Hangar Door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Cherokee County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22,500 (50%)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22,500 (50%)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Demolition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Webster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15,000 (50%)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15,000 (50%)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Hangar Bi-Fold Door Replacement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Ankeny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75,000 (63%)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75,000 (63%)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Bi-Fold Doors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Harlan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101,140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75,000 (74%)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75,000 (74%)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Pump and Dispenser Improvement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Lamoni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8,000 (50%)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8,000 (50%)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Rehabilitation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 Rapids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49,500 (75%)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49,500 (75%)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Hangar Doors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Vinton Veterans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T-Hangar Drainage Improvement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58,140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58,140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Removal Equipment Building Addition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County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150,000 (77%)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150,000 (77%)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59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58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5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0915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0070C0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25909</TotalTime>
  <Words>1285</Words>
  <Application>Microsoft Office PowerPoint</Application>
  <PresentationFormat>On-screen Show (4:3)</PresentationFormat>
  <Paragraphs>415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PT Sans</vt:lpstr>
      <vt:lpstr>Office Theme</vt:lpstr>
      <vt:lpstr>PowerPoint Presentation</vt:lpstr>
      <vt:lpstr>State Aviation Program - AIP</vt:lpstr>
      <vt:lpstr>PowerPoint Presentation</vt:lpstr>
      <vt:lpstr>PowerPoint Presentation</vt:lpstr>
      <vt:lpstr>List of Applications Recommended</vt:lpstr>
      <vt:lpstr>State Aviation Program - GAVI</vt:lpstr>
      <vt:lpstr>PowerPoint Presentation</vt:lpstr>
      <vt:lpstr>PowerPoint Presentation</vt:lpstr>
      <vt:lpstr>List of GAVI Applications Recommended</vt:lpstr>
      <vt:lpstr>State Aviation Program - CSVI</vt:lpstr>
      <vt:lpstr>PowerPoint Presentation</vt:lpstr>
      <vt:lpstr>List of CSVI Applications Recommended</vt:lpstr>
      <vt:lpstr>PowerPoint Presentation</vt:lpstr>
      <vt:lpstr>PowerPoint Presentation</vt:lpstr>
      <vt:lpstr>List of AIP Applications Not Recommended</vt:lpstr>
      <vt:lpstr>List of GAVI Applications Not Recommended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Wright, Shane</cp:lastModifiedBy>
  <cp:revision>241</cp:revision>
  <cp:lastPrinted>2019-07-29T16:39:38Z</cp:lastPrinted>
  <dcterms:created xsi:type="dcterms:W3CDTF">2014-05-10T08:44:16Z</dcterms:created>
  <dcterms:modified xsi:type="dcterms:W3CDTF">2020-07-06T14:41:29Z</dcterms:modified>
</cp:coreProperties>
</file>