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501" r:id="rId2"/>
    <p:sldId id="257" r:id="rId3"/>
    <p:sldId id="505" r:id="rId4"/>
    <p:sldId id="557" r:id="rId5"/>
    <p:sldId id="558" r:id="rId6"/>
    <p:sldId id="559" r:id="rId7"/>
    <p:sldId id="560" r:id="rId8"/>
    <p:sldId id="561" r:id="rId9"/>
    <p:sldId id="498" r:id="rId10"/>
    <p:sldId id="553" r:id="rId11"/>
    <p:sldId id="562" r:id="rId12"/>
    <p:sldId id="552" r:id="rId13"/>
    <p:sldId id="554" r:id="rId14"/>
    <p:sldId id="54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2529"/>
    <a:srgbClr val="4698CB"/>
    <a:srgbClr val="53565A"/>
    <a:srgbClr val="719949"/>
    <a:srgbClr val="0097A9"/>
    <a:srgbClr val="E877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03" autoAdjust="0"/>
  </p:normalViewPr>
  <p:slideViewPr>
    <p:cSldViewPr snapToGrid="0">
      <p:cViewPr varScale="1">
        <p:scale>
          <a:sx n="76" d="100"/>
          <a:sy n="76" d="100"/>
        </p:scale>
        <p:origin x="57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C49DF-E990-40F8-BCD2-30D57677D934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1BE2F-F114-4FA4-AC82-D7D46D62A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3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0670-DD72-424A-AB1F-A8315212EB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51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1BE2F-F114-4FA4-AC82-D7D46D62AA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7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1BE2F-F114-4FA4-AC82-D7D46D62AA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37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34495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1BE2F-F114-4FA4-AC82-D7D46D62AA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26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34495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1BE2F-F114-4FA4-AC82-D7D46D62AA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3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4495E"/>
                </a:solidFill>
              </a:rPr>
              <a:t>Out of State page-views: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4495E"/>
                </a:solidFill>
              </a:rPr>
              <a:t>Omaha	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4495E"/>
                </a:solidFill>
              </a:rPr>
              <a:t>Santa Clara	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4495E"/>
                </a:solidFill>
              </a:rPr>
              <a:t>Chicago	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4495E"/>
                </a:solidFill>
              </a:rPr>
              <a:t>Minneapolis	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4495E"/>
                </a:solidFill>
              </a:rPr>
              <a:t>Madison	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4495E"/>
                </a:solidFill>
              </a:rPr>
              <a:t>47 – location not 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1BE2F-F114-4FA4-AC82-D7D46D62AA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7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1460" lvl="1" defTabSz="914400">
              <a:spcBef>
                <a:spcPts val="700"/>
              </a:spcBef>
              <a:buClr>
                <a:srgbClr val="871721"/>
              </a:buClr>
              <a:buSzPct val="85000"/>
            </a:pPr>
            <a:endParaRPr lang="en-US" sz="1200" dirty="0">
              <a:solidFill>
                <a:srgbClr val="34495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1BE2F-F114-4FA4-AC82-D7D46D62AA5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54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1460" lvl="1" defTabSz="914400">
              <a:spcBef>
                <a:spcPts val="700"/>
              </a:spcBef>
              <a:buClr>
                <a:srgbClr val="871721"/>
              </a:buClr>
              <a:buSzPct val="85000"/>
            </a:pPr>
            <a:endParaRPr lang="en-US" sz="1200" dirty="0">
              <a:solidFill>
                <a:srgbClr val="34495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1BE2F-F114-4FA4-AC82-D7D46D62AA5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92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1BE2F-F114-4FA4-AC82-D7D46D62AA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0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409C-F984-4137-A3E3-FE7EFB855018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79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9B73-AA61-43A1-B153-B38B1EA83AB5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4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BE90-2702-4BA0-961D-D521FA74B5FB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5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F99D-0C56-4CF8-82E3-A77EE01F7305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47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AF99-6107-43AE-BC8D-061B1FA4645F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3A33-1BEF-4A71-99CC-48F48EC88A83}" type="datetime1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3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80BA-2A33-4ADC-ACA3-7BC005871E49}" type="datetime1">
              <a:rPr lang="en-US" smtClean="0"/>
              <a:t>7/7/2020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9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4508-B943-4044-BC9B-298438B2114A}" type="datetime1">
              <a:rPr lang="en-US" smtClean="0"/>
              <a:t>7/7/2020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701B-3127-4337-A1D1-8CB15E32C5B1}" type="datetime1">
              <a:rPr lang="en-US" smtClean="0"/>
              <a:t>7/7/2020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44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E4B54-3EED-4353-98BC-28CDEEC544FE}" type="datetime1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82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98AD-E80A-4546-B5E0-7BA141903310}" type="datetime1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1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9859A-BA9D-4ECB-A763-201A19DF782D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7261" y="6486797"/>
            <a:ext cx="465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1C4B4-EB97-4DE8-B44C-C52B3D3E60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26B0E2-6783-460A-AA07-FD6B32A181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52" y="188640"/>
            <a:ext cx="2231734" cy="61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0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C17139-06DD-4777-B316-0A9D7B34C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r="5411"/>
          <a:stretch/>
        </p:blipFill>
        <p:spPr>
          <a:xfrm>
            <a:off x="0" y="26944"/>
            <a:ext cx="9144000" cy="68346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5B933F-23CE-49C6-94D3-9FC4FB244BD8}"/>
              </a:ext>
            </a:extLst>
          </p:cNvPr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099E24-E0FC-47A9-B93E-7ABA6F4B48D1}"/>
              </a:ext>
            </a:extLst>
          </p:cNvPr>
          <p:cNvSpPr/>
          <p:nvPr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34B73D-9319-4B42-8883-99EE97BF8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52" y="188640"/>
            <a:ext cx="2231734" cy="616592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F362CFE8-9125-4064-BEE4-580EFAE32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005"/>
            <a:ext cx="268115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JOE DRAHOS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5356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SYSTEMS PLANNING BUREAU | PASSENGER PLANNING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rgbClr val="53565A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5356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PLANNING, PROGRAMMING &amp; MODAL DIVISION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dirty="0">
                <a:solidFill>
                  <a:srgbClr val="7C2529"/>
                </a:solidFill>
                <a:latin typeface="Arial" panose="020B0604020202020204" pitchFamily="34" charset="0"/>
              </a:rPr>
              <a:t>Iowa Department of Transportation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7C2529"/>
                </a:solidFill>
                <a:effectLst/>
                <a:latin typeface="Arial" panose="020B0604020202020204" pitchFamily="34" charset="0"/>
              </a:rPr>
              <a:t>800 Lincoln Way, Ames, IA 50010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dirty="0">
                <a:solidFill>
                  <a:srgbClr val="7C2529"/>
                </a:solidFill>
                <a:latin typeface="Arial" panose="020B0604020202020204" pitchFamily="34" charset="0"/>
              </a:rPr>
              <a:t>Office: </a:t>
            </a:r>
            <a:r>
              <a:rPr lang="en-US" altLang="en-US" sz="700" dirty="0">
                <a:solidFill>
                  <a:srgbClr val="53565A"/>
                </a:solidFill>
                <a:latin typeface="Arial" panose="020B0604020202020204" pitchFamily="34" charset="0"/>
              </a:rPr>
              <a:t>515.239.1772</a:t>
            </a:r>
            <a:r>
              <a:rPr lang="en-US" altLang="en-US" sz="700" dirty="0">
                <a:solidFill>
                  <a:srgbClr val="808080"/>
                </a:solidFill>
                <a:latin typeface="Arial" panose="020B0604020202020204" pitchFamily="34" charset="0"/>
              </a:rPr>
              <a:t>	</a:t>
            </a:r>
            <a:r>
              <a:rPr lang="en-US" altLang="en-US" sz="700" dirty="0">
                <a:solidFill>
                  <a:srgbClr val="7C2529"/>
                </a:solidFill>
                <a:latin typeface="Arial" panose="020B0604020202020204" pitchFamily="34" charset="0"/>
              </a:rPr>
              <a:t>Email: </a:t>
            </a:r>
            <a:r>
              <a:rPr lang="en-US" altLang="en-US" sz="700" dirty="0">
                <a:solidFill>
                  <a:srgbClr val="53565A"/>
                </a:solidFill>
                <a:latin typeface="Arial" panose="020B0604020202020204" pitchFamily="34" charset="0"/>
              </a:rPr>
              <a:t>joseph.drahos@iowadot.us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53565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C974C3-2B96-4220-80CD-964213B086B6}"/>
              </a:ext>
            </a:extLst>
          </p:cNvPr>
          <p:cNvSpPr/>
          <p:nvPr/>
        </p:nvSpPr>
        <p:spPr>
          <a:xfrm>
            <a:off x="0" y="4653136"/>
            <a:ext cx="6228184" cy="1656184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E428A5-819E-4978-9020-6A8C81123617}"/>
              </a:ext>
            </a:extLst>
          </p:cNvPr>
          <p:cNvSpPr/>
          <p:nvPr/>
        </p:nvSpPr>
        <p:spPr>
          <a:xfrm>
            <a:off x="6300192" y="4653136"/>
            <a:ext cx="720080" cy="1656184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D7BD28-9DA4-4020-A20D-9CBEB57C5039}"/>
              </a:ext>
            </a:extLst>
          </p:cNvPr>
          <p:cNvSpPr/>
          <p:nvPr/>
        </p:nvSpPr>
        <p:spPr>
          <a:xfrm>
            <a:off x="7092280" y="4653136"/>
            <a:ext cx="720080" cy="1656184"/>
          </a:xfrm>
          <a:prstGeom prst="rect">
            <a:avLst/>
          </a:prstGeom>
          <a:solidFill>
            <a:srgbClr val="34495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2BBC7-EBFB-44A7-8274-6EBC45EA2E94}"/>
              </a:ext>
            </a:extLst>
          </p:cNvPr>
          <p:cNvSpPr/>
          <p:nvPr/>
        </p:nvSpPr>
        <p:spPr>
          <a:xfrm>
            <a:off x="7884368" y="4653136"/>
            <a:ext cx="720080" cy="1656184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32C86E-075B-41CD-8B8C-4783A82D65DA}"/>
              </a:ext>
            </a:extLst>
          </p:cNvPr>
          <p:cNvSpPr txBox="1"/>
          <p:nvPr/>
        </p:nvSpPr>
        <p:spPr>
          <a:xfrm>
            <a:off x="162781" y="4910138"/>
            <a:ext cx="6311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Iowa Public Transit Long Range Plan</a:t>
            </a:r>
          </a:p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Transportation Commission Meeting</a:t>
            </a:r>
          </a:p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July 14, 2020</a:t>
            </a:r>
          </a:p>
        </p:txBody>
      </p:sp>
    </p:spTree>
    <p:extLst>
      <p:ext uri="{BB962C8B-B14F-4D97-AF65-F5344CB8AC3E}">
        <p14:creationId xmlns:p14="http://schemas.microsoft.com/office/powerpoint/2010/main" val="419237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A71E68B-2AFC-4018-A171-463ACD5724D5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D9014B-3C70-48EA-8888-F528D46C24ED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A04E1D-809A-4CDD-90F2-195392AB3AFE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3FC902-A4AE-4E21-BE1D-8ECBA495E92A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6C84D1-899A-4BA2-A19E-BA5402CC9D07}"/>
              </a:ext>
            </a:extLst>
          </p:cNvPr>
          <p:cNvSpPr txBox="1"/>
          <p:nvPr/>
        </p:nvSpPr>
        <p:spPr>
          <a:xfrm>
            <a:off x="792088" y="190097"/>
            <a:ext cx="37385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Comments &amp; Feedback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Public Transit Long Range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6783C-59B4-48C9-8E0B-A7DBB91A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240A-5B1D-4232-A6D2-1253F0CB7E49}"/>
              </a:ext>
            </a:extLst>
          </p:cNvPr>
          <p:cNvSpPr txBox="1"/>
          <p:nvPr/>
        </p:nvSpPr>
        <p:spPr>
          <a:xfrm>
            <a:off x="441107" y="965348"/>
            <a:ext cx="4282767" cy="56759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lvl="1">
              <a:spcBef>
                <a:spcPts val="1200"/>
              </a:spcBef>
            </a:pPr>
            <a:r>
              <a:rPr lang="en-US" sz="2000" u="sng" dirty="0">
                <a:solidFill>
                  <a:srgbClr val="34495E"/>
                </a:solidFill>
              </a:rPr>
              <a:t>Early Engagement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March 2019 Transit Needs Survey by all 35 transit agencies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Identified challenges, barriers, and needs</a:t>
            </a:r>
          </a:p>
          <a:p>
            <a:pPr marL="0" lvl="1">
              <a:spcBef>
                <a:spcPts val="1200"/>
              </a:spcBef>
            </a:pPr>
            <a:r>
              <a:rPr lang="en-US" sz="2000" u="sng" dirty="0">
                <a:solidFill>
                  <a:srgbClr val="34495E"/>
                </a:solidFill>
              </a:rPr>
              <a:t>Continuous Engagement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Shared findings, analyses, progress reports at more than 25 separate presentations and events with stakeholder groups and key transit partners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Maintained publicly accessible website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Challenges of keeping the public and stakeholders engaged during major national events</a:t>
            </a:r>
          </a:p>
          <a:p>
            <a:pPr marL="0" lvl="1">
              <a:spcBef>
                <a:spcPts val="1200"/>
              </a:spcBef>
            </a:pPr>
            <a:r>
              <a:rPr lang="en-US" sz="2000" u="sng" dirty="0">
                <a:solidFill>
                  <a:srgbClr val="34495E"/>
                </a:solidFill>
              </a:rPr>
              <a:t>Sustaining Engagement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Communication Matrix to be leveraged  during the course of its implementation after the Plan is published 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endParaRPr lang="en-US" dirty="0">
              <a:solidFill>
                <a:srgbClr val="34495E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A9E03D-C32A-4B20-9520-D90AB8506B02}"/>
              </a:ext>
            </a:extLst>
          </p:cNvPr>
          <p:cNvGrpSpPr/>
          <p:nvPr/>
        </p:nvGrpSpPr>
        <p:grpSpPr>
          <a:xfrm>
            <a:off x="5662601" y="3855806"/>
            <a:ext cx="2946274" cy="2235439"/>
            <a:chOff x="5905499" y="3970106"/>
            <a:chExt cx="2946274" cy="22354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860866-3E70-46F0-9887-7B6EF1B5952E}"/>
                </a:ext>
              </a:extLst>
            </p:cNvPr>
            <p:cNvSpPr/>
            <p:nvPr/>
          </p:nvSpPr>
          <p:spPr>
            <a:xfrm>
              <a:off x="5905499" y="3970106"/>
              <a:ext cx="2946274" cy="223543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F1016A-13A1-4F9B-BBEC-1F665D8EA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927" t="28962" r="1799" b="6276"/>
            <a:stretch/>
          </p:blipFill>
          <p:spPr>
            <a:xfrm>
              <a:off x="5938837" y="4061248"/>
              <a:ext cx="2838450" cy="2001885"/>
            </a:xfrm>
            <a:prstGeom prst="rect">
              <a:avLst/>
            </a:prstGeom>
            <a:effectLst/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E2F1FD-588D-4435-80D1-EC6A991A25E9}"/>
              </a:ext>
            </a:extLst>
          </p:cNvPr>
          <p:cNvGrpSpPr/>
          <p:nvPr/>
        </p:nvGrpSpPr>
        <p:grpSpPr>
          <a:xfrm>
            <a:off x="5714992" y="1079653"/>
            <a:ext cx="2841493" cy="2420784"/>
            <a:chOff x="5957889" y="1079653"/>
            <a:chExt cx="2841493" cy="242078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A02D41-50A7-45A8-BF1A-BE857BC1613A}"/>
                </a:ext>
              </a:extLst>
            </p:cNvPr>
            <p:cNvSpPr/>
            <p:nvPr/>
          </p:nvSpPr>
          <p:spPr>
            <a:xfrm>
              <a:off x="5957889" y="1079653"/>
              <a:ext cx="2841493" cy="242078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6E9BC4-5893-40B5-B160-152724DC6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451" t="24643" r="24942" b="14210"/>
            <a:stretch/>
          </p:blipFill>
          <p:spPr>
            <a:xfrm>
              <a:off x="6043700" y="1133474"/>
              <a:ext cx="2681288" cy="2366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060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7823F97-4B88-479E-9FB9-D04549970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336" y="3633531"/>
            <a:ext cx="4543978" cy="29498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71E68B-2AFC-4018-A171-463ACD5724D5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D9014B-3C70-48EA-8888-F528D46C24ED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A04E1D-809A-4CDD-90F2-195392AB3AFE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3FC902-A4AE-4E21-BE1D-8ECBA495E92A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6C84D1-899A-4BA2-A19E-BA5402CC9D07}"/>
              </a:ext>
            </a:extLst>
          </p:cNvPr>
          <p:cNvSpPr txBox="1"/>
          <p:nvPr/>
        </p:nvSpPr>
        <p:spPr>
          <a:xfrm>
            <a:off x="792088" y="190097"/>
            <a:ext cx="37385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Comments &amp; Feedback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Public Transit Long Range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6783C-59B4-48C9-8E0B-A7DBB91A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11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2446E9-B813-450F-B5FC-1C712D543866}"/>
              </a:ext>
            </a:extLst>
          </p:cNvPr>
          <p:cNvSpPr txBox="1"/>
          <p:nvPr/>
        </p:nvSpPr>
        <p:spPr>
          <a:xfrm>
            <a:off x="441107" y="965348"/>
            <a:ext cx="4282767" cy="5421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lvl="1">
              <a:spcBef>
                <a:spcPts val="1200"/>
              </a:spcBef>
            </a:pPr>
            <a:r>
              <a:rPr lang="en-US" sz="2000" u="sng" dirty="0">
                <a:solidFill>
                  <a:srgbClr val="34495E"/>
                </a:solidFill>
              </a:rPr>
              <a:t>45-day Public Comment Period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Began 18 May 2020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Ended 1 July 2020</a:t>
            </a:r>
          </a:p>
          <a:p>
            <a:pPr marL="0" lvl="1">
              <a:spcBef>
                <a:spcPts val="1200"/>
              </a:spcBef>
            </a:pPr>
            <a:r>
              <a:rPr lang="en-US" sz="2000" u="sng" dirty="0">
                <a:solidFill>
                  <a:srgbClr val="34495E"/>
                </a:solidFill>
              </a:rPr>
              <a:t>Review of the Plan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Chapters available as .pdf and viewable to the public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Online submission form to share comments and contact information</a:t>
            </a:r>
          </a:p>
          <a:p>
            <a:pPr marL="0" lvl="1">
              <a:spcBef>
                <a:spcPts val="1200"/>
              </a:spcBef>
            </a:pPr>
            <a:r>
              <a:rPr lang="en-US" sz="2000" u="sng" dirty="0">
                <a:solidFill>
                  <a:srgbClr val="34495E"/>
                </a:solidFill>
              </a:rPr>
              <a:t>Results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2x letters representing multiple entities and organizations</a:t>
            </a:r>
          </a:p>
          <a:p>
            <a:pPr marL="982980" lvl="2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Iowa Primary Care Association</a:t>
            </a:r>
          </a:p>
          <a:p>
            <a:pPr marL="982980" lvl="2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Iowa Environmental Council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8x individual comments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Zero news media contact reports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endParaRPr lang="en-US" sz="1600" dirty="0">
              <a:solidFill>
                <a:srgbClr val="34495E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C2A7F0-1F92-4BAF-AB87-3DEF7A2BAC03}"/>
              </a:ext>
            </a:extLst>
          </p:cNvPr>
          <p:cNvGrpSpPr/>
          <p:nvPr/>
        </p:nvGrpSpPr>
        <p:grpSpPr>
          <a:xfrm>
            <a:off x="4871370" y="1139510"/>
            <a:ext cx="914400" cy="914400"/>
            <a:chOff x="2096814" y="5507421"/>
            <a:chExt cx="1005840" cy="10058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CECE93B-0E2F-4A72-947D-51DF0F4D4B2F}"/>
                </a:ext>
              </a:extLst>
            </p:cNvPr>
            <p:cNvSpPr/>
            <p:nvPr/>
          </p:nvSpPr>
          <p:spPr>
            <a:xfrm>
              <a:off x="2096814" y="5507421"/>
              <a:ext cx="1005840" cy="1005840"/>
            </a:xfrm>
            <a:prstGeom prst="ellipse">
              <a:avLst/>
            </a:prstGeom>
            <a:solidFill>
              <a:srgbClr val="7C252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Internet">
              <a:extLst>
                <a:ext uri="{FF2B5EF4-FFF2-40B4-BE49-F238E27FC236}">
                  <a16:creationId xmlns:a16="http://schemas.microsoft.com/office/drawing/2014/main" id="{31E1DB0C-7E33-4690-A998-52E1DE4F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84994" y="5599075"/>
              <a:ext cx="822960" cy="82296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69909-CEC9-419A-B8FB-5E099DB5E3D5}"/>
              </a:ext>
            </a:extLst>
          </p:cNvPr>
          <p:cNvGrpSpPr/>
          <p:nvPr/>
        </p:nvGrpSpPr>
        <p:grpSpPr>
          <a:xfrm>
            <a:off x="4868406" y="2404245"/>
            <a:ext cx="914400" cy="914400"/>
            <a:chOff x="1764608" y="5520730"/>
            <a:chExt cx="1005840" cy="100584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3B93142-A41F-484A-B08A-22241607F448}"/>
                </a:ext>
              </a:extLst>
            </p:cNvPr>
            <p:cNvSpPr/>
            <p:nvPr/>
          </p:nvSpPr>
          <p:spPr>
            <a:xfrm>
              <a:off x="1764608" y="5520730"/>
              <a:ext cx="1005840" cy="100584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 descr="Users">
              <a:extLst>
                <a:ext uri="{FF2B5EF4-FFF2-40B4-BE49-F238E27FC236}">
                  <a16:creationId xmlns:a16="http://schemas.microsoft.com/office/drawing/2014/main" id="{10F00926-8FCF-4B8A-9C35-B590DCA0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58149" y="5617346"/>
              <a:ext cx="822960" cy="82296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5FA5D3F-1306-4B1A-9549-A0AA92FB09A0}"/>
              </a:ext>
            </a:extLst>
          </p:cNvPr>
          <p:cNvSpPr txBox="1"/>
          <p:nvPr/>
        </p:nvSpPr>
        <p:spPr>
          <a:xfrm>
            <a:off x="5947652" y="1108976"/>
            <a:ext cx="109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C252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846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5243CC-9DAA-4083-BF19-A8E82D1BEDB2}"/>
              </a:ext>
            </a:extLst>
          </p:cNvPr>
          <p:cNvSpPr txBox="1"/>
          <p:nvPr/>
        </p:nvSpPr>
        <p:spPr>
          <a:xfrm>
            <a:off x="5947652" y="2401638"/>
            <a:ext cx="109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490</a:t>
            </a:r>
            <a:endParaRPr lang="en-US" sz="1600" dirty="0">
              <a:cs typeface="Aharoni" panose="02010803020104030203" pitchFamily="2" charset="-79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E8D6B1-1457-453B-8D10-520C90E2B161}"/>
              </a:ext>
            </a:extLst>
          </p:cNvPr>
          <p:cNvSpPr txBox="1"/>
          <p:nvPr/>
        </p:nvSpPr>
        <p:spPr>
          <a:xfrm>
            <a:off x="5969744" y="1586030"/>
            <a:ext cx="3221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Aharoni" panose="02010803020104030203" pitchFamily="2" charset="-79"/>
              </a:rPr>
              <a:t>Total number of web page views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BFDA65-5697-4B25-BD11-2170AB25CF2E}"/>
              </a:ext>
            </a:extLst>
          </p:cNvPr>
          <p:cNvSpPr txBox="1"/>
          <p:nvPr/>
        </p:nvSpPr>
        <p:spPr>
          <a:xfrm>
            <a:off x="5969744" y="2861445"/>
            <a:ext cx="3221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Aharoni" panose="02010803020104030203" pitchFamily="2" charset="-79"/>
              </a:rPr>
              <a:t>Number of unique users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D3311DE-6026-4B01-A4B4-437597688BF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3163" y="5785307"/>
            <a:ext cx="652817" cy="6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33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287" y="1113243"/>
            <a:ext cx="4301205" cy="426014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u="sng" dirty="0">
                <a:solidFill>
                  <a:srgbClr val="34495E"/>
                </a:solidFill>
              </a:rPr>
              <a:t>Data Sharing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Individual meeting with each Transit Agency</a:t>
            </a:r>
          </a:p>
          <a:p>
            <a:pPr marL="982980" lvl="2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Passenger Transportation Summit</a:t>
            </a:r>
          </a:p>
          <a:p>
            <a:pPr marL="982980" lvl="2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Iowa Public Transit Association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Data available to agencies</a:t>
            </a:r>
          </a:p>
          <a:p>
            <a:pPr marL="0" lvl="1">
              <a:spcBef>
                <a:spcPts val="1200"/>
              </a:spcBef>
            </a:pPr>
            <a:r>
              <a:rPr lang="en-US" sz="2000" u="sng" dirty="0">
                <a:solidFill>
                  <a:srgbClr val="34495E"/>
                </a:solidFill>
              </a:rPr>
              <a:t>Web Application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Interactive web mapping application through ArcGIS Online (AGOL)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Strategic Highway Safety Plan (SHSP) example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ArcGIS Transit Tools example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F9B655-38EC-4C12-B706-12C7556E5EED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BD4439-CB92-41EC-A81D-3DBA6DC66F51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02A679-9249-4052-8374-D002C7EF9817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3927FA-93FE-482E-A357-198C8DF7D69D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393A7-0EE4-4FC6-8B95-C90F22B127C3}"/>
              </a:ext>
            </a:extLst>
          </p:cNvPr>
          <p:cNvSpPr txBox="1"/>
          <p:nvPr/>
        </p:nvSpPr>
        <p:spPr>
          <a:xfrm>
            <a:off x="792088" y="190097"/>
            <a:ext cx="4301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Next Steps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Transit Dependency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861EBD-F4F0-446B-BD11-E0E3E281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DD32F-059A-49D8-B2F5-642BAA646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6" t="30596" r="3296"/>
          <a:stretch/>
        </p:blipFill>
        <p:spPr>
          <a:xfrm>
            <a:off x="5093293" y="1033587"/>
            <a:ext cx="3692984" cy="2660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8B4CC2-80C1-4437-B8A3-74BB4ABA6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744" y="2888596"/>
            <a:ext cx="2190757" cy="1363800"/>
          </a:xfrm>
          <a:prstGeom prst="rect">
            <a:avLst/>
          </a:prstGeom>
          <a:ln w="38100">
            <a:solidFill>
              <a:schemeClr val="bg1">
                <a:alpha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5DC982-4540-48ED-AD92-34D7C41FB8C7}"/>
              </a:ext>
            </a:extLst>
          </p:cNvPr>
          <p:cNvSpPr txBox="1"/>
          <p:nvPr/>
        </p:nvSpPr>
        <p:spPr>
          <a:xfrm>
            <a:off x="5093293" y="824665"/>
            <a:ext cx="35739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Example 1 –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DOT SHSP web page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197A9-295F-4D73-A646-BB3DAB801AA1}"/>
              </a:ext>
            </a:extLst>
          </p:cNvPr>
          <p:cNvSpPr txBox="1"/>
          <p:nvPr/>
        </p:nvSpPr>
        <p:spPr>
          <a:xfrm>
            <a:off x="170561" y="2201339"/>
            <a:ext cx="1106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C00000"/>
                </a:solidFill>
              </a:rPr>
              <a:t>[CANCELLED]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1A3B51-A6FC-4477-B7D7-EA87EB44491E}"/>
              </a:ext>
            </a:extLst>
          </p:cNvPr>
          <p:cNvSpPr txBox="1"/>
          <p:nvPr/>
        </p:nvSpPr>
        <p:spPr>
          <a:xfrm>
            <a:off x="170560" y="2557465"/>
            <a:ext cx="1106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C00000"/>
                </a:solidFill>
              </a:rPr>
              <a:t>[CANCELLED]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27B6ED-C7BB-4DF4-98FE-5DE9A7B40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975" y="4638329"/>
            <a:ext cx="3230603" cy="20796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BB606B-5EC7-42B0-8DD1-D1C54463B416}"/>
              </a:ext>
            </a:extLst>
          </p:cNvPr>
          <p:cNvSpPr txBox="1"/>
          <p:nvPr/>
        </p:nvSpPr>
        <p:spPr>
          <a:xfrm>
            <a:off x="5093293" y="4395718"/>
            <a:ext cx="35739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Example 2 –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ArcGIS Transit Tools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35204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287" y="1113243"/>
            <a:ext cx="4020439" cy="444993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u="sng" dirty="0">
                <a:solidFill>
                  <a:srgbClr val="34495E"/>
                </a:solidFill>
              </a:rPr>
              <a:t>Implementation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Maintaining contact with partners who will help implement the Plan.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Leverage those partnerships to execute the vision of the Plan through executing strategies, action items, and projects.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Setting realistic goals for project completion dates.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Defining a “minimum level of essential transit service”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dirty="0">
                <a:solidFill>
                  <a:srgbClr val="34495E"/>
                </a:solidFill>
              </a:rPr>
              <a:t>Devising an appropriate response mechanism to guarantee essential services during disruptive events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F9B655-38EC-4C12-B706-12C7556E5EED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BD4439-CB92-41EC-A81D-3DBA6DC66F51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02A679-9249-4052-8374-D002C7EF9817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3927FA-93FE-482E-A357-198C8DF7D69D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393A7-0EE4-4FC6-8B95-C90F22B127C3}"/>
              </a:ext>
            </a:extLst>
          </p:cNvPr>
          <p:cNvSpPr txBox="1"/>
          <p:nvPr/>
        </p:nvSpPr>
        <p:spPr>
          <a:xfrm>
            <a:off x="792088" y="190097"/>
            <a:ext cx="4301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Next Steps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Transit Dependency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861EBD-F4F0-446B-BD11-E0E3E281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13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55B70A-7D2A-4139-91F0-DB10B24B5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613" y="3429000"/>
            <a:ext cx="4546220" cy="2037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81FE5C-433F-4811-A8F4-896EA1C47B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07"/>
          <a:stretch/>
        </p:blipFill>
        <p:spPr>
          <a:xfrm>
            <a:off x="4524613" y="1391668"/>
            <a:ext cx="4546220" cy="175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65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F797A71-9A3C-44ED-9E3A-7F697F37037E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E91573-75E1-43D9-8F5E-97C9727B50AA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9BF270-B959-4EB4-8D57-095DA4DAD961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05E00DE-3EBA-4AD3-9AF5-A029578AD649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D695DF-F169-45DF-8801-7E307C0B2BB2}"/>
              </a:ext>
            </a:extLst>
          </p:cNvPr>
          <p:cNvSpPr txBox="1"/>
          <p:nvPr/>
        </p:nvSpPr>
        <p:spPr>
          <a:xfrm>
            <a:off x="792088" y="190097"/>
            <a:ext cx="37385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Questions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Public Transit Long Range Plan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DE88DA71-60D6-4DB8-ABFB-F747FACDB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650" y="2754495"/>
            <a:ext cx="2971694" cy="566738"/>
          </a:xfrm>
        </p:spPr>
        <p:txBody>
          <a:bodyPr>
            <a:noAutofit/>
          </a:bodyPr>
          <a:lstStyle/>
          <a:p>
            <a:pPr algn="r"/>
            <a:r>
              <a:rPr lang="en-US" sz="3200" dirty="0">
                <a:solidFill>
                  <a:srgbClr val="7C2529"/>
                </a:solidFill>
                <a:latin typeface="Arial Black" panose="020B0A04020102020204" pitchFamily="34" charset="0"/>
              </a:rPr>
              <a:t>THANK YOU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144A222C-FA4C-4BA3-9284-AAEF7BD1AE9B}"/>
              </a:ext>
            </a:extLst>
          </p:cNvPr>
          <p:cNvSpPr txBox="1">
            <a:spLocks/>
          </p:cNvSpPr>
          <p:nvPr/>
        </p:nvSpPr>
        <p:spPr>
          <a:xfrm>
            <a:off x="4530650" y="3193307"/>
            <a:ext cx="2971693" cy="3020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 dirty="0">
                <a:solidFill>
                  <a:srgbClr val="53565A"/>
                </a:solidFill>
              </a:rPr>
              <a:t>FOR YOUR ATTENTION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84EBBB-6E98-445A-A616-9EA3625AD028}"/>
              </a:ext>
            </a:extLst>
          </p:cNvPr>
          <p:cNvSpPr txBox="1"/>
          <p:nvPr/>
        </p:nvSpPr>
        <p:spPr>
          <a:xfrm>
            <a:off x="144503" y="3494159"/>
            <a:ext cx="7357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4698CB"/>
                </a:solidFill>
              </a:rPr>
              <a:t>What are your 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F4ABD0-5435-4DF1-8159-5CE43534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8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BC1919-78D1-4C2A-8F38-8424C544744C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45CE05-2ED0-42AD-990F-03F78FB40931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949F4-3434-4691-9BF6-02D66C69798B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620C9-E27B-4D37-9F7F-3F51CB8CB8FA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E226-4833-4925-898F-3448E864F162}"/>
              </a:ext>
            </a:extLst>
          </p:cNvPr>
          <p:cNvSpPr txBox="1"/>
          <p:nvPr/>
        </p:nvSpPr>
        <p:spPr>
          <a:xfrm>
            <a:off x="792088" y="190097"/>
            <a:ext cx="37385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Agenda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Public Transit Long Range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453DB-9224-4A11-B7D5-7C4E5A5BDA20}"/>
              </a:ext>
            </a:extLst>
          </p:cNvPr>
          <p:cNvSpPr txBox="1"/>
          <p:nvPr/>
        </p:nvSpPr>
        <p:spPr>
          <a:xfrm>
            <a:off x="441107" y="1048070"/>
            <a:ext cx="7746929" cy="336758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2400" dirty="0">
                <a:solidFill>
                  <a:srgbClr val="34495E"/>
                </a:solidFill>
              </a:rPr>
              <a:t>Transit Plan</a:t>
            </a:r>
          </a:p>
          <a:p>
            <a:pPr marL="982980" lvl="2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2000" dirty="0">
                <a:solidFill>
                  <a:srgbClr val="34495E"/>
                </a:solidFill>
              </a:rPr>
              <a:t>Introduction &amp; Background</a:t>
            </a:r>
          </a:p>
          <a:p>
            <a:pPr marL="982980" lvl="2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2000" dirty="0">
                <a:solidFill>
                  <a:srgbClr val="34495E"/>
                </a:solidFill>
              </a:rPr>
              <a:t>Iowa’s Transit Context</a:t>
            </a:r>
          </a:p>
          <a:p>
            <a:pPr marL="982980" lvl="2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2000" dirty="0">
                <a:solidFill>
                  <a:srgbClr val="34495E"/>
                </a:solidFill>
              </a:rPr>
              <a:t>Needs and Strategies</a:t>
            </a:r>
          </a:p>
          <a:p>
            <a:pPr marL="982980" lvl="2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2000" dirty="0">
                <a:solidFill>
                  <a:srgbClr val="34495E"/>
                </a:solidFill>
              </a:rPr>
              <a:t>Financing</a:t>
            </a:r>
          </a:p>
          <a:p>
            <a:pPr marL="982980" lvl="2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2000" dirty="0">
                <a:solidFill>
                  <a:srgbClr val="34495E"/>
                </a:solidFill>
              </a:rPr>
              <a:t>Implementation &amp; Evaluation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2400" dirty="0">
                <a:solidFill>
                  <a:srgbClr val="34495E"/>
                </a:solidFill>
              </a:rPr>
              <a:t>Comments &amp; Feedback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2400" dirty="0">
                <a:solidFill>
                  <a:srgbClr val="34495E"/>
                </a:solidFill>
              </a:rPr>
              <a:t>Next Steps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B78BD9-1CE4-4F9D-9D58-AD7AC316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9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EBD5DF-0AEB-41BF-929E-B20B5C37A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78" y="844850"/>
            <a:ext cx="7698964" cy="5927971"/>
          </a:xfrm>
          <a:prstGeom prst="rect">
            <a:avLst/>
          </a:prstGeom>
        </p:spPr>
      </p:pic>
      <p:sp>
        <p:nvSpPr>
          <p:cNvPr id="2050" name="Rectangle 5">
            <a:extLst>
              <a:ext uri="{FF2B5EF4-FFF2-40B4-BE49-F238E27FC236}">
                <a16:creationId xmlns:a16="http://schemas.microsoft.com/office/drawing/2014/main" id="{089697E6-8563-45ED-AE15-80511C2EF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851" y="544509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F797A71-9A3C-44ED-9E3A-7F697F37037E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E91573-75E1-43D9-8F5E-97C9727B50AA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9BF270-B959-4EB4-8D57-095DA4DAD961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05E00DE-3EBA-4AD3-9AF5-A029578AD649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D695DF-F169-45DF-8801-7E307C0B2BB2}"/>
              </a:ext>
            </a:extLst>
          </p:cNvPr>
          <p:cNvSpPr txBox="1"/>
          <p:nvPr/>
        </p:nvSpPr>
        <p:spPr>
          <a:xfrm>
            <a:off x="792088" y="190097"/>
            <a:ext cx="37385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Transit Plan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Public Transit Long Range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81D4ED-1649-4594-BCD9-F9C5E0C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7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F797A71-9A3C-44ED-9E3A-7F697F37037E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E91573-75E1-43D9-8F5E-97C9727B50AA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9BF270-B959-4EB4-8D57-095DA4DAD961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05E00DE-3EBA-4AD3-9AF5-A029578AD649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D695DF-F169-45DF-8801-7E307C0B2BB2}"/>
              </a:ext>
            </a:extLst>
          </p:cNvPr>
          <p:cNvSpPr txBox="1"/>
          <p:nvPr/>
        </p:nvSpPr>
        <p:spPr>
          <a:xfrm>
            <a:off x="792088" y="190097"/>
            <a:ext cx="57745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Chapter 1: Introduction &amp; Background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Public Transit Long Range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81D4ED-1649-4594-BCD9-F9C5E0C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16AFF-015F-4159-9776-50594F339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236" y="4636443"/>
            <a:ext cx="2270591" cy="2181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6C547F-A597-478C-8E59-78715678517B}"/>
              </a:ext>
            </a:extLst>
          </p:cNvPr>
          <p:cNvSpPr txBox="1"/>
          <p:nvPr/>
        </p:nvSpPr>
        <p:spPr>
          <a:xfrm>
            <a:off x="441107" y="1171254"/>
            <a:ext cx="5663679" cy="495263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u="sng" dirty="0">
                <a:solidFill>
                  <a:srgbClr val="34495E"/>
                </a:solidFill>
              </a:rPr>
              <a:t>Challenges in Public Transit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Declining Ridership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Overextended transit system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Stigma of public transit</a:t>
            </a:r>
          </a:p>
          <a:p>
            <a:pPr defTabSz="914400">
              <a:spcBef>
                <a:spcPts val="700"/>
              </a:spcBef>
              <a:buClr>
                <a:srgbClr val="871721"/>
              </a:buClr>
              <a:buSzPct val="85000"/>
            </a:pPr>
            <a:r>
              <a:rPr lang="en-US" sz="2000" u="sng" dirty="0">
                <a:solidFill>
                  <a:srgbClr val="34495E"/>
                </a:solidFill>
              </a:rPr>
              <a:t>Previous Planning Efforts</a:t>
            </a:r>
            <a:endParaRPr lang="en-US" sz="2000" dirty="0">
              <a:solidFill>
                <a:srgbClr val="34495E"/>
              </a:solidFill>
            </a:endParaRP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Iowa in Motion Transit System Plan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Iowa Statewide Passenger Transportation Funding Study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Iowa Park and Ride System Plan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Iowa in Motion 2045 State Transportation Plan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Iowa Transit Asset Management Group Plan</a:t>
            </a:r>
          </a:p>
          <a:p>
            <a:pPr defTabSz="914400">
              <a:spcBef>
                <a:spcPts val="700"/>
              </a:spcBef>
              <a:buClr>
                <a:srgbClr val="871721"/>
              </a:buClr>
              <a:buSzPct val="85000"/>
            </a:pPr>
            <a:r>
              <a:rPr lang="en-US" sz="2000" u="sng" dirty="0">
                <a:solidFill>
                  <a:srgbClr val="34495E"/>
                </a:solidFill>
              </a:rPr>
              <a:t>Stakeholder Involvement</a:t>
            </a:r>
            <a:endParaRPr lang="en-US" sz="2000" dirty="0">
              <a:solidFill>
                <a:srgbClr val="34495E"/>
              </a:solidFill>
            </a:endParaRP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Interagency and external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Transit agencies</a:t>
            </a:r>
          </a:p>
          <a:p>
            <a:pPr defTabSz="914400">
              <a:spcBef>
                <a:spcPts val="700"/>
              </a:spcBef>
              <a:buClr>
                <a:srgbClr val="871721"/>
              </a:buClr>
              <a:buSzPct val="85000"/>
            </a:pPr>
            <a:r>
              <a:rPr lang="en-US" sz="2000" u="sng" dirty="0">
                <a:solidFill>
                  <a:srgbClr val="34495E"/>
                </a:solidFill>
              </a:rPr>
              <a:t>The Planning Process</a:t>
            </a:r>
            <a:endParaRPr lang="en-US" sz="2000" dirty="0">
              <a:solidFill>
                <a:srgbClr val="34495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F7E9C-FF75-4752-AC85-1B115AA94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248" y="1055443"/>
            <a:ext cx="943956" cy="815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1C16CA-5E8F-42BC-A59F-2507DE004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570" y="1686303"/>
            <a:ext cx="943956" cy="73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439FE0-CE26-4BDF-9155-7BA1C2ABD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248" y="2378504"/>
            <a:ext cx="943956" cy="798283"/>
          </a:xfrm>
          <a:prstGeom prst="rect">
            <a:avLst/>
          </a:prstGeom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57DCA6C5-0EDD-43F5-88D3-C95EA822B030}"/>
              </a:ext>
            </a:extLst>
          </p:cNvPr>
          <p:cNvGrpSpPr/>
          <p:nvPr/>
        </p:nvGrpSpPr>
        <p:grpSpPr>
          <a:xfrm>
            <a:off x="6107764" y="3023903"/>
            <a:ext cx="1040629" cy="815373"/>
            <a:chOff x="6107764" y="3023903"/>
            <a:chExt cx="1040629" cy="815373"/>
          </a:xfrm>
        </p:grpSpPr>
        <p:sp>
          <p:nvSpPr>
            <p:cNvPr id="2054" name="Rectangle 2053">
              <a:extLst>
                <a:ext uri="{FF2B5EF4-FFF2-40B4-BE49-F238E27FC236}">
                  <a16:creationId xmlns:a16="http://schemas.microsoft.com/office/drawing/2014/main" id="{85962E4B-0DB9-4D17-BB87-8520C6FE4E69}"/>
                </a:ext>
              </a:extLst>
            </p:cNvPr>
            <p:cNvSpPr/>
            <p:nvPr/>
          </p:nvSpPr>
          <p:spPr>
            <a:xfrm>
              <a:off x="6107764" y="3023903"/>
              <a:ext cx="1040629" cy="815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B5B2E6-6081-4EC4-A110-660F7C148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6393" y="3038798"/>
              <a:ext cx="972133" cy="74905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D483405-34F7-4656-8528-98AA7798D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7248" y="3683981"/>
            <a:ext cx="943956" cy="7596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4895CB1-2EBC-43BF-87BB-2672558D07F3}"/>
              </a:ext>
            </a:extLst>
          </p:cNvPr>
          <p:cNvGrpSpPr/>
          <p:nvPr/>
        </p:nvGrpSpPr>
        <p:grpSpPr>
          <a:xfrm rot="5400000">
            <a:off x="5843764" y="2710937"/>
            <a:ext cx="3394976" cy="91440"/>
            <a:chOff x="494907" y="3206527"/>
            <a:chExt cx="13681733" cy="9144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BBB6E56-765B-40FD-AB56-CD207BA1446A}"/>
                </a:ext>
              </a:extLst>
            </p:cNvPr>
            <p:cNvCxnSpPr/>
            <p:nvPr/>
          </p:nvCxnSpPr>
          <p:spPr>
            <a:xfrm>
              <a:off x="542042" y="3252248"/>
              <a:ext cx="13634598" cy="0"/>
            </a:xfrm>
            <a:prstGeom prst="line">
              <a:avLst/>
            </a:prstGeom>
            <a:ln w="25400">
              <a:solidFill>
                <a:srgbClr val="5356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95A28B3-C476-4F53-8C59-68065108449E}"/>
                </a:ext>
              </a:extLst>
            </p:cNvPr>
            <p:cNvSpPr/>
            <p:nvPr/>
          </p:nvSpPr>
          <p:spPr>
            <a:xfrm>
              <a:off x="494907" y="3206527"/>
              <a:ext cx="368502" cy="91440"/>
            </a:xfrm>
            <a:prstGeom prst="ellipse">
              <a:avLst/>
            </a:prstGeom>
            <a:solidFill>
              <a:srgbClr val="535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2C3371-18C4-4322-B8BF-0664050EC1E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541251" y="1463377"/>
            <a:ext cx="465997" cy="61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DEA3D6-0EBB-42AE-BC7E-54F05E65089A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7098526" y="2055553"/>
            <a:ext cx="44272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47EE55-4E5B-4254-B66B-E1BABF1C5810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541251" y="2752919"/>
            <a:ext cx="46599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D4F5007-0ED2-48BB-9BEE-25E5956327A5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7098526" y="3413323"/>
            <a:ext cx="44272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24664D1-76B9-4820-B265-92E4C7EB21B1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541251" y="4063781"/>
            <a:ext cx="46599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TextBox 2052">
            <a:extLst>
              <a:ext uri="{FF2B5EF4-FFF2-40B4-BE49-F238E27FC236}">
                <a16:creationId xmlns:a16="http://schemas.microsoft.com/office/drawing/2014/main" id="{F5C33FAB-F3DC-452A-844A-36470D9FAA4E}"/>
              </a:ext>
            </a:extLst>
          </p:cNvPr>
          <p:cNvSpPr txBox="1"/>
          <p:nvPr/>
        </p:nvSpPr>
        <p:spPr>
          <a:xfrm>
            <a:off x="7041776" y="1321591"/>
            <a:ext cx="505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326293-D3AE-4073-B114-008F2CF620F8}"/>
              </a:ext>
            </a:extLst>
          </p:cNvPr>
          <p:cNvSpPr txBox="1"/>
          <p:nvPr/>
        </p:nvSpPr>
        <p:spPr>
          <a:xfrm>
            <a:off x="7538703" y="1907459"/>
            <a:ext cx="505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FD60FB-8BC2-46BC-A3FD-AFC8C2A7E28F}"/>
              </a:ext>
            </a:extLst>
          </p:cNvPr>
          <p:cNvSpPr txBox="1"/>
          <p:nvPr/>
        </p:nvSpPr>
        <p:spPr>
          <a:xfrm>
            <a:off x="7048759" y="2610138"/>
            <a:ext cx="505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942D44-814F-404F-8A51-788FBF1795BD}"/>
              </a:ext>
            </a:extLst>
          </p:cNvPr>
          <p:cNvSpPr txBox="1"/>
          <p:nvPr/>
        </p:nvSpPr>
        <p:spPr>
          <a:xfrm>
            <a:off x="7546631" y="3276245"/>
            <a:ext cx="505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68A236-FC8E-4293-BB1B-5E4D30E809FD}"/>
              </a:ext>
            </a:extLst>
          </p:cNvPr>
          <p:cNvSpPr txBox="1"/>
          <p:nvPr/>
        </p:nvSpPr>
        <p:spPr>
          <a:xfrm>
            <a:off x="7041776" y="3923878"/>
            <a:ext cx="505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945170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A222404-3F8C-4A62-A1BC-FFFB98C8F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035" y="4778649"/>
            <a:ext cx="2786978" cy="1708148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CF797A71-9A3C-44ED-9E3A-7F697F37037E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E91573-75E1-43D9-8F5E-97C9727B50AA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9BF270-B959-4EB4-8D57-095DA4DAD961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05E00DE-3EBA-4AD3-9AF5-A029578AD649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D695DF-F169-45DF-8801-7E307C0B2BB2}"/>
              </a:ext>
            </a:extLst>
          </p:cNvPr>
          <p:cNvSpPr txBox="1"/>
          <p:nvPr/>
        </p:nvSpPr>
        <p:spPr>
          <a:xfrm>
            <a:off x="792088" y="190097"/>
            <a:ext cx="57745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Chapter 2: Iowa’s Transit Context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Public Transit Long Range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81D4ED-1649-4594-BCD9-F9C5E0C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6C547F-A597-478C-8E59-78715678517B}"/>
              </a:ext>
            </a:extLst>
          </p:cNvPr>
          <p:cNvSpPr txBox="1"/>
          <p:nvPr/>
        </p:nvSpPr>
        <p:spPr>
          <a:xfrm>
            <a:off x="441107" y="1171254"/>
            <a:ext cx="5207218" cy="495776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u="sng" dirty="0">
                <a:solidFill>
                  <a:srgbClr val="34495E"/>
                </a:solidFill>
              </a:rPr>
              <a:t>Population Trends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Growth rate decreasing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Rural decreasing, urban increasing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Aging rural population</a:t>
            </a:r>
          </a:p>
          <a:p>
            <a:pPr defTabSz="914400">
              <a:spcBef>
                <a:spcPts val="700"/>
              </a:spcBef>
              <a:buClr>
                <a:srgbClr val="871721"/>
              </a:buClr>
              <a:buSzPct val="85000"/>
            </a:pPr>
            <a:r>
              <a:rPr lang="en-US" sz="2000" u="sng" dirty="0">
                <a:solidFill>
                  <a:srgbClr val="34495E"/>
                </a:solidFill>
              </a:rPr>
              <a:t>Economic Trends</a:t>
            </a:r>
            <a:endParaRPr lang="en-US" sz="2000" dirty="0">
              <a:solidFill>
                <a:srgbClr val="34495E"/>
              </a:solidFill>
            </a:endParaRP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Farm and manufacturing sectors not growing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Service and other (financial) sectors growing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Employment throughout rural and urban is growing</a:t>
            </a:r>
          </a:p>
          <a:p>
            <a:pPr defTabSz="914400">
              <a:spcBef>
                <a:spcPts val="700"/>
              </a:spcBef>
              <a:buClr>
                <a:srgbClr val="871721"/>
              </a:buClr>
              <a:buSzPct val="85000"/>
            </a:pPr>
            <a:r>
              <a:rPr lang="en-US" sz="2000" u="sng" dirty="0">
                <a:solidFill>
                  <a:srgbClr val="34495E"/>
                </a:solidFill>
              </a:rPr>
              <a:t>Passenger Trends</a:t>
            </a:r>
            <a:endParaRPr lang="en-US" sz="2000" dirty="0">
              <a:solidFill>
                <a:srgbClr val="34495E"/>
              </a:solidFill>
            </a:endParaRP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Travel across all modes increasing more than Iowa’s population growth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Single-occupancy driving most common mode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Impacts of automated vehicles, shared systems, transportation network companies, and COVID-19 are not known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277A45-B176-4DB3-8354-F098491D7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623" y="952499"/>
            <a:ext cx="3179040" cy="2044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E852EB-7EBA-4B44-9B39-867D598B0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651" y="3197184"/>
            <a:ext cx="2202983" cy="13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71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646C2-1178-4FA1-B8E3-3EFD68DAF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612" y="3180723"/>
            <a:ext cx="2995596" cy="2548565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CF797A71-9A3C-44ED-9E3A-7F697F37037E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E91573-75E1-43D9-8F5E-97C9727B50AA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9BF270-B959-4EB4-8D57-095DA4DAD961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05E00DE-3EBA-4AD3-9AF5-A029578AD649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D695DF-F169-45DF-8801-7E307C0B2BB2}"/>
              </a:ext>
            </a:extLst>
          </p:cNvPr>
          <p:cNvSpPr txBox="1"/>
          <p:nvPr/>
        </p:nvSpPr>
        <p:spPr>
          <a:xfrm>
            <a:off x="792088" y="190097"/>
            <a:ext cx="57745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Chapter 3: Needs and Strategies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Public Transit Long Range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81D4ED-1649-4594-BCD9-F9C5E0C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6C547F-A597-478C-8E59-78715678517B}"/>
              </a:ext>
            </a:extLst>
          </p:cNvPr>
          <p:cNvSpPr txBox="1"/>
          <p:nvPr/>
        </p:nvSpPr>
        <p:spPr>
          <a:xfrm>
            <a:off x="441107" y="1171254"/>
            <a:ext cx="5216743" cy="5606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u="sng" dirty="0">
                <a:solidFill>
                  <a:srgbClr val="34495E"/>
                </a:solidFill>
              </a:rPr>
              <a:t>Transit Agency Needs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Right-sizing an aging vehicle fleet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Maintaining and protecting capital assets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Critical driver shortages</a:t>
            </a:r>
          </a:p>
          <a:p>
            <a:pPr defTabSz="914400">
              <a:spcBef>
                <a:spcPts val="700"/>
              </a:spcBef>
              <a:buClr>
                <a:srgbClr val="871721"/>
              </a:buClr>
              <a:buSzPct val="85000"/>
            </a:pPr>
            <a:r>
              <a:rPr lang="en-US" sz="2000" u="sng" dirty="0">
                <a:solidFill>
                  <a:srgbClr val="34495E"/>
                </a:solidFill>
              </a:rPr>
              <a:t>Transit Dependent Populations</a:t>
            </a:r>
            <a:endParaRPr lang="en-US" sz="2000" dirty="0">
              <a:solidFill>
                <a:srgbClr val="34495E"/>
              </a:solidFill>
            </a:endParaRP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Forecasting targeted areas of transit need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Selecting appropriate means of addressing need</a:t>
            </a:r>
          </a:p>
          <a:p>
            <a:pPr defTabSz="914400">
              <a:spcBef>
                <a:spcPts val="700"/>
              </a:spcBef>
              <a:buClr>
                <a:srgbClr val="871721"/>
              </a:buClr>
              <a:buSzPct val="85000"/>
            </a:pPr>
            <a:r>
              <a:rPr lang="en-US" sz="2000" u="sng" dirty="0">
                <a:solidFill>
                  <a:srgbClr val="34495E"/>
                </a:solidFill>
              </a:rPr>
              <a:t>Vision and Strategies</a:t>
            </a:r>
            <a:endParaRPr lang="en-US" sz="2000" dirty="0">
              <a:solidFill>
                <a:srgbClr val="34495E"/>
              </a:solidFill>
            </a:endParaRP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Service strategies focused on maintaining or expanding services, connecting employees to jobs, and making the system more accessible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Partnering focused on integration of government, non-profit, and private services for efficiency and to provide more options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Facility, fleet, and funding strategies focused on cost-effective ways to maintain a state of good repair and improve upon the net positive benefit-cost impact of transit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901CA-7BF3-4C8D-B4D9-1BBC781C4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560" y="1284951"/>
            <a:ext cx="2501701" cy="163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C2BF2-0DFE-4EAA-8F39-6701AF8E2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311" y="3429000"/>
            <a:ext cx="3112582" cy="189034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CF797A71-9A3C-44ED-9E3A-7F697F37037E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E91573-75E1-43D9-8F5E-97C9727B50AA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9BF270-B959-4EB4-8D57-095DA4DAD961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05E00DE-3EBA-4AD3-9AF5-A029578AD649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D695DF-F169-45DF-8801-7E307C0B2BB2}"/>
              </a:ext>
            </a:extLst>
          </p:cNvPr>
          <p:cNvSpPr txBox="1"/>
          <p:nvPr/>
        </p:nvSpPr>
        <p:spPr>
          <a:xfrm>
            <a:off x="792088" y="190097"/>
            <a:ext cx="57745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Chapter 4: Financing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Public Transit Long Range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81D4ED-1649-4594-BCD9-F9C5E0C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6C547F-A597-478C-8E59-78715678517B}"/>
              </a:ext>
            </a:extLst>
          </p:cNvPr>
          <p:cNvSpPr txBox="1"/>
          <p:nvPr/>
        </p:nvSpPr>
        <p:spPr>
          <a:xfrm>
            <a:off x="441107" y="1171254"/>
            <a:ext cx="4783356" cy="444224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u="sng" dirty="0">
                <a:solidFill>
                  <a:srgbClr val="34495E"/>
                </a:solidFill>
              </a:rPr>
              <a:t>Anticipated Costs and Revenue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Operating expenses represent the largest share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Local funding accounts for greatest share</a:t>
            </a:r>
          </a:p>
          <a:p>
            <a:pPr defTabSz="914400">
              <a:spcBef>
                <a:spcPts val="700"/>
              </a:spcBef>
              <a:buClr>
                <a:srgbClr val="871721"/>
              </a:buClr>
              <a:buSzPct val="85000"/>
            </a:pPr>
            <a:r>
              <a:rPr lang="en-US" sz="2000" u="sng" dirty="0">
                <a:solidFill>
                  <a:srgbClr val="34495E"/>
                </a:solidFill>
              </a:rPr>
              <a:t>Shortfalls</a:t>
            </a:r>
            <a:endParaRPr lang="en-US" sz="2000" dirty="0">
              <a:solidFill>
                <a:srgbClr val="34495E"/>
              </a:solidFill>
            </a:endParaRP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Depending on sustainment of funding levels, annual average shortfalls will be as much as $77 million by 2050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Impacts decisions on maintaining service levels</a:t>
            </a:r>
          </a:p>
          <a:p>
            <a:pPr defTabSz="914400">
              <a:spcBef>
                <a:spcPts val="700"/>
              </a:spcBef>
              <a:buClr>
                <a:srgbClr val="871721"/>
              </a:buClr>
              <a:buSzPct val="85000"/>
            </a:pPr>
            <a:r>
              <a:rPr lang="en-US" sz="2000" u="sng" dirty="0">
                <a:solidFill>
                  <a:srgbClr val="34495E"/>
                </a:solidFill>
              </a:rPr>
              <a:t>Economic Impact</a:t>
            </a:r>
            <a:endParaRPr lang="en-US" sz="2000" dirty="0">
              <a:solidFill>
                <a:srgbClr val="34495E"/>
              </a:solidFill>
            </a:endParaRP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Studies show a net benefit of over $2 for every $1 spent on transit in urban areas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Rural areas showed a little more than $1 for every $1 spent on transit, due mostly to low population density and larger service areas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9175C6-338A-4245-9342-146AD8BE5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369" y="1394288"/>
            <a:ext cx="3059524" cy="16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F797A71-9A3C-44ED-9E3A-7F697F37037E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E91573-75E1-43D9-8F5E-97C9727B50AA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9BF270-B959-4EB4-8D57-095DA4DAD961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05E00DE-3EBA-4AD3-9AF5-A029578AD649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D695DF-F169-45DF-8801-7E307C0B2BB2}"/>
              </a:ext>
            </a:extLst>
          </p:cNvPr>
          <p:cNvSpPr txBox="1"/>
          <p:nvPr/>
        </p:nvSpPr>
        <p:spPr>
          <a:xfrm>
            <a:off x="792088" y="190097"/>
            <a:ext cx="57745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Chapter 5: Implementation &amp; Evaluation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Public Transit Long Range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81D4ED-1649-4594-BCD9-F9C5E0C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6C547F-A597-478C-8E59-78715678517B}"/>
              </a:ext>
            </a:extLst>
          </p:cNvPr>
          <p:cNvSpPr txBox="1"/>
          <p:nvPr/>
        </p:nvSpPr>
        <p:spPr>
          <a:xfrm>
            <a:off x="441107" y="1171254"/>
            <a:ext cx="4330918" cy="478336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u="sng" dirty="0">
                <a:solidFill>
                  <a:srgbClr val="34495E"/>
                </a:solidFill>
              </a:rPr>
              <a:t>Concept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Our partners and stakeholders that can help us implement our vision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Track implementation progress through the execution of actions that support our strategies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Ensuring that essential services and businesses receive the necessary transportation support that is vital to their continued operation</a:t>
            </a:r>
          </a:p>
          <a:p>
            <a:pPr defTabSz="914400">
              <a:spcBef>
                <a:spcPts val="700"/>
              </a:spcBef>
              <a:buClr>
                <a:srgbClr val="871721"/>
              </a:buClr>
              <a:buSzPct val="85000"/>
            </a:pPr>
            <a:r>
              <a:rPr lang="en-US" sz="2000" u="sng" dirty="0">
                <a:solidFill>
                  <a:srgbClr val="34495E"/>
                </a:solidFill>
              </a:rPr>
              <a:t>Evaluation</a:t>
            </a:r>
            <a:endParaRPr lang="en-US" sz="1600" dirty="0">
              <a:solidFill>
                <a:srgbClr val="34495E"/>
              </a:solidFill>
            </a:endParaRP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Performance measures for asset management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Performance measures for safety plans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Performance measures for the overall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F51AA-78ED-482A-A8E5-A7BAE62C5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439" y="1297212"/>
            <a:ext cx="3702409" cy="2938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C0AFD1-A8E0-42C6-A325-193C6C82C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371" y="4539882"/>
            <a:ext cx="4323526" cy="13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3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5F27BF-042B-4A86-AE7A-C81330642D3D}"/>
              </a:ext>
            </a:extLst>
          </p:cNvPr>
          <p:cNvSpPr txBox="1"/>
          <p:nvPr/>
        </p:nvSpPr>
        <p:spPr>
          <a:xfrm>
            <a:off x="6616186" y="5204408"/>
            <a:ext cx="2425661" cy="11849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en-US" sz="1100" b="1" u="sng" dirty="0">
                <a:solidFill>
                  <a:srgbClr val="34495E"/>
                </a:solidFill>
              </a:rPr>
              <a:t>Internal Stakeholder Membership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Aviation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Rail Transportation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Location &amp; Environment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Driver &amp; Identification Services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District Planner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8E295-C46D-47E1-B824-65239D6539B5}"/>
              </a:ext>
            </a:extLst>
          </p:cNvPr>
          <p:cNvSpPr txBox="1"/>
          <p:nvPr/>
        </p:nvSpPr>
        <p:spPr>
          <a:xfrm>
            <a:off x="6616186" y="2753393"/>
            <a:ext cx="2425661" cy="236988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en-US" sz="1100" b="1" u="sng" dirty="0">
                <a:solidFill>
                  <a:srgbClr val="34495E"/>
                </a:solidFill>
              </a:rPr>
              <a:t>External Stakeholder Membership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Cedar Rapids Transit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Marshalltown Transit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Southwest Iowa Transit Agency (SWITA)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AARP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American Cancer Society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University Centers for Excellence in Developmental Disabilities (UCEDD)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Veteran’s Affairs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Iowa State University – Extension &amp; Outreach</a:t>
            </a:r>
          </a:p>
          <a:p>
            <a:pPr marL="174625" lvl="1" indent="-174625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34495E"/>
                </a:solidFill>
              </a:rPr>
              <a:t>Iowa Department of Public Health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71E68B-2AFC-4018-A171-463ACD5724D5}"/>
              </a:ext>
            </a:extLst>
          </p:cNvPr>
          <p:cNvSpPr/>
          <p:nvPr/>
        </p:nvSpPr>
        <p:spPr>
          <a:xfrm>
            <a:off x="0" y="380147"/>
            <a:ext cx="792088" cy="4571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D9014B-3C70-48EA-8888-F528D46C24ED}"/>
              </a:ext>
            </a:extLst>
          </p:cNvPr>
          <p:cNvSpPr/>
          <p:nvPr/>
        </p:nvSpPr>
        <p:spPr>
          <a:xfrm>
            <a:off x="0" y="452155"/>
            <a:ext cx="7920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A04E1D-809A-4CDD-90F2-195392AB3AFE}"/>
              </a:ext>
            </a:extLst>
          </p:cNvPr>
          <p:cNvSpPr/>
          <p:nvPr/>
        </p:nvSpPr>
        <p:spPr>
          <a:xfrm>
            <a:off x="0" y="524163"/>
            <a:ext cx="792088" cy="45719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3FC902-A4AE-4E21-BE1D-8ECBA495E92A}"/>
              </a:ext>
            </a:extLst>
          </p:cNvPr>
          <p:cNvSpPr/>
          <p:nvPr/>
        </p:nvSpPr>
        <p:spPr>
          <a:xfrm>
            <a:off x="0" y="596171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6C84D1-899A-4BA2-A19E-BA5402CC9D07}"/>
              </a:ext>
            </a:extLst>
          </p:cNvPr>
          <p:cNvSpPr txBox="1"/>
          <p:nvPr/>
        </p:nvSpPr>
        <p:spPr>
          <a:xfrm>
            <a:off x="792088" y="190097"/>
            <a:ext cx="37385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Comments &amp; Feedback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Public Transit Long Range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6783C-59B4-48C9-8E0B-A7DBB91A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C4B4-EB97-4DE8-B44C-C52B3D3E6046}" type="slidenum">
              <a:rPr lang="en-US" smtClean="0"/>
              <a:t>9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D1A625-57E8-483E-9834-D882196F5F64}"/>
              </a:ext>
            </a:extLst>
          </p:cNvPr>
          <p:cNvSpPr txBox="1"/>
          <p:nvPr/>
        </p:nvSpPr>
        <p:spPr>
          <a:xfrm>
            <a:off x="441108" y="965345"/>
            <a:ext cx="6175078" cy="57118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lvl="1">
              <a:spcBef>
                <a:spcPts val="1200"/>
              </a:spcBef>
            </a:pPr>
            <a:r>
              <a:rPr lang="en-US" sz="2000" u="sng" dirty="0">
                <a:solidFill>
                  <a:srgbClr val="34495E"/>
                </a:solidFill>
              </a:rPr>
              <a:t>Transit Agencies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Provided initial guidance on </a:t>
            </a:r>
            <a:r>
              <a:rPr lang="en-US" sz="1600" b="1" dirty="0">
                <a:solidFill>
                  <a:srgbClr val="34495E"/>
                </a:solidFill>
              </a:rPr>
              <a:t>needs</a:t>
            </a:r>
            <a:r>
              <a:rPr lang="en-US" sz="1600" dirty="0">
                <a:solidFill>
                  <a:srgbClr val="34495E"/>
                </a:solidFill>
              </a:rPr>
              <a:t> within the public transit system across Iowa. Participated as a member of the external stakeholder group and shared </a:t>
            </a:r>
            <a:r>
              <a:rPr lang="en-US" sz="1600" b="1" dirty="0">
                <a:solidFill>
                  <a:srgbClr val="34495E"/>
                </a:solidFill>
              </a:rPr>
              <a:t>demographic insights </a:t>
            </a:r>
            <a:r>
              <a:rPr lang="en-US" sz="1600" dirty="0">
                <a:solidFill>
                  <a:srgbClr val="34495E"/>
                </a:solidFill>
              </a:rPr>
              <a:t>helping with the </a:t>
            </a:r>
            <a:r>
              <a:rPr lang="en-US" sz="1600" b="1" dirty="0">
                <a:solidFill>
                  <a:srgbClr val="34495E"/>
                </a:solidFill>
              </a:rPr>
              <a:t>transit dependency analysis</a:t>
            </a:r>
            <a:r>
              <a:rPr lang="en-US" sz="1600" dirty="0">
                <a:solidFill>
                  <a:srgbClr val="34495E"/>
                </a:solidFill>
              </a:rPr>
              <a:t>.</a:t>
            </a:r>
          </a:p>
          <a:p>
            <a:pPr marL="0" lvl="1">
              <a:spcBef>
                <a:spcPts val="1200"/>
              </a:spcBef>
            </a:pPr>
            <a:r>
              <a:rPr lang="en-US" sz="2000" u="sng" dirty="0">
                <a:solidFill>
                  <a:srgbClr val="34495E"/>
                </a:solidFill>
              </a:rPr>
              <a:t>Public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Shared initial input on the transit needs survey results with ideas and </a:t>
            </a:r>
            <a:r>
              <a:rPr lang="en-US" sz="1600" b="1" dirty="0">
                <a:solidFill>
                  <a:srgbClr val="34495E"/>
                </a:solidFill>
              </a:rPr>
              <a:t>strategies</a:t>
            </a:r>
            <a:r>
              <a:rPr lang="en-US" sz="1600" dirty="0">
                <a:solidFill>
                  <a:srgbClr val="34495E"/>
                </a:solidFill>
              </a:rPr>
              <a:t>. Refined strategy </a:t>
            </a:r>
            <a:r>
              <a:rPr lang="en-US" sz="1600" b="1" dirty="0">
                <a:solidFill>
                  <a:srgbClr val="34495E"/>
                </a:solidFill>
              </a:rPr>
              <a:t>prioritization</a:t>
            </a:r>
            <a:r>
              <a:rPr lang="en-US" sz="1600" dirty="0">
                <a:solidFill>
                  <a:srgbClr val="34495E"/>
                </a:solidFill>
              </a:rPr>
              <a:t> through the public survey and feedback on the Plan during the 45-day public comment period. </a:t>
            </a:r>
          </a:p>
          <a:p>
            <a:pPr marL="0" lvl="1">
              <a:spcBef>
                <a:spcPts val="1200"/>
              </a:spcBef>
            </a:pPr>
            <a:r>
              <a:rPr lang="en-US" sz="2000" u="sng" dirty="0">
                <a:solidFill>
                  <a:srgbClr val="34495E"/>
                </a:solidFill>
              </a:rPr>
              <a:t>Stakeholders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Consisted of non-profit advocacy groups, public transit agencies, state agency representatives, and select members from the DOT.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External stakeholders reviewed products, </a:t>
            </a:r>
            <a:r>
              <a:rPr lang="en-US" sz="1600" b="1" dirty="0">
                <a:solidFill>
                  <a:srgbClr val="34495E"/>
                </a:solidFill>
              </a:rPr>
              <a:t>refined strategies</a:t>
            </a:r>
            <a:r>
              <a:rPr lang="en-US" sz="1600" dirty="0">
                <a:solidFill>
                  <a:srgbClr val="34495E"/>
                </a:solidFill>
              </a:rPr>
              <a:t>, and helped craft themes to address the needs of a diverse spectrum of transit users.</a:t>
            </a:r>
          </a:p>
          <a:p>
            <a:pPr marL="525780" lvl="1" indent="-274320" defTabSz="914400">
              <a:spcBef>
                <a:spcPts val="700"/>
              </a:spcBef>
              <a:buClr>
                <a:srgbClr val="871721"/>
              </a:buClr>
              <a:buSzPct val="85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34495E"/>
                </a:solidFill>
              </a:rPr>
              <a:t>Internal stakeholders brought subject matter expertise from </a:t>
            </a:r>
            <a:r>
              <a:rPr lang="en-US" sz="1600" b="1" dirty="0">
                <a:solidFill>
                  <a:srgbClr val="34495E"/>
                </a:solidFill>
              </a:rPr>
              <a:t>different modes </a:t>
            </a:r>
            <a:r>
              <a:rPr lang="en-US" sz="1600" dirty="0">
                <a:solidFill>
                  <a:srgbClr val="34495E"/>
                </a:solidFill>
              </a:rPr>
              <a:t>of transportation as well as providing perspective on the relationship between the DOT and public transit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286632-25D1-43F9-9E38-970CA5D5C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6209" r="5495" b="26978"/>
          <a:stretch/>
        </p:blipFill>
        <p:spPr>
          <a:xfrm>
            <a:off x="7127404" y="965345"/>
            <a:ext cx="1403223" cy="15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27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5642</TotalTime>
  <Words>1071</Words>
  <Application>Microsoft Office PowerPoint</Application>
  <PresentationFormat>On-screen Show (4:3)</PresentationFormat>
  <Paragraphs>202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Aharoni</vt:lpstr>
      <vt:lpstr>Arial</vt:lpstr>
      <vt:lpstr>Arial Black</vt:lpstr>
      <vt:lpstr>Calibri</vt:lpstr>
      <vt:lpstr>Calibri Light</vt:lpstr>
      <vt:lpstr>Century Gothic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Drahos, Joseph</dc:creator>
  <cp:lastModifiedBy>Drahos, Joseph</cp:lastModifiedBy>
  <cp:revision>154</cp:revision>
  <dcterms:created xsi:type="dcterms:W3CDTF">2019-11-07T20:22:23Z</dcterms:created>
  <dcterms:modified xsi:type="dcterms:W3CDTF">2020-07-07T16:31:39Z</dcterms:modified>
</cp:coreProperties>
</file>