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75" r:id="rId3"/>
    <p:sldId id="917" r:id="rId4"/>
    <p:sldId id="902" r:id="rId5"/>
    <p:sldId id="918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/>
              <a:t>August</a:t>
            </a:r>
            <a:br>
              <a:rPr lang="en-US" dirty="0"/>
            </a:br>
            <a:r>
              <a:rPr lang="en-US" dirty="0"/>
              <a:t>Commission Tour</a:t>
            </a:r>
            <a:br>
              <a:rPr lang="en-US" dirty="0"/>
            </a:br>
            <a:r>
              <a:rPr lang="en-US" sz="4000" dirty="0"/>
              <a:t>Benchmark Assessment and Preview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July 13,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August Tour/Meeting – Carroll</a:t>
            </a:r>
            <a:br>
              <a:rPr lang="en-US" dirty="0"/>
            </a:br>
            <a:r>
              <a:rPr lang="en-US" dirty="0"/>
              <a:t>Benchmark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0873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Are there any Governor proclamations in place restricting/discouraging indoor public gatherings?</a:t>
            </a:r>
          </a:p>
          <a:p>
            <a:pPr lvl="1"/>
            <a:r>
              <a:rPr lang="en-US" dirty="0"/>
              <a:t>Restrictions: </a:t>
            </a:r>
            <a:r>
              <a:rPr lang="en-US" dirty="0">
                <a:solidFill>
                  <a:srgbClr val="008000"/>
                </a:solidFill>
              </a:rPr>
              <a:t>None</a:t>
            </a:r>
          </a:p>
          <a:p>
            <a:pPr lvl="1"/>
            <a:r>
              <a:rPr lang="en-US" dirty="0"/>
              <a:t>Recommendations: </a:t>
            </a:r>
            <a:r>
              <a:rPr lang="en-US" dirty="0">
                <a:solidFill>
                  <a:srgbClr val="00B050"/>
                </a:solidFill>
              </a:rPr>
              <a:t>None</a:t>
            </a:r>
          </a:p>
          <a:p>
            <a:r>
              <a:rPr lang="en-US" dirty="0"/>
              <a:t>Are there any CDC and/or Iowa Department of Public Health guidance restricting/discouraging indoor public gatherings?</a:t>
            </a:r>
          </a:p>
          <a:p>
            <a:pPr lvl="1"/>
            <a:r>
              <a:rPr lang="en-US" dirty="0"/>
              <a:t>Restrictions: </a:t>
            </a:r>
            <a:r>
              <a:rPr lang="en-US" dirty="0">
                <a:solidFill>
                  <a:srgbClr val="008000"/>
                </a:solidFill>
              </a:rPr>
              <a:t>None</a:t>
            </a:r>
          </a:p>
          <a:p>
            <a:pPr lvl="1"/>
            <a:r>
              <a:rPr lang="en-US" dirty="0"/>
              <a:t>Recommendations: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Recommend masks (CDC)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Recommend six-feet spacing (CDC)</a:t>
            </a:r>
          </a:p>
          <a:p>
            <a:r>
              <a:rPr lang="en-US" dirty="0"/>
              <a:t>Are there any local jurisdiction restrictions on indoor public gatherings?</a:t>
            </a:r>
            <a:r>
              <a:rPr lang="en-US" dirty="0">
                <a:solidFill>
                  <a:srgbClr val="008000"/>
                </a:solidFill>
              </a:rPr>
              <a:t> No</a:t>
            </a:r>
          </a:p>
          <a:p>
            <a:r>
              <a:rPr lang="en-US" dirty="0"/>
              <a:t>Is the COVID-19 seven-day positivity rate &gt;= 15 percent in the host county for the Commission meetings? </a:t>
            </a:r>
            <a:r>
              <a:rPr lang="en-US" dirty="0">
                <a:solidFill>
                  <a:srgbClr val="008000"/>
                </a:solidFill>
              </a:rPr>
              <a:t>No – Zero percent as of July 7, 2021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997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8F76842-0D4D-4F73-BE6E-E276C35348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66" t="24577" r="37733" b="5496"/>
          <a:stretch/>
        </p:blipFill>
        <p:spPr>
          <a:xfrm>
            <a:off x="463296" y="902208"/>
            <a:ext cx="7473696" cy="532546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DB09E-2841-4BCB-AC88-BEB7E8B2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8D0EA7-F288-44AD-A8CE-618988D8A687}"/>
              </a:ext>
            </a:extLst>
          </p:cNvPr>
          <p:cNvSpPr/>
          <p:nvPr/>
        </p:nvSpPr>
        <p:spPr>
          <a:xfrm>
            <a:off x="424543" y="6165402"/>
            <a:ext cx="6139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https://coronavirus.iowa.gov/pages/case-counts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4B0C94-CBD9-4C0C-B92E-1F65BD3A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22224"/>
            <a:ext cx="7886700" cy="1325563"/>
          </a:xfrm>
        </p:spPr>
        <p:txBody>
          <a:bodyPr/>
          <a:lstStyle/>
          <a:p>
            <a:r>
              <a:rPr lang="en-US" dirty="0"/>
              <a:t>Positivity Map </a:t>
            </a:r>
            <a:r>
              <a:rPr lang="en-US" sz="1800" dirty="0"/>
              <a:t>(as of July 7, 2021)</a:t>
            </a:r>
            <a:endParaRPr lang="en-US" dirty="0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1DB36414-3AD1-4E02-873D-82C1D18C3965}"/>
              </a:ext>
            </a:extLst>
          </p:cNvPr>
          <p:cNvSpPr/>
          <p:nvPr/>
        </p:nvSpPr>
        <p:spPr>
          <a:xfrm>
            <a:off x="2448490" y="3547572"/>
            <a:ext cx="495487" cy="33674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5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Tour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0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In-person August Tour</a:t>
            </a:r>
          </a:p>
          <a:p>
            <a:pPr lvl="1"/>
            <a:r>
              <a:rPr lang="en-US" dirty="0"/>
              <a:t>Masks optional on the bus</a:t>
            </a:r>
          </a:p>
          <a:p>
            <a:pPr lvl="1"/>
            <a:r>
              <a:rPr lang="en-US" dirty="0"/>
              <a:t>Masks optional during the meeting</a:t>
            </a:r>
          </a:p>
          <a:p>
            <a:pPr lvl="1"/>
            <a:r>
              <a:rPr lang="en-US" dirty="0"/>
              <a:t>Permit both in-person and virtual participation for delegations and public.</a:t>
            </a:r>
          </a:p>
          <a:p>
            <a:pPr lvl="2"/>
            <a:r>
              <a:rPr lang="en-US" dirty="0"/>
              <a:t>Encourage virtual participation</a:t>
            </a:r>
          </a:p>
          <a:p>
            <a:pPr lvl="2"/>
            <a:r>
              <a:rPr lang="en-US" dirty="0"/>
              <a:t>Continue to spread out public seating </a:t>
            </a:r>
          </a:p>
          <a:p>
            <a:pPr lvl="2"/>
            <a:r>
              <a:rPr lang="en-US" dirty="0"/>
              <a:t>Masks optional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94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80210-CC78-45C7-B41E-F1DE538C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AF84DD-62E9-45AA-B9A7-280F06194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86" y="136524"/>
            <a:ext cx="8608869" cy="621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77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5426</TotalTime>
  <Words>187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August Commission Tour Benchmark Assessment and Preview</vt:lpstr>
      <vt:lpstr>August Tour/Meeting – Carroll Benchmark Analysis</vt:lpstr>
      <vt:lpstr>Positivity Map (as of July 7, 2021)</vt:lpstr>
      <vt:lpstr>Recommended Tour Plan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106</cp:revision>
  <cp:lastPrinted>2021-02-01T15:39:06Z</cp:lastPrinted>
  <dcterms:created xsi:type="dcterms:W3CDTF">2020-06-02T12:58:37Z</dcterms:created>
  <dcterms:modified xsi:type="dcterms:W3CDTF">2021-07-07T13:21:07Z</dcterms:modified>
</cp:coreProperties>
</file>