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38" r:id="rId3"/>
    <p:sldId id="332" r:id="rId4"/>
    <p:sldId id="333" r:id="rId5"/>
    <p:sldId id="343" r:id="rId6"/>
    <p:sldId id="344" r:id="rId7"/>
    <p:sldId id="337" r:id="rId8"/>
    <p:sldId id="28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1721"/>
    <a:srgbClr val="53565A"/>
    <a:srgbClr val="69686D"/>
    <a:srgbClr val="34495E"/>
    <a:srgbClr val="00717F"/>
    <a:srgbClr val="B55813"/>
    <a:srgbClr val="B1B3B3"/>
    <a:srgbClr val="FF9966"/>
    <a:srgbClr val="FF0066"/>
    <a:srgbClr val="C34B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10" autoAdjust="0"/>
    <p:restoredTop sz="95574" autoAdjust="0"/>
  </p:normalViewPr>
  <p:slideViewPr>
    <p:cSldViewPr>
      <p:cViewPr varScale="1">
        <p:scale>
          <a:sx n="133" d="100"/>
          <a:sy n="133" d="100"/>
        </p:scale>
        <p:origin x="5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notesViewPr>
    <p:cSldViewPr>
      <p:cViewPr varScale="1">
        <p:scale>
          <a:sx n="62" d="100"/>
          <a:sy n="62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162EEB-4B10-49FF-8F2C-0AA227A2A9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D052-4091-41F6-9925-0069266F78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985F6-270D-4F70-9E10-FCBAC348023D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B3A6-7390-4E05-81C4-8E18BFF7F3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5ACC3E-4800-4F15-A6CB-63B3241B1A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B4AA4-C194-4822-91D4-B4FECE21A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5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7D8D79-94B8-46B0-BEA5-ADFB594F66F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  <a:lvl2pPr>
              <a:defRPr>
                <a:latin typeface="PT Sans" panose="020B0503020203020204" pitchFamily="34" charset="0"/>
              </a:defRPr>
            </a:lvl2pPr>
            <a:lvl3pPr>
              <a:defRPr>
                <a:latin typeface="PT Sans" panose="020B0503020203020204" pitchFamily="34" charset="0"/>
              </a:defRPr>
            </a:lvl3pPr>
            <a:lvl4pPr>
              <a:defRPr>
                <a:latin typeface="PT Sans" panose="020B0503020203020204" pitchFamily="34" charset="0"/>
              </a:defRPr>
            </a:lvl4pPr>
            <a:lvl5pPr>
              <a:defRPr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8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raig.markley@iowadot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EEC4D6-EA04-4B21-A205-B47603995269}"/>
              </a:ext>
            </a:extLst>
          </p:cNvPr>
          <p:cNvSpPr txBox="1"/>
          <p:nvPr/>
        </p:nvSpPr>
        <p:spPr>
          <a:xfrm>
            <a:off x="179512" y="5013176"/>
            <a:ext cx="5688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PT Sans" panose="020B0503020203020204" pitchFamily="34" charset="0"/>
              </a:rPr>
              <a:t>Revitalize Iowa’s Sound Economy Program</a:t>
            </a:r>
          </a:p>
          <a:p>
            <a:r>
              <a:rPr lang="en-US" b="1" dirty="0">
                <a:solidFill>
                  <a:schemeClr val="bg1"/>
                </a:solidFill>
                <a:latin typeface="PT Sans" panose="020B0503020203020204" pitchFamily="34" charset="0"/>
              </a:rPr>
              <a:t>Iowa Transportation Commission Workshop</a:t>
            </a:r>
          </a:p>
          <a:p>
            <a:r>
              <a:rPr lang="en-US" b="1" dirty="0">
                <a:solidFill>
                  <a:schemeClr val="bg1"/>
                </a:solidFill>
                <a:latin typeface="PT Sans" panose="020B0503020203020204" pitchFamily="34" charset="0"/>
              </a:rPr>
              <a:t>July 13, 2021</a:t>
            </a:r>
            <a:endParaRPr lang="en-US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72816"/>
            <a:ext cx="7776864" cy="5085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Immediate Opportunity award was approved by the Transportation Commission on April 8, 2014.</a:t>
            </a:r>
          </a:p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Project is associated with development of an expansion of the Iowa State University Research Park, facilitating the creation of jobs at Workiva (formerly </a:t>
            </a:r>
            <a:r>
              <a:rPr lang="en-US" sz="2400" dirty="0" err="1">
                <a:latin typeface="PT Sans" panose="020B0503020203020204"/>
              </a:rPr>
              <a:t>WebFilings</a:t>
            </a:r>
            <a:r>
              <a:rPr lang="en-US" sz="2400" dirty="0">
                <a:latin typeface="PT Sans" panose="020B0503020203020204"/>
              </a:rPr>
              <a:t>):</a:t>
            </a:r>
          </a:p>
          <a:p>
            <a:pPr lvl="1">
              <a:spcAft>
                <a:spcPts val="1200"/>
              </a:spcAft>
            </a:pPr>
            <a:r>
              <a:rPr lang="en-US" sz="2000" dirty="0">
                <a:latin typeface="PT Sans" panose="020B0503020203020204"/>
              </a:rPr>
              <a:t>Contingency required creation of 365 new full-time jobs</a:t>
            </a:r>
          </a:p>
          <a:p>
            <a:pPr lvl="1">
              <a:spcAft>
                <a:spcPts val="1200"/>
              </a:spcAft>
            </a:pPr>
            <a:r>
              <a:rPr lang="en-US" sz="2000" dirty="0">
                <a:latin typeface="PT Sans" panose="020B0503020203020204"/>
              </a:rPr>
              <a:t>138 jobs have been documented by payrolls (38%)</a:t>
            </a:r>
          </a:p>
          <a:p>
            <a:pPr lvl="1">
              <a:spcAft>
                <a:spcPts val="1200"/>
              </a:spcAft>
            </a:pPr>
            <a:r>
              <a:rPr lang="en-US" altLang="en-US" sz="2000" dirty="0">
                <a:latin typeface="PT Sans" panose="020B0503020203020204"/>
                <a:cs typeface="Arial" panose="020B0604020202020204" pitchFamily="34" charset="0"/>
              </a:rPr>
              <a:t>Final eligible total project costs = $4,487,459.75</a:t>
            </a:r>
          </a:p>
          <a:p>
            <a:pPr lvl="1">
              <a:spcAft>
                <a:spcPts val="1200"/>
              </a:spcAft>
            </a:pPr>
            <a:r>
              <a:rPr lang="en-US" altLang="en-US" sz="2000" dirty="0">
                <a:latin typeface="PT Sans" panose="020B0503020203020204"/>
                <a:cs typeface="Arial" panose="020B0604020202020204" pitchFamily="34" charset="0"/>
              </a:rPr>
              <a:t>Total RISE reimbursement = $3,589,967.80 (80%)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24744"/>
            <a:ext cx="8712967" cy="360040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City of Ames Settlement</a:t>
            </a:r>
          </a:p>
        </p:txBody>
      </p:sp>
    </p:spTree>
    <p:extLst>
      <p:ext uri="{BB962C8B-B14F-4D97-AF65-F5344CB8AC3E}">
        <p14:creationId xmlns:p14="http://schemas.microsoft.com/office/powerpoint/2010/main" val="278312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88840"/>
            <a:ext cx="7776864" cy="446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University research park policy approved by the Transportation Commission on December 11, 2018.</a:t>
            </a:r>
          </a:p>
          <a:p>
            <a:pPr>
              <a:spcAft>
                <a:spcPts val="1200"/>
              </a:spcAft>
            </a:pPr>
            <a:r>
              <a:rPr lang="en-US" altLang="en-US" sz="2400" dirty="0">
                <a:latin typeface="PT Sans" panose="020B0503020203020204"/>
                <a:cs typeface="Arial" panose="020B0604020202020204" pitchFamily="34" charset="0"/>
              </a:rPr>
              <a:t>Policy approved due to university research parks having a higher likelihood of generating economic development than a general local development site.</a:t>
            </a:r>
            <a:endParaRPr lang="en-US" sz="2400" dirty="0">
              <a:latin typeface="PT Sans" panose="020B0503020203020204"/>
            </a:endParaRPr>
          </a:p>
          <a:p>
            <a:pPr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Provides RISE participation up to 70 percent of eligible project costs for Local Development projects in university research parks</a:t>
            </a:r>
            <a:r>
              <a:rPr lang="en-US" sz="2400" dirty="0">
                <a:latin typeface="PT Sans" panose="020B0503020203020204"/>
                <a:cs typeface="Arial" panose="020B0604020202020204" pitchFamily="34" charset="0"/>
              </a:rPr>
              <a:t>.  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latin typeface="PT Sans" panose="020B0503020203020204"/>
                <a:cs typeface="Arial" panose="020B0604020202020204" pitchFamily="34" charset="0"/>
              </a:rPr>
              <a:t>Project monitoring is accomplished through annual reporting documenting business development and job creation.  This provides more credit than a typical Local Development project.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24744"/>
            <a:ext cx="8712967" cy="360040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University Research Park Local Development Policy</a:t>
            </a:r>
          </a:p>
        </p:txBody>
      </p:sp>
    </p:spTree>
    <p:extLst>
      <p:ext uri="{BB962C8B-B14F-4D97-AF65-F5344CB8AC3E}">
        <p14:creationId xmlns:p14="http://schemas.microsoft.com/office/powerpoint/2010/main" val="162698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88840"/>
            <a:ext cx="7776864" cy="4725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PT Sans" panose="020B0503020203020204"/>
              </a:rPr>
              <a:t>50% of project costs are credited (equivalent to existing local development policy), remaining RISE reimbursed costs are prorated based on compliance with job creation contingency to determine settlement.</a:t>
            </a:r>
          </a:p>
          <a:p>
            <a:pPr marL="0" indent="0">
              <a:buNone/>
            </a:pPr>
            <a:endParaRPr lang="en-US" altLang="en-US" sz="2400" dirty="0">
              <a:latin typeface="PT Sans" panose="020B0503020203020204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altLang="en-US" sz="2200" dirty="0">
                <a:latin typeface="PT Sans" panose="020B0503020203020204"/>
                <a:cs typeface="Arial" panose="020B0604020202020204" pitchFamily="34" charset="0"/>
              </a:rPr>
              <a:t>Final eligible total project costs = $4,487,459.75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200" dirty="0">
                <a:cs typeface="Arial" pitchFamily="34" charset="0"/>
              </a:rPr>
              <a:t>80% RISE funds disbursed = $3,589,967.80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200" dirty="0">
                <a:cs typeface="Arial" pitchFamily="34" charset="0"/>
              </a:rPr>
              <a:t>Less credit of 50% of total project costs = $2,243,729.88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200" dirty="0">
                <a:cs typeface="Arial" pitchFamily="34" charset="0"/>
              </a:rPr>
              <a:t>RISE Differential = $1,346,237.92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200" dirty="0">
                <a:cs typeface="Arial" pitchFamily="34" charset="0"/>
              </a:rPr>
              <a:t>% of job creation contingency unfulfilled = 62%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200" dirty="0">
                <a:cs typeface="Arial" pitchFamily="34" charset="0"/>
              </a:rPr>
              <a:t>Settlement = RISE Differential x 62% = $834,668 (rounded)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Option 1: Immediate Opportunity Settlement</a:t>
            </a:r>
          </a:p>
        </p:txBody>
      </p:sp>
    </p:spTree>
    <p:extLst>
      <p:ext uri="{BB962C8B-B14F-4D97-AF65-F5344CB8AC3E}">
        <p14:creationId xmlns:p14="http://schemas.microsoft.com/office/powerpoint/2010/main" val="373714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88840"/>
            <a:ext cx="7776864" cy="47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PT Sans" panose="020B0503020203020204"/>
              </a:rPr>
              <a:t>70% of project costs are credited (equivalent to existing university research park local development policy), then prorate settlement based on lack of job creation.</a:t>
            </a:r>
          </a:p>
          <a:p>
            <a:pPr marL="0" indent="0">
              <a:buNone/>
            </a:pPr>
            <a:endParaRPr lang="en-US" sz="2400" dirty="0">
              <a:latin typeface="PT Sans" panose="020B0503020203020204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altLang="en-US" sz="2000" dirty="0">
                <a:latin typeface="PT Sans" panose="020B0503020203020204"/>
                <a:cs typeface="Arial" panose="020B0604020202020204" pitchFamily="34" charset="0"/>
              </a:rPr>
              <a:t>Final eligible total project costs = $4,487,459.75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000" dirty="0">
                <a:cs typeface="Arial" pitchFamily="34" charset="0"/>
              </a:rPr>
              <a:t>80% RISE funds disbursed = $3,589,967.80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000" dirty="0">
                <a:cs typeface="Arial" pitchFamily="34" charset="0"/>
              </a:rPr>
              <a:t>Less credit of 70% of total project costs = $3,141,221.83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000" dirty="0">
                <a:cs typeface="Arial" pitchFamily="34" charset="0"/>
              </a:rPr>
              <a:t>Difference between 80% and 70% reimbursement = $448,745.97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000" dirty="0">
                <a:cs typeface="Arial" pitchFamily="34" charset="0"/>
              </a:rPr>
              <a:t>% of job creation contingency unfulfilled = 62%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  <a:defRPr/>
            </a:pPr>
            <a:r>
              <a:rPr lang="en-US" sz="2000" dirty="0">
                <a:cs typeface="Arial" pitchFamily="34" charset="0"/>
              </a:rPr>
              <a:t>Settlement = RISE reimbursement difference x 62% = $278,223 (rounded)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Option 2: Modified Immediate Opportunity Settlement</a:t>
            </a:r>
          </a:p>
        </p:txBody>
      </p:sp>
    </p:spTree>
    <p:extLst>
      <p:ext uri="{BB962C8B-B14F-4D97-AF65-F5344CB8AC3E}">
        <p14:creationId xmlns:p14="http://schemas.microsoft.com/office/powerpoint/2010/main" val="3595306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Comparison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9A9802C-5163-42AD-AC66-F1D7E9A6F2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801246"/>
              </p:ext>
            </p:extLst>
          </p:nvPr>
        </p:nvGraphicFramePr>
        <p:xfrm>
          <a:off x="467544" y="1628800"/>
          <a:ext cx="8047806" cy="5035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266">
                  <a:extLst>
                    <a:ext uri="{9D8B030D-6E8A-4147-A177-3AD203B41FA5}">
                      <a16:colId xmlns:a16="http://schemas.microsoft.com/office/drawing/2014/main" val="3471434192"/>
                    </a:ext>
                  </a:extLst>
                </a:gridCol>
                <a:gridCol w="2079770">
                  <a:extLst>
                    <a:ext uri="{9D8B030D-6E8A-4147-A177-3AD203B41FA5}">
                      <a16:colId xmlns:a16="http://schemas.microsoft.com/office/drawing/2014/main" val="3913540245"/>
                    </a:ext>
                  </a:extLst>
                </a:gridCol>
                <a:gridCol w="2079770">
                  <a:extLst>
                    <a:ext uri="{9D8B030D-6E8A-4147-A177-3AD203B41FA5}">
                      <a16:colId xmlns:a16="http://schemas.microsoft.com/office/drawing/2014/main" val="2363351422"/>
                    </a:ext>
                  </a:extLst>
                </a:gridCol>
              </a:tblGrid>
              <a:tr h="653230">
                <a:tc>
                  <a:txBody>
                    <a:bodyPr/>
                    <a:lstStyle/>
                    <a:p>
                      <a:endParaRPr lang="en-US" dirty="0">
                        <a:latin typeface="PT Sans" panose="020B0503020203020204"/>
                      </a:endParaRPr>
                    </a:p>
                  </a:txBody>
                  <a:tcP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PT Sans" panose="020B0503020203020204"/>
                        </a:rPr>
                        <a:t>OPTION 1</a:t>
                      </a:r>
                    </a:p>
                  </a:txBody>
                  <a:tcPr>
                    <a:solidFill>
                      <a:srgbClr val="8717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PT Sans" panose="020B0503020203020204"/>
                        </a:rPr>
                        <a:t>OPTION 2</a:t>
                      </a:r>
                    </a:p>
                  </a:txBody>
                  <a:tcPr>
                    <a:solidFill>
                      <a:srgbClr val="8717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930942"/>
                  </a:ext>
                </a:extLst>
              </a:tr>
              <a:tr h="653230"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A. RISE Funds Dispersed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$3,589,967.80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PT Sans" panose="020B0503020203020204"/>
                        </a:rPr>
                        <a:t>$3,589,967.80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980592"/>
                  </a:ext>
                </a:extLst>
              </a:tr>
              <a:tr h="653230"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B. Eligible Project Costs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$4,487,459.75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$4,487,459.75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70060"/>
                  </a:ext>
                </a:extLst>
              </a:tr>
              <a:tr h="653230"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C. Percent of Costs Credited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50%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70%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922049"/>
                  </a:ext>
                </a:extLst>
              </a:tr>
              <a:tr h="560590"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D. Costs Credited </a:t>
                      </a:r>
                      <a:r>
                        <a:rPr lang="en-US" sz="1400" dirty="0">
                          <a:latin typeface="PT Sans" panose="020B0503020203020204"/>
                        </a:rPr>
                        <a:t>(</a:t>
                      </a:r>
                      <a:r>
                        <a:rPr lang="en-US" sz="1400" dirty="0" err="1">
                          <a:latin typeface="PT Sans" panose="020B0503020203020204"/>
                        </a:rPr>
                        <a:t>BxC</a:t>
                      </a:r>
                      <a:r>
                        <a:rPr lang="en-US" sz="1400" dirty="0">
                          <a:latin typeface="PT Sans" panose="020B0503020203020204"/>
                        </a:rPr>
                        <a:t>)</a:t>
                      </a:r>
                      <a:endParaRPr lang="en-US" dirty="0">
                        <a:latin typeface="PT Sans" panose="020B0503020203020204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$2,243,729.88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$3,141,221.83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37395"/>
                  </a:ext>
                </a:extLst>
              </a:tr>
              <a:tr h="555432"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E. RISE Differential </a:t>
                      </a:r>
                      <a:r>
                        <a:rPr lang="en-US" sz="1400" dirty="0">
                          <a:latin typeface="PT Sans" panose="020B0503020203020204"/>
                        </a:rPr>
                        <a:t>(A-D)</a:t>
                      </a:r>
                      <a:endParaRPr lang="en-US" dirty="0">
                        <a:latin typeface="PT Sans" panose="020B050302020302020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$1,346,238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$448,746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61614"/>
                  </a:ext>
                </a:extLst>
              </a:tr>
              <a:tr h="653230"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F. Unfulfilled contingency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62%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PT Sans" panose="020B0503020203020204"/>
                        </a:rPr>
                        <a:t>62%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113282"/>
                  </a:ext>
                </a:extLst>
              </a:tr>
              <a:tr h="65323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PT Sans" panose="020B0503020203020204"/>
                        </a:rPr>
                        <a:t>Settlement </a:t>
                      </a:r>
                      <a:r>
                        <a:rPr lang="en-US" sz="1400" b="1" dirty="0">
                          <a:latin typeface="PT Sans" panose="020B0503020203020204"/>
                        </a:rPr>
                        <a:t>(</a:t>
                      </a:r>
                      <a:r>
                        <a:rPr lang="en-US" sz="1400" b="1" dirty="0" err="1">
                          <a:latin typeface="PT Sans" panose="020B0503020203020204"/>
                        </a:rPr>
                        <a:t>ExF</a:t>
                      </a:r>
                      <a:r>
                        <a:rPr lang="en-US" sz="1400" b="1" dirty="0">
                          <a:latin typeface="PT Sans" panose="020B0503020203020204"/>
                        </a:rPr>
                        <a:t>)</a:t>
                      </a:r>
                      <a:endParaRPr lang="en-US" b="1" dirty="0">
                        <a:latin typeface="PT Sans" panose="020B0503020203020204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PT Sans" panose="020B0503020203020204"/>
                        </a:rPr>
                        <a:t>$834,668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PT Sans" panose="020B0503020203020204"/>
                        </a:rPr>
                        <a:t>$278,223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1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533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838726"/>
            <a:ext cx="7776864" cy="47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Transportation Commission selects a settlement option – staff recommends Option 2.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Settlement amount is provided to the city of Ames and repayment schedule is agreed to.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  <a:defRPr/>
            </a:pPr>
            <a:r>
              <a:rPr lang="en-US" sz="2400" dirty="0">
                <a:cs typeface="Arial" pitchFamily="34" charset="0"/>
              </a:rPr>
              <a:t>The proposed settlement is recommended for approval at a future Transportation Commission Business meeting.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24743"/>
            <a:ext cx="7886700" cy="288033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676180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83768" y="5445224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Craig Markley, Systems Planning Bureau</a:t>
            </a:r>
          </a:p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craig.markley@iowadot.us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515-239-1027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15589</TotalTime>
  <Words>506</Words>
  <Application>Microsoft Office PowerPoint</Application>
  <PresentationFormat>On-screen Show (4:3)</PresentationFormat>
  <Paragraphs>67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PT Sans</vt:lpstr>
      <vt:lpstr>Office Theme</vt:lpstr>
      <vt:lpstr>PowerPoint Presentation</vt:lpstr>
      <vt:lpstr>City of Ames Settlement</vt:lpstr>
      <vt:lpstr>University Research Park Local Development Policy</vt:lpstr>
      <vt:lpstr>Option 1: Immediate Opportunity Settlement</vt:lpstr>
      <vt:lpstr>Option 2: Modified Immediate Opportunity Settlement</vt:lpstr>
      <vt:lpstr>Comparison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Markley, Craig</cp:lastModifiedBy>
  <cp:revision>470</cp:revision>
  <cp:lastPrinted>2021-06-24T12:20:20Z</cp:lastPrinted>
  <dcterms:created xsi:type="dcterms:W3CDTF">2014-05-10T08:44:16Z</dcterms:created>
  <dcterms:modified xsi:type="dcterms:W3CDTF">2021-07-02T14:26:13Z</dcterms:modified>
</cp:coreProperties>
</file>