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338" r:id="rId3"/>
    <p:sldId id="332" r:id="rId4"/>
    <p:sldId id="333" r:id="rId5"/>
    <p:sldId id="343" r:id="rId6"/>
    <p:sldId id="344" r:id="rId7"/>
    <p:sldId id="337" r:id="rId8"/>
    <p:sldId id="28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1721"/>
    <a:srgbClr val="53565A"/>
    <a:srgbClr val="69686D"/>
    <a:srgbClr val="34495E"/>
    <a:srgbClr val="00717F"/>
    <a:srgbClr val="B55813"/>
    <a:srgbClr val="B1B3B3"/>
    <a:srgbClr val="FF9966"/>
    <a:srgbClr val="FF0066"/>
    <a:srgbClr val="C34B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10" autoAdjust="0"/>
    <p:restoredTop sz="95574" autoAdjust="0"/>
  </p:normalViewPr>
  <p:slideViewPr>
    <p:cSldViewPr>
      <p:cViewPr varScale="1">
        <p:scale>
          <a:sx n="133" d="100"/>
          <a:sy n="133" d="100"/>
        </p:scale>
        <p:origin x="5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2994"/>
    </p:cViewPr>
  </p:sorterViewPr>
  <p:notesViewPr>
    <p:cSldViewPr>
      <p:cViewPr varScale="1">
        <p:scale>
          <a:sx n="62" d="100"/>
          <a:sy n="62" d="100"/>
        </p:scale>
        <p:origin x="312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162EEB-4B10-49FF-8F2C-0AA227A2A9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3AD052-4091-41F6-9925-0069266F78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985F6-270D-4F70-9E10-FCBAC348023D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B3A6-7390-4E05-81C4-8E18BFF7F3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5ACC3E-4800-4F15-A6CB-63B3241B1A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B4AA4-C194-4822-91D4-B4FECE21A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34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A43C6D-E55F-4BE5-8554-C22BB859EDE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0B73208-77F4-453B-8852-C4844F8B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2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48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52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F3753E7-0F11-4D0E-8960-9E1C8FCC4C52}"/>
              </a:ext>
            </a:extLst>
          </p:cNvPr>
          <p:cNvSpPr/>
          <p:nvPr userDrawn="1"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18299-3EBF-4651-B028-9D1F61A7FE89}"/>
              </a:ext>
            </a:extLst>
          </p:cNvPr>
          <p:cNvSpPr/>
          <p:nvPr userDrawn="1"/>
        </p:nvSpPr>
        <p:spPr>
          <a:xfrm>
            <a:off x="0" y="953344"/>
            <a:ext cx="9144000" cy="45719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933723-4C4E-4953-9B73-759969B589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742" y="147581"/>
            <a:ext cx="2488746" cy="6891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07DB7A-A277-47F1-B420-6EB252894A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273" y="4651364"/>
            <a:ext cx="3427833" cy="16579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9ED19C-16BB-4E11-A2E2-5E3DE3CF1B1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" y="4651364"/>
            <a:ext cx="5758220" cy="165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94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667435"/>
            <a:ext cx="373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Revitalize Iowa’s Sound Economy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04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2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0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7D8D79-94B8-46B0-BEA5-ADFB594F66F5}"/>
              </a:ext>
            </a:extLst>
          </p:cNvPr>
          <p:cNvSpPr txBox="1"/>
          <p:nvPr userDrawn="1"/>
        </p:nvSpPr>
        <p:spPr>
          <a:xfrm>
            <a:off x="8460432" y="645789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1800">
                <a:solidFill>
                  <a:schemeClr val="bg2"/>
                </a:solidFill>
                <a:latin typeface="PT Sans" panose="020B0503020203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PT Sans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28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260648"/>
            <a:ext cx="373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Revitalize Iowa’s Sound Economy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357917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429925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501933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8460432" y="645789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1800">
                <a:solidFill>
                  <a:schemeClr val="bg2"/>
                </a:solidFill>
                <a:latin typeface="PT Sans" panose="020B0503020203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PT Sans" panose="020B0503020203020204" pitchFamily="34" charset="0"/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54EF32B2-C520-493E-859D-A9D077D0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340768"/>
            <a:ext cx="7886700" cy="965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PT Sans" panose="020B05030202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FB340FD-E5C8-40FB-8FFA-E3B74A397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7886700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PT Sans" panose="020B0503020203020204" pitchFamily="34" charset="0"/>
              </a:defRPr>
            </a:lvl1pPr>
            <a:lvl2pPr>
              <a:defRPr>
                <a:latin typeface="PT Sans" panose="020B0503020203020204" pitchFamily="34" charset="0"/>
              </a:defRPr>
            </a:lvl2pPr>
            <a:lvl3pPr>
              <a:defRPr>
                <a:latin typeface="PT Sans" panose="020B0503020203020204" pitchFamily="34" charset="0"/>
              </a:defRPr>
            </a:lvl3pPr>
            <a:lvl4pPr>
              <a:defRPr>
                <a:latin typeface="PT Sans" panose="020B0503020203020204" pitchFamily="34" charset="0"/>
              </a:defRPr>
            </a:lvl4pPr>
            <a:lvl5pPr>
              <a:defRPr>
                <a:latin typeface="PT Sans" panose="020B05030202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64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rgbClr val="871721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6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0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66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2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7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5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5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21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54" r:id="rId5"/>
    <p:sldLayoutId id="2147483655" r:id="rId6"/>
    <p:sldLayoutId id="2147483652" r:id="rId7"/>
    <p:sldLayoutId id="2147483653" r:id="rId8"/>
    <p:sldLayoutId id="2147483656" r:id="rId9"/>
    <p:sldLayoutId id="2147483658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raig.markley@iowadot.u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742" y="147581"/>
            <a:ext cx="2488746" cy="6891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EEEC4D6-EA04-4B21-A205-B47603995269}"/>
              </a:ext>
            </a:extLst>
          </p:cNvPr>
          <p:cNvSpPr txBox="1"/>
          <p:nvPr/>
        </p:nvSpPr>
        <p:spPr>
          <a:xfrm>
            <a:off x="179512" y="5013176"/>
            <a:ext cx="5688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PT Sans" panose="020B0503020203020204" pitchFamily="34" charset="0"/>
              </a:rPr>
              <a:t>Revitalize Iowa’s Sound Economy Program</a:t>
            </a:r>
          </a:p>
          <a:p>
            <a:r>
              <a:rPr lang="en-US" b="1" dirty="0">
                <a:solidFill>
                  <a:schemeClr val="bg1"/>
                </a:solidFill>
                <a:latin typeface="PT Sans" panose="020B0503020203020204" pitchFamily="34" charset="0"/>
              </a:rPr>
              <a:t>Iowa Transportation Commission Workshop</a:t>
            </a:r>
          </a:p>
          <a:p>
            <a:r>
              <a:rPr lang="en-US" b="1" dirty="0">
                <a:solidFill>
                  <a:schemeClr val="bg1"/>
                </a:solidFill>
                <a:latin typeface="PT Sans" panose="020B0503020203020204" pitchFamily="34" charset="0"/>
              </a:rPr>
              <a:t>July 13, 2021</a:t>
            </a:r>
            <a:endParaRPr lang="en-US" dirty="0">
              <a:solidFill>
                <a:schemeClr val="bg1"/>
              </a:solidFill>
              <a:latin typeface="PT Sans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14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772816"/>
            <a:ext cx="7776864" cy="5085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Aft>
                <a:spcPts val="1200"/>
              </a:spcAft>
            </a:pPr>
            <a:r>
              <a:rPr lang="en-US" sz="2400" dirty="0">
                <a:latin typeface="PT Sans" panose="020B0503020203020204"/>
              </a:rPr>
              <a:t>Immediate Opportunity award was approved by the Transportation Commission on April 8, 2014.</a:t>
            </a:r>
          </a:p>
          <a:p>
            <a:pPr lvl="0">
              <a:spcAft>
                <a:spcPts val="1200"/>
              </a:spcAft>
            </a:pPr>
            <a:r>
              <a:rPr lang="en-US" sz="2400" dirty="0">
                <a:latin typeface="PT Sans" panose="020B0503020203020204"/>
              </a:rPr>
              <a:t>Project is associated with development of an expansion of the Iowa State University Research Park, facilitating the creation of jobs at Workiva (formerly </a:t>
            </a:r>
            <a:r>
              <a:rPr lang="en-US" sz="2400" dirty="0" err="1">
                <a:latin typeface="PT Sans" panose="020B0503020203020204"/>
              </a:rPr>
              <a:t>WebFilings</a:t>
            </a:r>
            <a:r>
              <a:rPr lang="en-US" sz="2400" dirty="0">
                <a:latin typeface="PT Sans" panose="020B0503020203020204"/>
              </a:rPr>
              <a:t>):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latin typeface="PT Sans" panose="020B0503020203020204"/>
              </a:rPr>
              <a:t>Contingency required creation of 365 new full-time jobs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latin typeface="PT Sans" panose="020B0503020203020204"/>
              </a:rPr>
              <a:t>138 jobs have been documented by payrolls (38%)</a:t>
            </a:r>
          </a:p>
          <a:p>
            <a:pPr lvl="1">
              <a:spcAft>
                <a:spcPts val="1200"/>
              </a:spcAft>
            </a:pPr>
            <a:r>
              <a:rPr lang="en-US" altLang="en-US" sz="2000" dirty="0">
                <a:latin typeface="PT Sans" panose="020B0503020203020204"/>
                <a:cs typeface="Arial" panose="020B0604020202020204" pitchFamily="34" charset="0"/>
              </a:rPr>
              <a:t>Final eligible total project costs = $4,487,459.75</a:t>
            </a:r>
          </a:p>
          <a:p>
            <a:pPr lvl="1">
              <a:spcAft>
                <a:spcPts val="1200"/>
              </a:spcAft>
            </a:pPr>
            <a:r>
              <a:rPr lang="en-US" altLang="en-US" sz="2000" dirty="0">
                <a:latin typeface="PT Sans" panose="020B0503020203020204"/>
                <a:cs typeface="Arial" panose="020B0604020202020204" pitchFamily="34" charset="0"/>
              </a:rPr>
              <a:t>Total RISE reimbursement = $3,589,967.80 (80%)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24744"/>
            <a:ext cx="8712967" cy="360040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/>
                </a:solidFill>
              </a:rPr>
              <a:t>City of Ames Settlement</a:t>
            </a:r>
          </a:p>
        </p:txBody>
      </p:sp>
    </p:spTree>
    <p:extLst>
      <p:ext uri="{BB962C8B-B14F-4D97-AF65-F5344CB8AC3E}">
        <p14:creationId xmlns:p14="http://schemas.microsoft.com/office/powerpoint/2010/main" val="278312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988840"/>
            <a:ext cx="7776864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>
              <a:spcAft>
                <a:spcPts val="1200"/>
              </a:spcAft>
            </a:pPr>
            <a:r>
              <a:rPr lang="en-US" sz="2400" dirty="0">
                <a:latin typeface="PT Sans" panose="020B0503020203020204"/>
              </a:rPr>
              <a:t>University research park policy approved by the Transportation Commission on December 11, 2018.</a:t>
            </a:r>
          </a:p>
          <a:p>
            <a:pPr>
              <a:spcAft>
                <a:spcPts val="1200"/>
              </a:spcAft>
            </a:pPr>
            <a:r>
              <a:rPr lang="en-US" altLang="en-US" sz="2400" dirty="0">
                <a:latin typeface="PT Sans" panose="020B0503020203020204"/>
                <a:cs typeface="Arial" panose="020B0604020202020204" pitchFamily="34" charset="0"/>
              </a:rPr>
              <a:t>Policy approved due to university research parks having a higher likelihood of generating economic development than a general local development site.</a:t>
            </a:r>
            <a:endParaRPr lang="en-US" sz="2400" dirty="0">
              <a:latin typeface="PT Sans" panose="020B0503020203020204"/>
            </a:endParaRPr>
          </a:p>
          <a:p>
            <a:pPr>
              <a:spcAft>
                <a:spcPts val="1200"/>
              </a:spcAft>
            </a:pPr>
            <a:r>
              <a:rPr lang="en-US" sz="2400" dirty="0">
                <a:latin typeface="PT Sans" panose="020B0503020203020204"/>
              </a:rPr>
              <a:t>Provides RISE participation up to 70 percent of eligible project costs for Local Development projects in university research parks</a:t>
            </a:r>
            <a:r>
              <a:rPr lang="en-US" sz="2400" dirty="0">
                <a:latin typeface="PT Sans" panose="020B0503020203020204"/>
                <a:cs typeface="Arial" panose="020B0604020202020204" pitchFamily="34" charset="0"/>
              </a:rPr>
              <a:t>.  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PT Sans" panose="020B0503020203020204"/>
                <a:cs typeface="Arial" panose="020B0604020202020204" pitchFamily="34" charset="0"/>
              </a:rPr>
              <a:t>Project monitoring is accomplished through annual reporting documenting business development and job creation.  This provides more credit than a typical Local Development project.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24744"/>
            <a:ext cx="8712967" cy="360040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/>
                </a:solidFill>
              </a:rPr>
              <a:t>University Research Park Local Development Policy</a:t>
            </a:r>
          </a:p>
        </p:txBody>
      </p:sp>
    </p:spTree>
    <p:extLst>
      <p:ext uri="{BB962C8B-B14F-4D97-AF65-F5344CB8AC3E}">
        <p14:creationId xmlns:p14="http://schemas.microsoft.com/office/powerpoint/2010/main" val="1626982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988840"/>
            <a:ext cx="7776864" cy="47251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PT Sans" panose="020B0503020203020204"/>
              </a:rPr>
              <a:t>50% of project costs are credited (equivalent to existing local development policy), remaining RISE reimbursed costs are prorated based on compliance with job creation contingency to determine settlement.</a:t>
            </a:r>
          </a:p>
          <a:p>
            <a:pPr marL="0" indent="0">
              <a:buNone/>
            </a:pPr>
            <a:endParaRPr lang="en-US" altLang="en-US" sz="2400" dirty="0">
              <a:latin typeface="PT Sans" panose="020B0503020203020204"/>
              <a:cs typeface="Arial" panose="020B060402020202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200" dirty="0">
                <a:latin typeface="PT Sans" panose="020B0503020203020204"/>
                <a:cs typeface="Arial" panose="020B0604020202020204" pitchFamily="34" charset="0"/>
              </a:rPr>
              <a:t>Final eligible total project costs = $4,487,459.75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  <a:defRPr/>
            </a:pPr>
            <a:r>
              <a:rPr lang="en-US" sz="2200" dirty="0">
                <a:cs typeface="Arial" pitchFamily="34" charset="0"/>
              </a:rPr>
              <a:t>80% RISE funds disbursed = $3,589,967.80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  <a:defRPr/>
            </a:pPr>
            <a:r>
              <a:rPr lang="en-US" sz="2200" dirty="0">
                <a:cs typeface="Arial" pitchFamily="34" charset="0"/>
              </a:rPr>
              <a:t>Less credit of 50% of total project costs = $2,243,729.88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  <a:defRPr/>
            </a:pPr>
            <a:r>
              <a:rPr lang="en-US" sz="2200" dirty="0">
                <a:cs typeface="Arial" pitchFamily="34" charset="0"/>
              </a:rPr>
              <a:t>RISE Differential = $1,346,237.92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  <a:defRPr/>
            </a:pPr>
            <a:r>
              <a:rPr lang="en-US" sz="2200" dirty="0">
                <a:cs typeface="Arial" pitchFamily="34" charset="0"/>
              </a:rPr>
              <a:t>% of job creation contingency unfulfilled = 62%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  <a:defRPr/>
            </a:pPr>
            <a:r>
              <a:rPr lang="en-US" sz="2200" dirty="0">
                <a:cs typeface="Arial" pitchFamily="34" charset="0"/>
              </a:rPr>
              <a:t>Settlement = RISE Differential x 62% = $834,668 (rounded)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4743"/>
            <a:ext cx="7886700" cy="288033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/>
                </a:solidFill>
              </a:rPr>
              <a:t>Option 1: Immediate Opportunity Settlement</a:t>
            </a:r>
          </a:p>
        </p:txBody>
      </p:sp>
    </p:spTree>
    <p:extLst>
      <p:ext uri="{BB962C8B-B14F-4D97-AF65-F5344CB8AC3E}">
        <p14:creationId xmlns:p14="http://schemas.microsoft.com/office/powerpoint/2010/main" val="373714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988840"/>
            <a:ext cx="7776864" cy="472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PT Sans" panose="020B0503020203020204"/>
              </a:rPr>
              <a:t>70% of project costs are credited (equivalent to existing university research park local development policy), then prorate settlement based on lack of job creation.</a:t>
            </a:r>
          </a:p>
          <a:p>
            <a:pPr marL="0" indent="0">
              <a:buNone/>
            </a:pPr>
            <a:endParaRPr lang="en-US" sz="2400" dirty="0">
              <a:latin typeface="PT Sans" panose="020B0503020203020204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000" dirty="0">
                <a:latin typeface="PT Sans" panose="020B0503020203020204"/>
                <a:cs typeface="Arial" panose="020B0604020202020204" pitchFamily="34" charset="0"/>
              </a:rPr>
              <a:t>Final eligible total project costs = $4,487,459.75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  <a:defRPr/>
            </a:pPr>
            <a:r>
              <a:rPr lang="en-US" sz="2000" dirty="0">
                <a:cs typeface="Arial" pitchFamily="34" charset="0"/>
              </a:rPr>
              <a:t>80% RISE funds disbursed = $3,589,967.80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  <a:defRPr/>
            </a:pPr>
            <a:r>
              <a:rPr lang="en-US" sz="2000" dirty="0">
                <a:cs typeface="Arial" pitchFamily="34" charset="0"/>
              </a:rPr>
              <a:t>Less credit of 70% of total project costs = $3,141,221.83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  <a:defRPr/>
            </a:pPr>
            <a:r>
              <a:rPr lang="en-US" sz="2000" dirty="0">
                <a:cs typeface="Arial" pitchFamily="34" charset="0"/>
              </a:rPr>
              <a:t>Difference between 80% and 70% reimbursement = $448,745.97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  <a:defRPr/>
            </a:pPr>
            <a:r>
              <a:rPr lang="en-US" sz="2000" dirty="0">
                <a:cs typeface="Arial" pitchFamily="34" charset="0"/>
              </a:rPr>
              <a:t>% of job creation contingency unfulfilled = 62%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  <a:defRPr/>
            </a:pPr>
            <a:r>
              <a:rPr lang="en-US" sz="2000" dirty="0">
                <a:cs typeface="Arial" pitchFamily="34" charset="0"/>
              </a:rPr>
              <a:t>Settlement = RISE reimbursement difference x 62% = $278,223 (rounded)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4743"/>
            <a:ext cx="7886700" cy="288033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/>
                </a:solidFill>
              </a:rPr>
              <a:t>Option 2: Modified Immediate Opportunity Settlement</a:t>
            </a:r>
          </a:p>
        </p:txBody>
      </p:sp>
    </p:spTree>
    <p:extLst>
      <p:ext uri="{BB962C8B-B14F-4D97-AF65-F5344CB8AC3E}">
        <p14:creationId xmlns:p14="http://schemas.microsoft.com/office/powerpoint/2010/main" val="359530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4743"/>
            <a:ext cx="7886700" cy="288033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/>
                </a:solidFill>
              </a:rPr>
              <a:t>Comparison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9A9802C-5163-42AD-AC66-F1D7E9A6F2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801246"/>
              </p:ext>
            </p:extLst>
          </p:nvPr>
        </p:nvGraphicFramePr>
        <p:xfrm>
          <a:off x="467544" y="1628800"/>
          <a:ext cx="8047806" cy="5035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266">
                  <a:extLst>
                    <a:ext uri="{9D8B030D-6E8A-4147-A177-3AD203B41FA5}">
                      <a16:colId xmlns:a16="http://schemas.microsoft.com/office/drawing/2014/main" val="3471434192"/>
                    </a:ext>
                  </a:extLst>
                </a:gridCol>
                <a:gridCol w="2079770">
                  <a:extLst>
                    <a:ext uri="{9D8B030D-6E8A-4147-A177-3AD203B41FA5}">
                      <a16:colId xmlns:a16="http://schemas.microsoft.com/office/drawing/2014/main" val="3913540245"/>
                    </a:ext>
                  </a:extLst>
                </a:gridCol>
                <a:gridCol w="2079770">
                  <a:extLst>
                    <a:ext uri="{9D8B030D-6E8A-4147-A177-3AD203B41FA5}">
                      <a16:colId xmlns:a16="http://schemas.microsoft.com/office/drawing/2014/main" val="2363351422"/>
                    </a:ext>
                  </a:extLst>
                </a:gridCol>
              </a:tblGrid>
              <a:tr h="653230">
                <a:tc>
                  <a:txBody>
                    <a:bodyPr/>
                    <a:lstStyle/>
                    <a:p>
                      <a:endParaRPr lang="en-US" dirty="0">
                        <a:latin typeface="PT Sans" panose="020B0503020203020204"/>
                      </a:endParaRPr>
                    </a:p>
                  </a:txBody>
                  <a:tcP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T Sans" panose="020B0503020203020204"/>
                        </a:rPr>
                        <a:t>OPTION 1</a:t>
                      </a:r>
                    </a:p>
                  </a:txBody>
                  <a:tcP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PT Sans" panose="020B0503020203020204"/>
                        </a:rPr>
                        <a:t>OPTION 2</a:t>
                      </a:r>
                    </a:p>
                  </a:txBody>
                  <a:tcPr>
                    <a:solidFill>
                      <a:srgbClr val="8717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930942"/>
                  </a:ext>
                </a:extLst>
              </a:tr>
              <a:tr h="653230">
                <a:tc>
                  <a:txBody>
                    <a:bodyPr/>
                    <a:lstStyle/>
                    <a:p>
                      <a:r>
                        <a:rPr lang="en-US" dirty="0">
                          <a:latin typeface="PT Sans" panose="020B0503020203020204"/>
                        </a:rPr>
                        <a:t>A. RISE Funds Dispersed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PT Sans" panose="020B0503020203020204"/>
                        </a:rPr>
                        <a:t>$3,589,967.80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PT Sans" panose="020B0503020203020204"/>
                        </a:rPr>
                        <a:t>$3,589,967.80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980592"/>
                  </a:ext>
                </a:extLst>
              </a:tr>
              <a:tr h="653230">
                <a:tc>
                  <a:txBody>
                    <a:bodyPr/>
                    <a:lstStyle/>
                    <a:p>
                      <a:r>
                        <a:rPr lang="en-US" dirty="0">
                          <a:latin typeface="PT Sans" panose="020B0503020203020204"/>
                        </a:rPr>
                        <a:t>B. Eligible Project Costs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PT Sans" panose="020B0503020203020204"/>
                        </a:rPr>
                        <a:t>$4,487,459.75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PT Sans" panose="020B0503020203020204"/>
                        </a:rPr>
                        <a:t>$4,487,459.75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370060"/>
                  </a:ext>
                </a:extLst>
              </a:tr>
              <a:tr h="653230">
                <a:tc>
                  <a:txBody>
                    <a:bodyPr/>
                    <a:lstStyle/>
                    <a:p>
                      <a:r>
                        <a:rPr lang="en-US" dirty="0">
                          <a:latin typeface="PT Sans" panose="020B0503020203020204"/>
                        </a:rPr>
                        <a:t>C. Percent of Costs Credited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PT Sans" panose="020B0503020203020204"/>
                        </a:rPr>
                        <a:t>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PT Sans" panose="020B0503020203020204"/>
                        </a:rPr>
                        <a:t>70%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922049"/>
                  </a:ext>
                </a:extLst>
              </a:tr>
              <a:tr h="560590">
                <a:tc>
                  <a:txBody>
                    <a:bodyPr/>
                    <a:lstStyle/>
                    <a:p>
                      <a:r>
                        <a:rPr lang="en-US" dirty="0">
                          <a:latin typeface="PT Sans" panose="020B0503020203020204"/>
                        </a:rPr>
                        <a:t>D. Costs Credited </a:t>
                      </a:r>
                      <a:r>
                        <a:rPr lang="en-US" sz="1400" dirty="0">
                          <a:latin typeface="PT Sans" panose="020B0503020203020204"/>
                        </a:rPr>
                        <a:t>(</a:t>
                      </a:r>
                      <a:r>
                        <a:rPr lang="en-US" sz="1400" dirty="0" err="1">
                          <a:latin typeface="PT Sans" panose="020B0503020203020204"/>
                        </a:rPr>
                        <a:t>BxC</a:t>
                      </a:r>
                      <a:r>
                        <a:rPr lang="en-US" sz="1400" dirty="0">
                          <a:latin typeface="PT Sans" panose="020B0503020203020204"/>
                        </a:rPr>
                        <a:t>)</a:t>
                      </a:r>
                      <a:endParaRPr lang="en-US" dirty="0">
                        <a:latin typeface="PT Sans" panose="020B0503020203020204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PT Sans" panose="020B0503020203020204"/>
                        </a:rPr>
                        <a:t>$2,243,729.88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PT Sans" panose="020B0503020203020204"/>
                        </a:rPr>
                        <a:t>$3,141,221.83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937395"/>
                  </a:ext>
                </a:extLst>
              </a:tr>
              <a:tr h="555432">
                <a:tc>
                  <a:txBody>
                    <a:bodyPr/>
                    <a:lstStyle/>
                    <a:p>
                      <a:r>
                        <a:rPr lang="en-US" dirty="0">
                          <a:latin typeface="PT Sans" panose="020B0503020203020204"/>
                        </a:rPr>
                        <a:t>E. RISE Differential </a:t>
                      </a:r>
                      <a:r>
                        <a:rPr lang="en-US" sz="1400" dirty="0">
                          <a:latin typeface="PT Sans" panose="020B0503020203020204"/>
                        </a:rPr>
                        <a:t>(A-D)</a:t>
                      </a:r>
                      <a:endParaRPr lang="en-US" dirty="0">
                        <a:latin typeface="PT Sans" panose="020B0503020203020204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PT Sans" panose="020B0503020203020204"/>
                        </a:rPr>
                        <a:t>$1,346,238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PT Sans" panose="020B0503020203020204"/>
                        </a:rPr>
                        <a:t>$448,746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61614"/>
                  </a:ext>
                </a:extLst>
              </a:tr>
              <a:tr h="653230">
                <a:tc>
                  <a:txBody>
                    <a:bodyPr/>
                    <a:lstStyle/>
                    <a:p>
                      <a:r>
                        <a:rPr lang="en-US" dirty="0">
                          <a:latin typeface="PT Sans" panose="020B0503020203020204"/>
                        </a:rPr>
                        <a:t>F. Unfulfilled contingency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PT Sans" panose="020B0503020203020204"/>
                        </a:rPr>
                        <a:t>62%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PT Sans" panose="020B0503020203020204"/>
                        </a:rPr>
                        <a:t>62%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113282"/>
                  </a:ext>
                </a:extLst>
              </a:tr>
              <a:tr h="65323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PT Sans" panose="020B0503020203020204"/>
                        </a:rPr>
                        <a:t>Settlement </a:t>
                      </a:r>
                      <a:r>
                        <a:rPr lang="en-US" sz="1400" b="1" dirty="0">
                          <a:latin typeface="PT Sans" panose="020B0503020203020204"/>
                        </a:rPr>
                        <a:t>(</a:t>
                      </a:r>
                      <a:r>
                        <a:rPr lang="en-US" sz="1400" b="1" dirty="0" err="1">
                          <a:latin typeface="PT Sans" panose="020B0503020203020204"/>
                        </a:rPr>
                        <a:t>ExF</a:t>
                      </a:r>
                      <a:r>
                        <a:rPr lang="en-US" sz="1400" b="1" dirty="0">
                          <a:latin typeface="PT Sans" panose="020B0503020203020204"/>
                        </a:rPr>
                        <a:t>)</a:t>
                      </a:r>
                      <a:endParaRPr lang="en-US" b="1" dirty="0">
                        <a:latin typeface="PT Sans" panose="020B0503020203020204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PT Sans" panose="020B0503020203020204"/>
                        </a:rPr>
                        <a:t>$834,668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PT Sans" panose="020B0503020203020204"/>
                        </a:rPr>
                        <a:t>$278,223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10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533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838726"/>
            <a:ext cx="7776864" cy="472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400" dirty="0">
                <a:cs typeface="Arial" pitchFamily="34" charset="0"/>
              </a:rPr>
              <a:t>Transportation Commission selects a settlement option – staff recommends Option 2.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400" dirty="0">
                <a:cs typeface="Arial" pitchFamily="34" charset="0"/>
              </a:rPr>
              <a:t>Settlement amount is provided to the city of Ames and repayment schedule is agreed to.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400" dirty="0">
                <a:cs typeface="Arial" pitchFamily="34" charset="0"/>
              </a:rPr>
              <a:t>The proposed settlement is recommended for approval at a future Transportation Commission Business meeting.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4743"/>
            <a:ext cx="7886700" cy="288033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/>
                </a:solidFill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676180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1864" y="4066456"/>
            <a:ext cx="2286000" cy="370656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47864" y="4066456"/>
            <a:ext cx="2286000" cy="370656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33864" y="4066456"/>
            <a:ext cx="2286000" cy="370656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483768" y="5445224"/>
            <a:ext cx="4320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Craig Markley, Systems Planning Bureau</a:t>
            </a:r>
          </a:p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  <a:hlinkClick r:id="rId3"/>
              </a:rPr>
              <a:t>craig.markley@iowadot.us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515-239-1027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B11247-CDAF-4DD5-BE81-B56FBF4D67D9}"/>
              </a:ext>
            </a:extLst>
          </p:cNvPr>
          <p:cNvSpPr txBox="1"/>
          <p:nvPr/>
        </p:nvSpPr>
        <p:spPr>
          <a:xfrm>
            <a:off x="107504" y="3573016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A748D6-E5EE-44F0-BED6-59197E46CA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293" y="983876"/>
            <a:ext cx="2471142" cy="202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219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">
      <a:dk1>
        <a:srgbClr val="53565A"/>
      </a:dk1>
      <a:lt1>
        <a:sysClr val="window" lastClr="FFFFFF"/>
      </a:lt1>
      <a:dk2>
        <a:srgbClr val="7C2529"/>
      </a:dk2>
      <a:lt2>
        <a:srgbClr val="B1B3B3"/>
      </a:lt2>
      <a:accent1>
        <a:srgbClr val="0097A9"/>
      </a:accent1>
      <a:accent2>
        <a:srgbClr val="E87722"/>
      </a:accent2>
      <a:accent3>
        <a:srgbClr val="FFC72C"/>
      </a:accent3>
      <a:accent4>
        <a:srgbClr val="5E366E"/>
      </a:accent4>
      <a:accent5>
        <a:srgbClr val="719949"/>
      </a:accent5>
      <a:accent6>
        <a:srgbClr val="4698CB"/>
      </a:accent6>
      <a:hlink>
        <a:srgbClr val="2C739F"/>
      </a:hlink>
      <a:folHlink>
        <a:srgbClr val="53565A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  <a:lumOff val="5000"/>
            <a:alpha val="9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15589</TotalTime>
  <Words>506</Words>
  <Application>Microsoft Office PowerPoint</Application>
  <PresentationFormat>On-screen Show (4:3)</PresentationFormat>
  <Paragraphs>67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PT Sans</vt:lpstr>
      <vt:lpstr>Office Theme</vt:lpstr>
      <vt:lpstr>PowerPoint Presentation</vt:lpstr>
      <vt:lpstr>City of Ames Settlement</vt:lpstr>
      <vt:lpstr>University Research Park Local Development Policy</vt:lpstr>
      <vt:lpstr>Option 1: Immediate Opportunity Settlement</vt:lpstr>
      <vt:lpstr>Option 2: Modified Immediate Opportunity Settlement</vt:lpstr>
      <vt:lpstr>Comparison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Mihalchev</dc:creator>
  <cp:lastModifiedBy>Markley, Craig</cp:lastModifiedBy>
  <cp:revision>470</cp:revision>
  <cp:lastPrinted>2021-06-24T12:20:20Z</cp:lastPrinted>
  <dcterms:created xsi:type="dcterms:W3CDTF">2014-05-10T08:44:16Z</dcterms:created>
  <dcterms:modified xsi:type="dcterms:W3CDTF">2021-07-02T14:26:13Z</dcterms:modified>
</cp:coreProperties>
</file>