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7" r:id="rId5"/>
    <p:sldId id="340" r:id="rId6"/>
    <p:sldId id="333" r:id="rId7"/>
    <p:sldId id="334" r:id="rId8"/>
    <p:sldId id="336" r:id="rId9"/>
    <p:sldId id="341" r:id="rId10"/>
    <p:sldId id="342" r:id="rId11"/>
    <p:sldId id="343" r:id="rId12"/>
    <p:sldId id="344" r:id="rId13"/>
    <p:sldId id="337" r:id="rId14"/>
    <p:sldId id="339" r:id="rId15"/>
    <p:sldId id="287" r:id="rId1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686D"/>
    <a:srgbClr val="00717F"/>
    <a:srgbClr val="B55813"/>
    <a:srgbClr val="B1B3B3"/>
    <a:srgbClr val="53565A"/>
    <a:srgbClr val="871721"/>
    <a:srgbClr val="FF9966"/>
    <a:srgbClr val="FF0066"/>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D5631-6027-4B59-B99A-F5ED1C396467}" v="22" dt="2021-03-31T19:58:19.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192" autoAdjust="0"/>
  </p:normalViewPr>
  <p:slideViewPr>
    <p:cSldViewPr>
      <p:cViewPr varScale="1">
        <p:scale>
          <a:sx n="105" d="100"/>
          <a:sy n="105" d="100"/>
        </p:scale>
        <p:origin x="45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op, Kristopher" userId="5f79f44f-822d-4525-984e-8c811f5e76e9" providerId="ADAL" clId="{B2FD5631-6027-4B59-B99A-F5ED1C396467}"/>
    <pc:docChg chg="undo custSel modSld modMainMaster">
      <pc:chgData name="Klop, Kristopher" userId="5f79f44f-822d-4525-984e-8c811f5e76e9" providerId="ADAL" clId="{B2FD5631-6027-4B59-B99A-F5ED1C396467}" dt="2021-04-05T18:48:54.729" v="474" actId="20577"/>
      <pc:docMkLst>
        <pc:docMk/>
      </pc:docMkLst>
      <pc:sldChg chg="addSp delSp modSp">
        <pc:chgData name="Klop, Kristopher" userId="5f79f44f-822d-4525-984e-8c811f5e76e9" providerId="ADAL" clId="{B2FD5631-6027-4B59-B99A-F5ED1C396467}" dt="2021-04-05T18:48:54.729" v="474" actId="20577"/>
        <pc:sldMkLst>
          <pc:docMk/>
          <pc:sldMk cId="1828061023" sldId="334"/>
        </pc:sldMkLst>
        <pc:spChg chg="add del mod">
          <ac:chgData name="Klop, Kristopher" userId="5f79f44f-822d-4525-984e-8c811f5e76e9" providerId="ADAL" clId="{B2FD5631-6027-4B59-B99A-F5ED1C396467}" dt="2021-03-31T19:58:04.922" v="138" actId="478"/>
          <ac:spMkLst>
            <pc:docMk/>
            <pc:sldMk cId="1828061023" sldId="334"/>
            <ac:spMk id="2" creationId="{42AA56C4-F5A6-4CCA-9CA1-2828FA5478F9}"/>
          </ac:spMkLst>
        </pc:spChg>
        <pc:spChg chg="add">
          <ac:chgData name="Klop, Kristopher" userId="5f79f44f-822d-4525-984e-8c811f5e76e9" providerId="ADAL" clId="{B2FD5631-6027-4B59-B99A-F5ED1C396467}" dt="2021-03-31T19:58:07.179" v="139"/>
          <ac:spMkLst>
            <pc:docMk/>
            <pc:sldMk cId="1828061023" sldId="334"/>
            <ac:spMk id="6" creationId="{0C07CE25-0EDA-4A72-93AE-582D98EAFCF7}"/>
          </ac:spMkLst>
        </pc:spChg>
        <pc:spChg chg="mod">
          <ac:chgData name="Klop, Kristopher" userId="5f79f44f-822d-4525-984e-8c811f5e76e9" providerId="ADAL" clId="{B2FD5631-6027-4B59-B99A-F5ED1C396467}" dt="2021-04-05T18:48:54.729" v="474" actId="20577"/>
          <ac:spMkLst>
            <pc:docMk/>
            <pc:sldMk cId="1828061023" sldId="334"/>
            <ac:spMk id="13" creationId="{7EFB17E1-6237-4C5B-90C1-F0860AAD46AC}"/>
          </ac:spMkLst>
        </pc:spChg>
      </pc:sldChg>
      <pc:sldChg chg="addSp delSp">
        <pc:chgData name="Klop, Kristopher" userId="5f79f44f-822d-4525-984e-8c811f5e76e9" providerId="ADAL" clId="{B2FD5631-6027-4B59-B99A-F5ED1C396467}" dt="2021-03-31T19:58:19.042" v="143"/>
        <pc:sldMkLst>
          <pc:docMk/>
          <pc:sldMk cId="3288910525" sldId="336"/>
        </pc:sldMkLst>
        <pc:spChg chg="add del">
          <ac:chgData name="Klop, Kristopher" userId="5f79f44f-822d-4525-984e-8c811f5e76e9" providerId="ADAL" clId="{B2FD5631-6027-4B59-B99A-F5ED1C396467}" dt="2021-03-31T19:58:16.890" v="142" actId="478"/>
          <ac:spMkLst>
            <pc:docMk/>
            <pc:sldMk cId="3288910525" sldId="336"/>
            <ac:spMk id="4" creationId="{D8C0ADF2-813B-4DF0-ADD1-F028F0C3D7E6}"/>
          </ac:spMkLst>
        </pc:spChg>
        <pc:spChg chg="add">
          <ac:chgData name="Klop, Kristopher" userId="5f79f44f-822d-4525-984e-8c811f5e76e9" providerId="ADAL" clId="{B2FD5631-6027-4B59-B99A-F5ED1C396467}" dt="2021-03-31T19:58:19.042" v="143"/>
          <ac:spMkLst>
            <pc:docMk/>
            <pc:sldMk cId="3288910525" sldId="336"/>
            <ac:spMk id="5" creationId="{71C84148-CB80-4004-A92E-CF88378CBD92}"/>
          </ac:spMkLst>
        </pc:spChg>
      </pc:sldChg>
      <pc:sldChg chg="addSp delSp modSp">
        <pc:chgData name="Klop, Kristopher" userId="5f79f44f-822d-4525-984e-8c811f5e76e9" providerId="ADAL" clId="{B2FD5631-6027-4B59-B99A-F5ED1C396467}" dt="2021-03-31T19:58:13.428" v="141"/>
        <pc:sldMkLst>
          <pc:docMk/>
          <pc:sldMk cId="1407965750" sldId="337"/>
        </pc:sldMkLst>
        <pc:spChg chg="mod">
          <ac:chgData name="Klop, Kristopher" userId="5f79f44f-822d-4525-984e-8c811f5e76e9" providerId="ADAL" clId="{B2FD5631-6027-4B59-B99A-F5ED1C396467}" dt="2021-03-31T19:21:54.898" v="93" actId="14100"/>
          <ac:spMkLst>
            <pc:docMk/>
            <pc:sldMk cId="1407965750" sldId="337"/>
            <ac:spMk id="3" creationId="{7A5331FE-42ED-4A65-8AE1-18A6D83BED37}"/>
          </ac:spMkLst>
        </pc:spChg>
        <pc:spChg chg="add del mod">
          <ac:chgData name="Klop, Kristopher" userId="5f79f44f-822d-4525-984e-8c811f5e76e9" providerId="ADAL" clId="{B2FD5631-6027-4B59-B99A-F5ED1C396467}" dt="2021-03-31T19:58:11.106" v="140" actId="478"/>
          <ac:spMkLst>
            <pc:docMk/>
            <pc:sldMk cId="1407965750" sldId="337"/>
            <ac:spMk id="17" creationId="{D39A63F0-0B9E-4A00-9A48-CBEDAF8A852B}"/>
          </ac:spMkLst>
        </pc:spChg>
        <pc:spChg chg="add">
          <ac:chgData name="Klop, Kristopher" userId="5f79f44f-822d-4525-984e-8c811f5e76e9" providerId="ADAL" clId="{B2FD5631-6027-4B59-B99A-F5ED1C396467}" dt="2021-03-31T19:58:13.428" v="141"/>
          <ac:spMkLst>
            <pc:docMk/>
            <pc:sldMk cId="1407965750" sldId="337"/>
            <ac:spMk id="18" creationId="{C55A0E1B-8255-4B0E-8EDF-695974178C78}"/>
          </ac:spMkLst>
        </pc:spChg>
      </pc:sldChg>
      <pc:sldChg chg="addSp modSp">
        <pc:chgData name="Klop, Kristopher" userId="5f79f44f-822d-4525-984e-8c811f5e76e9" providerId="ADAL" clId="{B2FD5631-6027-4B59-B99A-F5ED1C396467}" dt="2021-04-01T12:51:41.806" v="422" actId="20577"/>
        <pc:sldMkLst>
          <pc:docMk/>
          <pc:sldMk cId="400547621" sldId="339"/>
        </pc:sldMkLst>
        <pc:spChg chg="add mod">
          <ac:chgData name="Klop, Kristopher" userId="5f79f44f-822d-4525-984e-8c811f5e76e9" providerId="ADAL" clId="{B2FD5631-6027-4B59-B99A-F5ED1C396467}" dt="2021-03-31T19:57:57.542" v="137" actId="1076"/>
          <ac:spMkLst>
            <pc:docMk/>
            <pc:sldMk cId="400547621" sldId="339"/>
            <ac:spMk id="5" creationId="{7D4FEBB6-4251-4F4E-AE01-7E3F63AADB5B}"/>
          </ac:spMkLst>
        </pc:spChg>
        <pc:spChg chg="mod">
          <ac:chgData name="Klop, Kristopher" userId="5f79f44f-822d-4525-984e-8c811f5e76e9" providerId="ADAL" clId="{B2FD5631-6027-4B59-B99A-F5ED1C396467}" dt="2021-04-01T12:51:41.806" v="422" actId="20577"/>
          <ac:spMkLst>
            <pc:docMk/>
            <pc:sldMk cId="400547621" sldId="339"/>
            <ac:spMk id="13" creationId="{7EFB17E1-6237-4C5B-90C1-F0860AAD46AC}"/>
          </ac:spMkLst>
        </pc:spChg>
      </pc:sldChg>
      <pc:sldChg chg="addSp delSp modSp">
        <pc:chgData name="Klop, Kristopher" userId="5f79f44f-822d-4525-984e-8c811f5e76e9" providerId="ADAL" clId="{B2FD5631-6027-4B59-B99A-F5ED1C396467}" dt="2021-03-31T19:12:42.899" v="3"/>
        <pc:sldMkLst>
          <pc:docMk/>
          <pc:sldMk cId="437402738" sldId="340"/>
        </pc:sldMkLst>
        <pc:spChg chg="add del mod">
          <ac:chgData name="Klop, Kristopher" userId="5f79f44f-822d-4525-984e-8c811f5e76e9" providerId="ADAL" clId="{B2FD5631-6027-4B59-B99A-F5ED1C396467}" dt="2021-03-31T19:12:42.899" v="3"/>
          <ac:spMkLst>
            <pc:docMk/>
            <pc:sldMk cId="437402738" sldId="340"/>
            <ac:spMk id="2" creationId="{55AD6196-D4C1-4653-9A38-3189C27BE021}"/>
          </ac:spMkLst>
        </pc:spChg>
        <pc:spChg chg="add del mod">
          <ac:chgData name="Klop, Kristopher" userId="5f79f44f-822d-4525-984e-8c811f5e76e9" providerId="ADAL" clId="{B2FD5631-6027-4B59-B99A-F5ED1C396467}" dt="2021-03-31T19:12:42.899" v="3"/>
          <ac:spMkLst>
            <pc:docMk/>
            <pc:sldMk cId="437402738" sldId="340"/>
            <ac:spMk id="3" creationId="{527CD66B-19F3-4581-AE41-70A15BE15C54}"/>
          </ac:spMkLst>
        </pc:spChg>
        <pc:spChg chg="mod">
          <ac:chgData name="Klop, Kristopher" userId="5f79f44f-822d-4525-984e-8c811f5e76e9" providerId="ADAL" clId="{B2FD5631-6027-4B59-B99A-F5ED1C396467}" dt="2021-03-31T19:12:42.899" v="3"/>
          <ac:spMkLst>
            <pc:docMk/>
            <pc:sldMk cId="437402738" sldId="340"/>
            <ac:spMk id="11" creationId="{529AD376-841A-42E0-A075-63651BC991D8}"/>
          </ac:spMkLst>
        </pc:spChg>
      </pc:sldChg>
      <pc:sldMasterChg chg="modSldLayout">
        <pc:chgData name="Klop, Kristopher" userId="5f79f44f-822d-4525-984e-8c811f5e76e9" providerId="ADAL" clId="{B2FD5631-6027-4B59-B99A-F5ED1C396467}" dt="2021-03-31T19:24:10.343" v="105" actId="14100"/>
        <pc:sldMasterMkLst>
          <pc:docMk/>
          <pc:sldMasterMk cId="1127218640" sldId="2147483648"/>
        </pc:sldMasterMkLst>
        <pc:sldLayoutChg chg="modSp">
          <pc:chgData name="Klop, Kristopher" userId="5f79f44f-822d-4525-984e-8c811f5e76e9" providerId="ADAL" clId="{B2FD5631-6027-4B59-B99A-F5ED1C396467}" dt="2021-03-31T19:23:38.663" v="103" actId="14100"/>
          <pc:sldLayoutMkLst>
            <pc:docMk/>
            <pc:sldMasterMk cId="1127218640" sldId="2147483648"/>
            <pc:sldLayoutMk cId="399641330" sldId="2147483657"/>
          </pc:sldLayoutMkLst>
          <pc:spChg chg="mod">
            <ac:chgData name="Klop, Kristopher" userId="5f79f44f-822d-4525-984e-8c811f5e76e9" providerId="ADAL" clId="{B2FD5631-6027-4B59-B99A-F5ED1C396467}" dt="2021-03-31T19:23:38.663" v="103" actId="14100"/>
            <ac:spMkLst>
              <pc:docMk/>
              <pc:sldMasterMk cId="1127218640" sldId="2147483648"/>
              <pc:sldLayoutMk cId="399641330" sldId="2147483657"/>
              <ac:spMk id="7" creationId="{CE0F805B-ABC8-4A8B-B9D4-5845341EB6C9}"/>
            </ac:spMkLst>
          </pc:spChg>
        </pc:sldLayoutChg>
        <pc:sldLayoutChg chg="modSp">
          <pc:chgData name="Klop, Kristopher" userId="5f79f44f-822d-4525-984e-8c811f5e76e9" providerId="ADAL" clId="{B2FD5631-6027-4B59-B99A-F5ED1C396467}" dt="2021-03-31T19:24:10.343" v="105" actId="14100"/>
          <pc:sldLayoutMkLst>
            <pc:docMk/>
            <pc:sldMasterMk cId="1127218640" sldId="2147483648"/>
            <pc:sldLayoutMk cId="1003951412" sldId="2147483659"/>
          </pc:sldLayoutMkLst>
          <pc:spChg chg="mod">
            <ac:chgData name="Klop, Kristopher" userId="5f79f44f-822d-4525-984e-8c811f5e76e9" providerId="ADAL" clId="{B2FD5631-6027-4B59-B99A-F5ED1C396467}" dt="2021-03-31T19:24:10.343" v="105" actId="14100"/>
            <ac:spMkLst>
              <pc:docMk/>
              <pc:sldMasterMk cId="1127218640" sldId="2147483648"/>
              <pc:sldLayoutMk cId="1003951412" sldId="2147483659"/>
              <ac:spMk id="7" creationId="{CE0F805B-ABC8-4A8B-B9D4-5845341EB6C9}"/>
            </ac:spMkLst>
          </pc:spChg>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1356783919597999"/>
          <c:y val="0.21428571428571427"/>
          <c:w val="0.40577889447236182"/>
          <c:h val="0.72098214285714257"/>
        </c:manualLayout>
      </c:layout>
      <c:pieChart>
        <c:varyColors val="1"/>
        <c:ser>
          <c:idx val="0"/>
          <c:order val="0"/>
          <c:tx>
            <c:strRef>
              <c:f>Sheet1!$A$2</c:f>
              <c:strCache>
                <c:ptCount val="1"/>
              </c:strCache>
            </c:strRef>
          </c:tx>
          <c:spPr>
            <a:solidFill>
              <a:schemeClr val="accent1"/>
            </a:solidFill>
            <a:ln w="7636">
              <a:solidFill>
                <a:schemeClr val="tx1"/>
              </a:solidFill>
              <a:prstDash val="solid"/>
            </a:ln>
          </c:spPr>
          <c:dPt>
            <c:idx val="0"/>
            <c:bubble3D val="0"/>
            <c:spPr>
              <a:solidFill>
                <a:schemeClr val="bg1">
                  <a:lumMod val="50000"/>
                </a:schemeClr>
              </a:solidFill>
              <a:ln w="7636">
                <a:solidFill>
                  <a:schemeClr val="tx1"/>
                </a:solidFill>
                <a:prstDash val="solid"/>
              </a:ln>
            </c:spPr>
            <c:extLst>
              <c:ext xmlns:c16="http://schemas.microsoft.com/office/drawing/2014/chart" uri="{C3380CC4-5D6E-409C-BE32-E72D297353CC}">
                <c16:uniqueId val="{00000001-13C2-4B7C-80CD-54F2D399753D}"/>
              </c:ext>
            </c:extLst>
          </c:dPt>
          <c:dPt>
            <c:idx val="1"/>
            <c:bubble3D val="0"/>
            <c:spPr>
              <a:solidFill>
                <a:srgbClr val="34495E"/>
              </a:solidFill>
              <a:ln w="7636">
                <a:solidFill>
                  <a:schemeClr val="tx1"/>
                </a:solidFill>
                <a:prstDash val="solid"/>
              </a:ln>
            </c:spPr>
            <c:extLst>
              <c:ext xmlns:c16="http://schemas.microsoft.com/office/drawing/2014/chart" uri="{C3380CC4-5D6E-409C-BE32-E72D297353CC}">
                <c16:uniqueId val="{00000003-13C2-4B7C-80CD-54F2D399753D}"/>
              </c:ext>
            </c:extLst>
          </c:dPt>
          <c:dPt>
            <c:idx val="2"/>
            <c:bubble3D val="0"/>
            <c:spPr>
              <a:solidFill>
                <a:schemeClr val="accent5">
                  <a:lumMod val="75000"/>
                </a:schemeClr>
              </a:solidFill>
              <a:ln w="7636">
                <a:solidFill>
                  <a:schemeClr val="tx1"/>
                </a:solidFill>
                <a:prstDash val="solid"/>
              </a:ln>
            </c:spPr>
            <c:extLst>
              <c:ext xmlns:c16="http://schemas.microsoft.com/office/drawing/2014/chart" uri="{C3380CC4-5D6E-409C-BE32-E72D297353CC}">
                <c16:uniqueId val="{00000005-13C2-4B7C-80CD-54F2D399753D}"/>
              </c:ext>
            </c:extLst>
          </c:dPt>
          <c:dPt>
            <c:idx val="3"/>
            <c:bubble3D val="0"/>
            <c:spPr>
              <a:solidFill>
                <a:srgbClr val="871721"/>
              </a:solidFill>
              <a:ln w="7636">
                <a:solidFill>
                  <a:schemeClr val="tx1"/>
                </a:solidFill>
                <a:prstDash val="solid"/>
              </a:ln>
            </c:spPr>
            <c:extLst>
              <c:ext xmlns:c16="http://schemas.microsoft.com/office/drawing/2014/chart" uri="{C3380CC4-5D6E-409C-BE32-E72D297353CC}">
                <c16:uniqueId val="{00000007-13C2-4B7C-80CD-54F2D399753D}"/>
              </c:ext>
            </c:extLst>
          </c:dPt>
          <c:dLbls>
            <c:dLbl>
              <c:idx val="0"/>
              <c:layout>
                <c:manualLayout>
                  <c:x val="-0.19665081600315773"/>
                  <c:y val="-1.2141218457397346E-2"/>
                </c:manualLayout>
              </c:layout>
              <c:tx>
                <c:rich>
                  <a:bodyPr/>
                  <a:lstStyle/>
                  <a:p>
                    <a:r>
                      <a:rPr lang="en-US" sz="1300" baseline="0" dirty="0">
                        <a:solidFill>
                          <a:schemeClr val="bg1"/>
                        </a:solidFill>
                      </a:rPr>
                      <a:t>2,296 Crossbuck </a:t>
                    </a:r>
                    <a:endParaRPr lang="en-US"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3C2-4B7C-80CD-54F2D399753D}"/>
                </c:ext>
              </c:extLst>
            </c:dLbl>
            <c:dLbl>
              <c:idx val="1"/>
              <c:layout>
                <c:manualLayout>
                  <c:x val="0.12643224155794727"/>
                  <c:y val="-0.12585176210496282"/>
                </c:manualLayout>
              </c:layout>
              <c:tx>
                <c:rich>
                  <a:bodyPr/>
                  <a:lstStyle/>
                  <a:p>
                    <a:r>
                      <a:rPr lang="en-US" sz="1100" baseline="0" dirty="0">
                        <a:solidFill>
                          <a:schemeClr val="bg1"/>
                        </a:solidFill>
                      </a:rPr>
                      <a:t>781Flashing
Lights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3C2-4B7C-80CD-54F2D399753D}"/>
                </c:ext>
              </c:extLst>
            </c:dLbl>
            <c:dLbl>
              <c:idx val="2"/>
              <c:layout>
                <c:manualLayout>
                  <c:x val="0.20327722918825197"/>
                  <c:y val="1.3749556195366132E-3"/>
                </c:manualLayout>
              </c:layout>
              <c:tx>
                <c:rich>
                  <a:bodyPr/>
                  <a:lstStyle/>
                  <a:p>
                    <a:r>
                      <a:rPr lang="en-US" sz="1100" baseline="0" dirty="0">
                        <a:solidFill>
                          <a:schemeClr val="bg1"/>
                        </a:solidFill>
                      </a:rPr>
                      <a:t>1,133 Gates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3C2-4B7C-80CD-54F2D399753D}"/>
                </c:ext>
              </c:extLst>
            </c:dLbl>
            <c:dLbl>
              <c:idx val="3"/>
              <c:layout>
                <c:manualLayout>
                  <c:x val="0.10653761007367768"/>
                  <c:y val="0.12504104684878772"/>
                </c:manualLayout>
              </c:layout>
              <c:tx>
                <c:rich>
                  <a:bodyPr/>
                  <a:lstStyle/>
                  <a:p>
                    <a:r>
                      <a:rPr lang="en-US" sz="1100" baseline="0" dirty="0">
                        <a:solidFill>
                          <a:schemeClr val="bg1"/>
                        </a:solidFill>
                      </a:rPr>
                      <a:t>740
Separations</a:t>
                    </a:r>
                    <a:endParaRPr lang="en-US" sz="1100" dirty="0"/>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3C2-4B7C-80CD-54F2D399753D}"/>
                </c:ext>
              </c:extLst>
            </c:dLbl>
            <c:spPr>
              <a:noFill/>
              <a:ln w="15271">
                <a:noFill/>
              </a:ln>
            </c:spPr>
            <c:txPr>
              <a:bodyPr/>
              <a:lstStyle/>
              <a:p>
                <a:pPr>
                  <a:defRPr sz="1100" b="0" i="0" u="none" strike="noStrike" baseline="0">
                    <a:solidFill>
                      <a:schemeClr val="bg1"/>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Sheet1!$B$1:$E$1</c:f>
              <c:strCache>
                <c:ptCount val="4"/>
                <c:pt idx="0">
                  <c:v>Crossbucks</c:v>
                </c:pt>
                <c:pt idx="1">
                  <c:v>Flashing Lights</c:v>
                </c:pt>
                <c:pt idx="2">
                  <c:v>Gates</c:v>
                </c:pt>
                <c:pt idx="3">
                  <c:v>Separations</c:v>
                </c:pt>
              </c:strCache>
            </c:strRef>
          </c:cat>
          <c:val>
            <c:numRef>
              <c:f>Sheet1!$B$2:$E$2</c:f>
              <c:numCache>
                <c:formatCode>General</c:formatCode>
                <c:ptCount val="4"/>
                <c:pt idx="0">
                  <c:v>2543</c:v>
                </c:pt>
                <c:pt idx="1">
                  <c:v>787</c:v>
                </c:pt>
                <c:pt idx="2">
                  <c:v>1065</c:v>
                </c:pt>
                <c:pt idx="3">
                  <c:v>744</c:v>
                </c:pt>
              </c:numCache>
            </c:numRef>
          </c:val>
          <c:extLst>
            <c:ext xmlns:c16="http://schemas.microsoft.com/office/drawing/2014/chart" uri="{C3380CC4-5D6E-409C-BE32-E72D297353CC}">
              <c16:uniqueId val="{00000008-13C2-4B7C-80CD-54F2D399753D}"/>
            </c:ext>
          </c:extLst>
        </c:ser>
        <c:ser>
          <c:idx val="1"/>
          <c:order val="1"/>
          <c:tx>
            <c:strRef>
              <c:f>Sheet1!$A$3</c:f>
              <c:strCache>
                <c:ptCount val="1"/>
              </c:strCache>
            </c:strRef>
          </c:tx>
          <c:spPr>
            <a:solidFill>
              <a:schemeClr val="accent2"/>
            </a:solidFill>
            <a:ln w="7636">
              <a:solidFill>
                <a:schemeClr val="tx1"/>
              </a:solidFill>
              <a:prstDash val="solid"/>
            </a:ln>
          </c:spPr>
          <c:dPt>
            <c:idx val="0"/>
            <c:bubble3D val="0"/>
            <c:spPr>
              <a:solidFill>
                <a:schemeClr val="accent1"/>
              </a:solidFill>
              <a:ln w="7636">
                <a:solidFill>
                  <a:schemeClr val="tx1"/>
                </a:solidFill>
                <a:prstDash val="solid"/>
              </a:ln>
            </c:spPr>
            <c:extLst>
              <c:ext xmlns:c16="http://schemas.microsoft.com/office/drawing/2014/chart" uri="{C3380CC4-5D6E-409C-BE32-E72D297353CC}">
                <c16:uniqueId val="{0000000A-13C2-4B7C-80CD-54F2D399753D}"/>
              </c:ext>
            </c:extLst>
          </c:dPt>
          <c:dPt>
            <c:idx val="1"/>
            <c:bubble3D val="0"/>
            <c:extLst>
              <c:ext xmlns:c16="http://schemas.microsoft.com/office/drawing/2014/chart" uri="{C3380CC4-5D6E-409C-BE32-E72D297353CC}">
                <c16:uniqueId val="{0000000B-13C2-4B7C-80CD-54F2D399753D}"/>
              </c:ext>
            </c:extLst>
          </c:dPt>
          <c:dPt>
            <c:idx val="2"/>
            <c:bubble3D val="0"/>
            <c:spPr>
              <a:solidFill>
                <a:schemeClr val="hlink"/>
              </a:solidFill>
              <a:ln w="7636">
                <a:solidFill>
                  <a:schemeClr val="tx1"/>
                </a:solidFill>
                <a:prstDash val="solid"/>
              </a:ln>
            </c:spPr>
            <c:extLst>
              <c:ext xmlns:c16="http://schemas.microsoft.com/office/drawing/2014/chart" uri="{C3380CC4-5D6E-409C-BE32-E72D297353CC}">
                <c16:uniqueId val="{0000000D-13C2-4B7C-80CD-54F2D399753D}"/>
              </c:ext>
            </c:extLst>
          </c:dPt>
          <c:dPt>
            <c:idx val="3"/>
            <c:bubble3D val="0"/>
            <c:spPr>
              <a:solidFill>
                <a:schemeClr val="folHlink"/>
              </a:solidFill>
              <a:ln w="7636">
                <a:solidFill>
                  <a:schemeClr val="tx1"/>
                </a:solidFill>
                <a:prstDash val="solid"/>
              </a:ln>
            </c:spPr>
            <c:extLst>
              <c:ext xmlns:c16="http://schemas.microsoft.com/office/drawing/2014/chart" uri="{C3380CC4-5D6E-409C-BE32-E72D297353CC}">
                <c16:uniqueId val="{0000000F-13C2-4B7C-80CD-54F2D399753D}"/>
              </c:ext>
            </c:extLst>
          </c:dPt>
          <c:dLbls>
            <c:spPr>
              <a:noFill/>
              <a:ln w="15271">
                <a:noFill/>
              </a:ln>
            </c:spPr>
            <c:txPr>
              <a:bodyPr/>
              <a:lstStyle/>
              <a:p>
                <a:pPr>
                  <a:defRPr sz="1172"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Sheet1!$B$1:$E$1</c:f>
              <c:strCache>
                <c:ptCount val="4"/>
                <c:pt idx="0">
                  <c:v>Crossbucks</c:v>
                </c:pt>
                <c:pt idx="1">
                  <c:v>Flashing Lights</c:v>
                </c:pt>
                <c:pt idx="2">
                  <c:v>Gates</c:v>
                </c:pt>
                <c:pt idx="3">
                  <c:v>Separations</c:v>
                </c:pt>
              </c:strCache>
            </c:strRef>
          </c:cat>
          <c:val>
            <c:numRef>
              <c:f>Sheet1!$B$3:$E$3</c:f>
              <c:numCache>
                <c:formatCode>General</c:formatCode>
                <c:ptCount val="4"/>
              </c:numCache>
            </c:numRef>
          </c:val>
          <c:extLst>
            <c:ext xmlns:c16="http://schemas.microsoft.com/office/drawing/2014/chart" uri="{C3380CC4-5D6E-409C-BE32-E72D297353CC}">
              <c16:uniqueId val="{00000010-13C2-4B7C-80CD-54F2D399753D}"/>
            </c:ext>
          </c:extLst>
        </c:ser>
        <c:dLbls>
          <c:showLegendKey val="0"/>
          <c:showVal val="0"/>
          <c:showCatName val="0"/>
          <c:showSerName val="0"/>
          <c:showPercent val="0"/>
          <c:showBubbleSize val="0"/>
          <c:showLeaderLines val="1"/>
        </c:dLbls>
        <c:firstSliceAng val="0"/>
      </c:pieChart>
      <c:spPr>
        <a:noFill/>
        <a:ln w="25380">
          <a:noFill/>
        </a:ln>
      </c:spPr>
    </c:plotArea>
    <c:plotVisOnly val="1"/>
    <c:dispBlanksAs val="zero"/>
    <c:showDLblsOverMax val="0"/>
  </c:chart>
  <c:spPr>
    <a:noFill/>
    <a:ln>
      <a:noFill/>
    </a:ln>
  </c:spPr>
  <c:txPr>
    <a:bodyPr/>
    <a:lstStyle/>
    <a:p>
      <a:pPr>
        <a:defRPr sz="117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24999999999999"/>
          <c:y val="0.21076233183856502"/>
          <c:w val="0.40625"/>
          <c:h val="0.72869955156950672"/>
        </c:manualLayout>
      </c:layout>
      <c:pieChart>
        <c:varyColors val="1"/>
        <c:ser>
          <c:idx val="0"/>
          <c:order val="0"/>
          <c:tx>
            <c:strRef>
              <c:f>Sheet1!$A$2</c:f>
              <c:strCache>
                <c:ptCount val="1"/>
              </c:strCache>
            </c:strRef>
          </c:tx>
          <c:spPr>
            <a:solidFill>
              <a:schemeClr val="accent1"/>
            </a:solidFill>
            <a:ln w="10411">
              <a:solidFill>
                <a:schemeClr val="tx1"/>
              </a:solidFill>
              <a:prstDash val="solid"/>
            </a:ln>
          </c:spPr>
          <c:dPt>
            <c:idx val="0"/>
            <c:bubble3D val="0"/>
            <c:spPr>
              <a:solidFill>
                <a:schemeClr val="bg1">
                  <a:lumMod val="50000"/>
                </a:schemeClr>
              </a:solidFill>
              <a:ln w="10411">
                <a:solidFill>
                  <a:schemeClr val="tx1"/>
                </a:solidFill>
                <a:prstDash val="solid"/>
              </a:ln>
            </c:spPr>
            <c:extLst>
              <c:ext xmlns:c16="http://schemas.microsoft.com/office/drawing/2014/chart" uri="{C3380CC4-5D6E-409C-BE32-E72D297353CC}">
                <c16:uniqueId val="{00000001-4B5C-4BDD-8C24-7C2F11CC37B6}"/>
              </c:ext>
            </c:extLst>
          </c:dPt>
          <c:dPt>
            <c:idx val="1"/>
            <c:bubble3D val="0"/>
            <c:spPr>
              <a:solidFill>
                <a:srgbClr val="34495E"/>
              </a:solidFill>
              <a:ln w="10411">
                <a:solidFill>
                  <a:schemeClr val="tx1"/>
                </a:solidFill>
                <a:prstDash val="solid"/>
              </a:ln>
            </c:spPr>
            <c:extLst>
              <c:ext xmlns:c16="http://schemas.microsoft.com/office/drawing/2014/chart" uri="{C3380CC4-5D6E-409C-BE32-E72D297353CC}">
                <c16:uniqueId val="{00000003-4B5C-4BDD-8C24-7C2F11CC37B6}"/>
              </c:ext>
            </c:extLst>
          </c:dPt>
          <c:dPt>
            <c:idx val="2"/>
            <c:bubble3D val="0"/>
            <c:spPr>
              <a:solidFill>
                <a:srgbClr val="871721"/>
              </a:solidFill>
              <a:ln w="10411">
                <a:solidFill>
                  <a:schemeClr val="tx1"/>
                </a:solidFill>
                <a:prstDash val="solid"/>
              </a:ln>
            </c:spPr>
            <c:extLst>
              <c:ext xmlns:c16="http://schemas.microsoft.com/office/drawing/2014/chart" uri="{C3380CC4-5D6E-409C-BE32-E72D297353CC}">
                <c16:uniqueId val="{00000005-4B5C-4BDD-8C24-7C2F11CC37B6}"/>
              </c:ext>
            </c:extLst>
          </c:dPt>
          <c:dLbls>
            <c:dLbl>
              <c:idx val="0"/>
              <c:layout>
                <c:manualLayout>
                  <c:x val="-0.20394876573165857"/>
                  <c:y val="8.3685521428549889E-2"/>
                </c:manualLayout>
              </c:layout>
              <c:tx>
                <c:rich>
                  <a:bodyPr/>
                  <a:lstStyle/>
                  <a:p>
                    <a:r>
                      <a:rPr lang="en-US" baseline="0" dirty="0">
                        <a:solidFill>
                          <a:schemeClr val="bg1"/>
                        </a:solidFill>
                      </a:rPr>
                      <a:t>City 45% </a:t>
                    </a:r>
                  </a:p>
                </c:rich>
              </c:tx>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5C-4BDD-8C24-7C2F11CC37B6}"/>
                </c:ext>
              </c:extLst>
            </c:dLbl>
            <c:dLbl>
              <c:idx val="1"/>
              <c:layout>
                <c:manualLayout>
                  <c:x val="0.1889712759119396"/>
                  <c:y val="-0.13435380877259798"/>
                </c:manualLayout>
              </c:layout>
              <c:tx>
                <c:rich>
                  <a:bodyPr/>
                  <a:lstStyle/>
                  <a:p>
                    <a:pPr>
                      <a:defRPr sz="1537" b="0" i="0" u="none" strike="noStrike" baseline="0">
                        <a:solidFill>
                          <a:schemeClr val="bg1"/>
                        </a:solidFill>
                        <a:latin typeface="Arial"/>
                        <a:ea typeface="Arial"/>
                        <a:cs typeface="Arial"/>
                      </a:defRPr>
                    </a:pPr>
                    <a:r>
                      <a:rPr lang="en-US" baseline="0">
                        <a:solidFill>
                          <a:schemeClr val="bg1"/>
                        </a:solidFill>
                      </a:rPr>
                      <a:t>County 47%</a:t>
                    </a:r>
                  </a:p>
                </c:rich>
              </c:tx>
              <c:spPr>
                <a:noFill/>
                <a:ln w="20822">
                  <a:noFill/>
                </a:ln>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B5C-4BDD-8C24-7C2F11CC37B6}"/>
                </c:ext>
              </c:extLst>
            </c:dLbl>
            <c:dLbl>
              <c:idx val="2"/>
              <c:layout>
                <c:manualLayout>
                  <c:x val="1.5976025549900363E-2"/>
                  <c:y val="6.8218030831057083E-2"/>
                </c:manualLayout>
              </c:layout>
              <c:tx>
                <c:rich>
                  <a:bodyPr/>
                  <a:lstStyle/>
                  <a:p>
                    <a:r>
                      <a:rPr lang="en-US" dirty="0"/>
                      <a:t>Primary 8%</a:t>
                    </a:r>
                  </a:p>
                </c:rich>
              </c:tx>
              <c:showLegendKey val="0"/>
              <c:showVal val="1"/>
              <c:showCatName val="0"/>
              <c:showSerName val="0"/>
              <c:showPercent val="0"/>
              <c:showBubbleSize val="0"/>
              <c:extLst>
                <c:ext xmlns:c15="http://schemas.microsoft.com/office/drawing/2012/chart" uri="{CE6537A1-D6FC-4f65-9D91-7224C49458BB}">
                  <c15:layout>
                    <c:manualLayout>
                      <c:w val="0.22905944191300595"/>
                      <c:h val="0.18282749792357023"/>
                    </c:manualLayout>
                  </c15:layout>
                  <c15:showDataLabelsRange val="0"/>
                </c:ext>
                <c:ext xmlns:c16="http://schemas.microsoft.com/office/drawing/2014/chart" uri="{C3380CC4-5D6E-409C-BE32-E72D297353CC}">
                  <c16:uniqueId val="{00000005-4B5C-4BDD-8C24-7C2F11CC37B6}"/>
                </c:ext>
              </c:extLst>
            </c:dLbl>
            <c:spPr>
              <a:noFill/>
              <a:ln w="20822">
                <a:noFill/>
              </a:ln>
            </c:spPr>
            <c:txPr>
              <a:bodyPr/>
              <a:lstStyle/>
              <a:p>
                <a:pPr>
                  <a:defRPr sz="1537" b="0" i="0" u="none" strike="noStrike" baseline="0">
                    <a:solidFill>
                      <a:schemeClr val="tx1"/>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Sheet1!$B$2:$D$2</c:f>
              <c:numCache>
                <c:formatCode>0%</c:formatCode>
                <c:ptCount val="3"/>
                <c:pt idx="0">
                  <c:v>0.44</c:v>
                </c:pt>
                <c:pt idx="1">
                  <c:v>0.47</c:v>
                </c:pt>
                <c:pt idx="2">
                  <c:v>0.09</c:v>
                </c:pt>
              </c:numCache>
            </c:numRef>
          </c:val>
          <c:extLst>
            <c:ext xmlns:c16="http://schemas.microsoft.com/office/drawing/2014/chart" uri="{C3380CC4-5D6E-409C-BE32-E72D297353CC}">
              <c16:uniqueId val="{00000006-4B5C-4BDD-8C24-7C2F11CC37B6}"/>
            </c:ext>
          </c:extLst>
        </c:ser>
        <c:ser>
          <c:idx val="1"/>
          <c:order val="1"/>
          <c:tx>
            <c:strRef>
              <c:f>Sheet1!$A$3</c:f>
              <c:strCache>
                <c:ptCount val="1"/>
              </c:strCache>
            </c:strRef>
          </c:tx>
          <c:spPr>
            <a:solidFill>
              <a:schemeClr val="accent2"/>
            </a:solidFill>
            <a:ln w="10411">
              <a:solidFill>
                <a:schemeClr val="tx1"/>
              </a:solidFill>
              <a:prstDash val="solid"/>
            </a:ln>
          </c:spPr>
          <c:dPt>
            <c:idx val="0"/>
            <c:bubble3D val="0"/>
            <c:spPr>
              <a:solidFill>
                <a:schemeClr val="accent1"/>
              </a:solidFill>
              <a:ln w="10411">
                <a:solidFill>
                  <a:schemeClr val="tx1"/>
                </a:solidFill>
                <a:prstDash val="solid"/>
              </a:ln>
            </c:spPr>
            <c:extLst>
              <c:ext xmlns:c16="http://schemas.microsoft.com/office/drawing/2014/chart" uri="{C3380CC4-5D6E-409C-BE32-E72D297353CC}">
                <c16:uniqueId val="{00000008-4B5C-4BDD-8C24-7C2F11CC37B6}"/>
              </c:ext>
            </c:extLst>
          </c:dPt>
          <c:dPt>
            <c:idx val="1"/>
            <c:bubble3D val="0"/>
            <c:extLst>
              <c:ext xmlns:c16="http://schemas.microsoft.com/office/drawing/2014/chart" uri="{C3380CC4-5D6E-409C-BE32-E72D297353CC}">
                <c16:uniqueId val="{00000009-4B5C-4BDD-8C24-7C2F11CC37B6}"/>
              </c:ext>
            </c:extLst>
          </c:dPt>
          <c:dPt>
            <c:idx val="2"/>
            <c:bubble3D val="0"/>
            <c:spPr>
              <a:solidFill>
                <a:schemeClr val="hlink"/>
              </a:solidFill>
              <a:ln w="10411">
                <a:solidFill>
                  <a:schemeClr val="tx1"/>
                </a:solidFill>
                <a:prstDash val="solid"/>
              </a:ln>
            </c:spPr>
            <c:extLst>
              <c:ext xmlns:c16="http://schemas.microsoft.com/office/drawing/2014/chart" uri="{C3380CC4-5D6E-409C-BE32-E72D297353CC}">
                <c16:uniqueId val="{0000000B-4B5C-4BDD-8C24-7C2F11CC37B6}"/>
              </c:ext>
            </c:extLst>
          </c:dPt>
          <c:dLbls>
            <c:spPr>
              <a:noFill/>
              <a:ln w="20822">
                <a:noFill/>
              </a:ln>
            </c:spPr>
            <c:txPr>
              <a:bodyPr/>
              <a:lstStyle/>
              <a:p>
                <a:pPr>
                  <a:defRPr sz="1537"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Sheet1!$B$3:$D$3</c:f>
              <c:numCache>
                <c:formatCode>General</c:formatCode>
                <c:ptCount val="3"/>
              </c:numCache>
            </c:numRef>
          </c:val>
          <c:extLst>
            <c:ext xmlns:c16="http://schemas.microsoft.com/office/drawing/2014/chart" uri="{C3380CC4-5D6E-409C-BE32-E72D297353CC}">
              <c16:uniqueId val="{0000000C-4B5C-4BDD-8C24-7C2F11CC37B6}"/>
            </c:ext>
          </c:extLst>
        </c:ser>
        <c:ser>
          <c:idx val="2"/>
          <c:order val="2"/>
          <c:tx>
            <c:strRef>
              <c:f>Sheet1!$A$4</c:f>
              <c:strCache>
                <c:ptCount val="1"/>
              </c:strCache>
            </c:strRef>
          </c:tx>
          <c:spPr>
            <a:solidFill>
              <a:schemeClr val="hlink"/>
            </a:solidFill>
            <a:ln w="10411">
              <a:solidFill>
                <a:schemeClr val="tx1"/>
              </a:solidFill>
              <a:prstDash val="solid"/>
            </a:ln>
          </c:spPr>
          <c:dPt>
            <c:idx val="0"/>
            <c:bubble3D val="0"/>
            <c:spPr>
              <a:solidFill>
                <a:schemeClr val="accent1"/>
              </a:solidFill>
              <a:ln w="10411">
                <a:solidFill>
                  <a:schemeClr val="tx1"/>
                </a:solidFill>
                <a:prstDash val="solid"/>
              </a:ln>
            </c:spPr>
            <c:extLst>
              <c:ext xmlns:c16="http://schemas.microsoft.com/office/drawing/2014/chart" uri="{C3380CC4-5D6E-409C-BE32-E72D297353CC}">
                <c16:uniqueId val="{0000000E-4B5C-4BDD-8C24-7C2F11CC37B6}"/>
              </c:ext>
            </c:extLst>
          </c:dPt>
          <c:dPt>
            <c:idx val="1"/>
            <c:bubble3D val="0"/>
            <c:spPr>
              <a:solidFill>
                <a:schemeClr val="accent2"/>
              </a:solidFill>
              <a:ln w="10411">
                <a:solidFill>
                  <a:schemeClr val="tx1"/>
                </a:solidFill>
                <a:prstDash val="solid"/>
              </a:ln>
            </c:spPr>
            <c:extLst>
              <c:ext xmlns:c16="http://schemas.microsoft.com/office/drawing/2014/chart" uri="{C3380CC4-5D6E-409C-BE32-E72D297353CC}">
                <c16:uniqueId val="{00000010-4B5C-4BDD-8C24-7C2F11CC37B6}"/>
              </c:ext>
            </c:extLst>
          </c:dPt>
          <c:dPt>
            <c:idx val="2"/>
            <c:bubble3D val="0"/>
            <c:extLst>
              <c:ext xmlns:c16="http://schemas.microsoft.com/office/drawing/2014/chart" uri="{C3380CC4-5D6E-409C-BE32-E72D297353CC}">
                <c16:uniqueId val="{00000011-4B5C-4BDD-8C24-7C2F11CC37B6}"/>
              </c:ext>
            </c:extLst>
          </c:dPt>
          <c:dLbls>
            <c:spPr>
              <a:noFill/>
              <a:ln w="20822">
                <a:noFill/>
              </a:ln>
            </c:spPr>
            <c:txPr>
              <a:bodyPr/>
              <a:lstStyle/>
              <a:p>
                <a:pPr>
                  <a:defRPr sz="1537" b="1" i="0" u="none" strike="noStrike" baseline="0">
                    <a:solidFill>
                      <a:schemeClr val="tx1"/>
                    </a:solidFill>
                    <a:latin typeface="Times New Roman"/>
                    <a:ea typeface="Times New Roman"/>
                    <a:cs typeface="Times New Roman"/>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Sheet1!$B$1:$D$1</c:f>
              <c:strCache>
                <c:ptCount val="3"/>
                <c:pt idx="0">
                  <c:v>City</c:v>
                </c:pt>
                <c:pt idx="1">
                  <c:v>County</c:v>
                </c:pt>
                <c:pt idx="2">
                  <c:v>Primary</c:v>
                </c:pt>
              </c:strCache>
            </c:strRef>
          </c:cat>
          <c:val>
            <c:numRef>
              <c:f>Sheet1!$B$4:$D$4</c:f>
              <c:numCache>
                <c:formatCode>General</c:formatCode>
                <c:ptCount val="3"/>
              </c:numCache>
            </c:numRef>
          </c:val>
          <c:extLst>
            <c:ext xmlns:c16="http://schemas.microsoft.com/office/drawing/2014/chart" uri="{C3380CC4-5D6E-409C-BE32-E72D297353CC}">
              <c16:uniqueId val="{00000012-4B5C-4BDD-8C24-7C2F11CC37B6}"/>
            </c:ext>
          </c:extLst>
        </c:ser>
        <c:dLbls>
          <c:showLegendKey val="0"/>
          <c:showVal val="1"/>
          <c:showCatName val="1"/>
          <c:showSerName val="0"/>
          <c:showPercent val="0"/>
          <c:showBubbleSize val="0"/>
          <c:separator> </c:separator>
          <c:showLeaderLines val="1"/>
        </c:dLbls>
        <c:firstSliceAng val="0"/>
      </c:pieChart>
      <c:spPr>
        <a:noFill/>
        <a:ln w="20822">
          <a:noFill/>
        </a:ln>
      </c:spPr>
    </c:plotArea>
    <c:plotVisOnly val="1"/>
    <c:dispBlanksAs val="zero"/>
    <c:showDLblsOverMax val="0"/>
  </c:chart>
  <c:spPr>
    <a:noFill/>
    <a:ln>
      <a:noFill/>
    </a:ln>
  </c:spPr>
  <c:txPr>
    <a:bodyPr/>
    <a:lstStyle/>
    <a:p>
      <a:pPr>
        <a:defRPr sz="1578"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BA43C6D-E55F-4BE5-8554-C22BB859EDE9}" type="datetimeFigureOut">
              <a:rPr lang="en-US" smtClean="0"/>
              <a:t>7/6/2021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12</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99592" y="260648"/>
            <a:ext cx="62646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entury Gothic" panose="020B0502020202020204" pitchFamily="34" charset="0"/>
                <a:cs typeface="Arial" panose="020B0604020202020204" pitchFamily="34" charset="0"/>
              </a:rPr>
              <a:t>FY 2017 &amp; FY 2018 Highway-Railroad Crossing Safety Program (Amendments)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61206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entury Gothic" panose="020B0502020202020204" pitchFamily="34" charset="0"/>
                <a:cs typeface="Arial" panose="020B0604020202020204" pitchFamily="34" charset="0"/>
              </a:rPr>
              <a:t>FY 2017 &amp; 2018 Highway-Railroad Crossing Safety Program (Amendments)</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52624" y="4869160"/>
            <a:ext cx="5832648" cy="1508105"/>
          </a:xfrm>
          <a:prstGeom prst="rect">
            <a:avLst/>
          </a:prstGeom>
          <a:noFill/>
        </p:spPr>
        <p:txBody>
          <a:bodyPr wrap="square" rtlCol="0">
            <a:spAutoFit/>
          </a:bodyPr>
          <a:lstStyle/>
          <a:p>
            <a:r>
              <a:rPr lang="en-US" sz="2400" b="1" dirty="0">
                <a:solidFill>
                  <a:schemeClr val="bg1"/>
                </a:solidFill>
              </a:rPr>
              <a:t>FY 2017 &amp; FY 2018 Highway-Railroad Crossing Safety </a:t>
            </a:r>
            <a:r>
              <a:rPr lang="en-US" sz="2400" b="1">
                <a:solidFill>
                  <a:schemeClr val="bg1"/>
                </a:solidFill>
              </a:rPr>
              <a:t>Program </a:t>
            </a:r>
          </a:p>
          <a:p>
            <a:r>
              <a:rPr lang="en-US" sz="2400" b="1" dirty="0">
                <a:solidFill>
                  <a:schemeClr val="bg1"/>
                </a:solidFill>
              </a:rPr>
              <a:t>(Project Cost Amendments)</a:t>
            </a:r>
          </a:p>
          <a:p>
            <a:r>
              <a:rPr lang="en-US" sz="2000" dirty="0">
                <a:solidFill>
                  <a:schemeClr val="bg1"/>
                </a:solidFill>
              </a:rPr>
              <a:t>July 13, 2021</a:t>
            </a:r>
            <a:endParaRPr lang="en-US" sz="2000" dirty="0"/>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99471" y="991629"/>
            <a:ext cx="8865016" cy="792088"/>
          </a:xfrm>
        </p:spPr>
        <p:txBody>
          <a:bodyPr>
            <a:noAutofit/>
          </a:bodyPr>
          <a:lstStyle/>
          <a:p>
            <a:r>
              <a:rPr lang="en-US" b="1" dirty="0">
                <a:solidFill>
                  <a:schemeClr val="tx2"/>
                </a:solidFill>
              </a:rPr>
              <a:t>List of Previously Awarded Applications</a:t>
            </a:r>
          </a:p>
        </p:txBody>
      </p:sp>
      <p:grpSp>
        <p:nvGrpSpPr>
          <p:cNvPr id="37" name="Group 36">
            <a:extLst>
              <a:ext uri="{FF2B5EF4-FFF2-40B4-BE49-F238E27FC236}">
                <a16:creationId xmlns:a16="http://schemas.microsoft.com/office/drawing/2014/main" id="{2897B5CF-F6D3-49FA-8E27-0DA5715F2A47}"/>
              </a:ext>
            </a:extLst>
          </p:cNvPr>
          <p:cNvGrpSpPr/>
          <p:nvPr/>
        </p:nvGrpSpPr>
        <p:grpSpPr>
          <a:xfrm>
            <a:off x="173246" y="1842279"/>
            <a:ext cx="8768093" cy="718408"/>
            <a:chOff x="173245" y="2914893"/>
            <a:chExt cx="8768093" cy="718408"/>
          </a:xfrm>
        </p:grpSpPr>
        <p:sp>
          <p:nvSpPr>
            <p:cNvPr id="38" name="Rectangle 37">
              <a:extLst>
                <a:ext uri="{FF2B5EF4-FFF2-40B4-BE49-F238E27FC236}">
                  <a16:creationId xmlns:a16="http://schemas.microsoft.com/office/drawing/2014/main" id="{956AD57F-3460-4E9C-8440-F1D8F9BDA4AF}"/>
                </a:ext>
              </a:extLst>
            </p:cNvPr>
            <p:cNvSpPr/>
            <p:nvPr/>
          </p:nvSpPr>
          <p:spPr>
            <a:xfrm>
              <a:off x="173245" y="2938350"/>
              <a:ext cx="1737358" cy="638843"/>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1DF4CAD-BDFD-47DB-A1E9-071BC330FB56}"/>
                </a:ext>
              </a:extLst>
            </p:cNvPr>
            <p:cNvSpPr txBox="1"/>
            <p:nvPr/>
          </p:nvSpPr>
          <p:spPr>
            <a:xfrm>
              <a:off x="173246" y="3212976"/>
              <a:ext cx="173735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NAME</a:t>
              </a:r>
            </a:p>
          </p:txBody>
        </p:sp>
        <p:sp>
          <p:nvSpPr>
            <p:cNvPr id="40" name="Rectangle 39">
              <a:extLst>
                <a:ext uri="{FF2B5EF4-FFF2-40B4-BE49-F238E27FC236}">
                  <a16:creationId xmlns:a16="http://schemas.microsoft.com/office/drawing/2014/main" id="{F5818DC0-7790-496B-AB90-F10122274E55}"/>
                </a:ext>
              </a:extLst>
            </p:cNvPr>
            <p:cNvSpPr/>
            <p:nvPr/>
          </p:nvSpPr>
          <p:spPr>
            <a:xfrm>
              <a:off x="1938723" y="2938350"/>
              <a:ext cx="1736062" cy="6388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C1F4F73-2CFA-42D8-ACB3-69A705307D0D}"/>
                </a:ext>
              </a:extLst>
            </p:cNvPr>
            <p:cNvSpPr/>
            <p:nvPr/>
          </p:nvSpPr>
          <p:spPr>
            <a:xfrm>
              <a:off x="5469679" y="2952126"/>
              <a:ext cx="1734299" cy="62506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87BFD042-C387-4533-A300-4262290A545A}"/>
                </a:ext>
              </a:extLst>
            </p:cNvPr>
            <p:cNvSpPr txBox="1"/>
            <p:nvPr/>
          </p:nvSpPr>
          <p:spPr>
            <a:xfrm>
              <a:off x="5469679" y="3013693"/>
              <a:ext cx="1734299"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NEW REQUESTED</a:t>
              </a:r>
              <a:r>
                <a:rPr lang="en-US" sz="1300" dirty="0">
                  <a:solidFill>
                    <a:schemeClr val="bg1"/>
                  </a:solidFill>
                  <a:latin typeface="Century Gothic" panose="020B0502020202020204" pitchFamily="34" charset="0"/>
                </a:rPr>
                <a:t> AMOUNT</a:t>
              </a:r>
              <a:endParaRPr lang="en-US" sz="1300" b="1"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1C3182F6-E834-48D5-878A-8EA9846B082C}"/>
                </a:ext>
              </a:extLst>
            </p:cNvPr>
            <p:cNvSpPr/>
            <p:nvPr/>
          </p:nvSpPr>
          <p:spPr>
            <a:xfrm>
              <a:off x="7235159" y="2938350"/>
              <a:ext cx="1706179" cy="63884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8E9EB787-A360-4659-B2CA-D3E1F7F97052}"/>
                </a:ext>
              </a:extLst>
            </p:cNvPr>
            <p:cNvSpPr txBox="1"/>
            <p:nvPr/>
          </p:nvSpPr>
          <p:spPr>
            <a:xfrm>
              <a:off x="7207039" y="2914893"/>
              <a:ext cx="1734299" cy="692497"/>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NEW RECOMMENDED</a:t>
              </a:r>
              <a:r>
                <a:rPr lang="en-US" sz="1300" dirty="0">
                  <a:solidFill>
                    <a:schemeClr val="bg1"/>
                  </a:solidFill>
                  <a:latin typeface="Century Gothic" panose="020B0502020202020204" pitchFamily="34" charset="0"/>
                </a:rPr>
                <a:t> AMOUNT</a:t>
              </a:r>
              <a:endParaRPr lang="en-US" sz="1300" b="1" dirty="0">
                <a:solidFill>
                  <a:schemeClr val="bg1"/>
                </a:solidFill>
                <a:latin typeface="Century Gothic" panose="020B0502020202020204" pitchFamily="34" charset="0"/>
              </a:endParaRPr>
            </a:p>
          </p:txBody>
        </p:sp>
        <p:sp>
          <p:nvSpPr>
            <p:cNvPr id="45" name="Rectangle 44">
              <a:extLst>
                <a:ext uri="{FF2B5EF4-FFF2-40B4-BE49-F238E27FC236}">
                  <a16:creationId xmlns:a16="http://schemas.microsoft.com/office/drawing/2014/main" id="{79C5A391-8426-40EC-BE55-6CA9FE1B55B4}"/>
                </a:ext>
              </a:extLst>
            </p:cNvPr>
            <p:cNvSpPr/>
            <p:nvPr/>
          </p:nvSpPr>
          <p:spPr>
            <a:xfrm>
              <a:off x="3704201" y="2938350"/>
              <a:ext cx="1736062" cy="6388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A5022CD3-763B-4E61-80B3-DCD461BA79EA}"/>
                </a:ext>
              </a:extLst>
            </p:cNvPr>
            <p:cNvSpPr txBox="1"/>
            <p:nvPr/>
          </p:nvSpPr>
          <p:spPr>
            <a:xfrm>
              <a:off x="1940020" y="3212976"/>
              <a:ext cx="1737359"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47" name="TextBox 46">
              <a:extLst>
                <a:ext uri="{FF2B5EF4-FFF2-40B4-BE49-F238E27FC236}">
                  <a16:creationId xmlns:a16="http://schemas.microsoft.com/office/drawing/2014/main" id="{402460FA-515D-4993-8ADB-FD40B3039E61}"/>
                </a:ext>
              </a:extLst>
            </p:cNvPr>
            <p:cNvSpPr txBox="1"/>
            <p:nvPr/>
          </p:nvSpPr>
          <p:spPr>
            <a:xfrm>
              <a:off x="3702904" y="2940804"/>
              <a:ext cx="1738654" cy="692497"/>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ORIGINAL APPROVED AMOUNT</a:t>
              </a:r>
            </a:p>
          </p:txBody>
        </p:sp>
      </p:grpSp>
      <p:graphicFrame>
        <p:nvGraphicFramePr>
          <p:cNvPr id="48" name="Table 47">
            <a:extLst>
              <a:ext uri="{FF2B5EF4-FFF2-40B4-BE49-F238E27FC236}">
                <a16:creationId xmlns:a16="http://schemas.microsoft.com/office/drawing/2014/main" id="{18A20531-B82A-4D5E-BC51-2FB957B97D18}"/>
              </a:ext>
            </a:extLst>
          </p:cNvPr>
          <p:cNvGraphicFramePr>
            <a:graphicFrameLocks noGrp="1"/>
          </p:cNvGraphicFramePr>
          <p:nvPr>
            <p:extLst>
              <p:ext uri="{D42A27DB-BD31-4B8C-83A1-F6EECF244321}">
                <p14:modId xmlns:p14="http://schemas.microsoft.com/office/powerpoint/2010/main" val="1260668202"/>
              </p:ext>
            </p:extLst>
          </p:nvPr>
        </p:nvGraphicFramePr>
        <p:xfrm>
          <a:off x="173245" y="2616795"/>
          <a:ext cx="8799275" cy="1645920"/>
        </p:xfrm>
        <a:graphic>
          <a:graphicData uri="http://schemas.openxmlformats.org/drawingml/2006/table">
            <a:tbl>
              <a:tblPr firstRow="1" bandRow="1">
                <a:tableStyleId>{9D7B26C5-4107-4FEC-AEDC-1716B250A1EF}</a:tableStyleId>
              </a:tblPr>
              <a:tblGrid>
                <a:gridCol w="1759855">
                  <a:extLst>
                    <a:ext uri="{9D8B030D-6E8A-4147-A177-3AD203B41FA5}">
                      <a16:colId xmlns:a16="http://schemas.microsoft.com/office/drawing/2014/main" val="2346649935"/>
                    </a:ext>
                  </a:extLst>
                </a:gridCol>
                <a:gridCol w="1759855">
                  <a:extLst>
                    <a:ext uri="{9D8B030D-6E8A-4147-A177-3AD203B41FA5}">
                      <a16:colId xmlns:a16="http://schemas.microsoft.com/office/drawing/2014/main" val="736485009"/>
                    </a:ext>
                  </a:extLst>
                </a:gridCol>
                <a:gridCol w="1759855">
                  <a:extLst>
                    <a:ext uri="{9D8B030D-6E8A-4147-A177-3AD203B41FA5}">
                      <a16:colId xmlns:a16="http://schemas.microsoft.com/office/drawing/2014/main" val="321046396"/>
                    </a:ext>
                  </a:extLst>
                </a:gridCol>
                <a:gridCol w="1759855">
                  <a:extLst>
                    <a:ext uri="{9D8B030D-6E8A-4147-A177-3AD203B41FA5}">
                      <a16:colId xmlns:a16="http://schemas.microsoft.com/office/drawing/2014/main" val="2695416265"/>
                    </a:ext>
                  </a:extLst>
                </a:gridCol>
                <a:gridCol w="1759855">
                  <a:extLst>
                    <a:ext uri="{9D8B030D-6E8A-4147-A177-3AD203B41FA5}">
                      <a16:colId xmlns:a16="http://schemas.microsoft.com/office/drawing/2014/main" val="1928966016"/>
                    </a:ext>
                  </a:extLst>
                </a:gridCol>
              </a:tblGrid>
              <a:tr h="565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PT Sans" panose="020B0503020203020204" pitchFamily="34" charset="0"/>
                        </a:rPr>
                        <a:t>Maury Street,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PT Sans" panose="020B0503020203020204" pitchFamily="34" charset="0"/>
                        </a:rPr>
                        <a:t>864238S (NS)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PT Sans" panose="020B0503020203020204" pitchFamily="34" charset="0"/>
                        </a:rPr>
                        <a:t>602482R (UP)</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tx1"/>
                          </a:solidFill>
                          <a:latin typeface="PT Sans" panose="020B0503020203020204" pitchFamily="34" charset="0"/>
                        </a:rPr>
                        <a:t>Norfolk Southern Railroad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2">
                              <a:lumMod val="50000"/>
                            </a:schemeClr>
                          </a:solidFill>
                          <a:latin typeface="PT Sans" panose="020B0503020203020204" pitchFamily="34" charset="0"/>
                        </a:rPr>
                        <a:t>Union Pacific Railroad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bg2">
                              <a:lumMod val="50000"/>
                            </a:schemeClr>
                          </a:solidFill>
                          <a:latin typeface="PT Sans" panose="020B0503020203020204" pitchFamily="34" charset="0"/>
                        </a:rPr>
                        <a:t>City of Des Moines</a:t>
                      </a:r>
                      <a:endParaRPr lang="en-US" sz="1200" b="0" dirty="0">
                        <a:solidFill>
                          <a:schemeClr val="tx1"/>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3">
                              <a:lumMod val="75000"/>
                            </a:schemeClr>
                          </a:solidFill>
                          <a:latin typeface="PT Sans" panose="020B0503020203020204" pitchFamily="34" charset="0"/>
                        </a:rPr>
                        <a:t>$380,000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accent2">
                              <a:lumMod val="75000"/>
                            </a:schemeClr>
                          </a:solidFill>
                          <a:latin typeface="PT Sans" panose="020B0503020203020204" pitchFamily="34" charset="0"/>
                        </a:rPr>
                        <a:t>$692,080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rgbClr val="00717F"/>
                          </a:solidFill>
                          <a:latin typeface="PT Sans" panose="020B0503020203020204" pitchFamily="34" charset="0"/>
                        </a:rPr>
                        <a:t>$692,080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r h="530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PT Sans" panose="020B0503020203020204" pitchFamily="34" charset="0"/>
                        </a:rPr>
                        <a:t>Highway IA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2"/>
                          </a:solidFill>
                          <a:latin typeface="PT Sans" panose="020B0503020203020204" pitchFamily="34" charset="0"/>
                        </a:rPr>
                        <a:t>307638B</a:t>
                      </a: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PT Sans" panose="020B0503020203020204" pitchFamily="34" charset="0"/>
                        </a:rPr>
                        <a:t>Union Pacific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2">
                              <a:lumMod val="50000"/>
                            </a:schemeClr>
                          </a:solidFill>
                          <a:latin typeface="PT Sans" panose="020B0503020203020204" pitchFamily="34" charset="0"/>
                        </a:rPr>
                        <a:t>Iowa DOT,    District 3</a:t>
                      </a:r>
                      <a:endParaRPr lang="en-US" sz="1200" b="1" dirty="0">
                        <a:solidFill>
                          <a:schemeClr val="tx1"/>
                        </a:solidFill>
                        <a:latin typeface="PT Sans" panose="020B0503020203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3">
                              <a:lumMod val="75000"/>
                            </a:schemeClr>
                          </a:solidFill>
                          <a:latin typeface="PT Sans" panose="020B0503020203020204" pitchFamily="34" charset="0"/>
                        </a:rPr>
                        <a:t>$225,000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PT Sans" panose="020B0503020203020204" pitchFamily="34" charset="0"/>
                        </a:rPr>
                        <a:t>$395,000 signals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PT Sans" panose="020B0503020203020204" pitchFamily="34" charset="0"/>
                        </a:rPr>
                        <a:t>$234,326 roadway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PT Sans" panose="020B0503020203020204" pitchFamily="34" charset="0"/>
                        </a:rPr>
                        <a:t>$629,326</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717F"/>
                          </a:solidFill>
                          <a:latin typeface="PT Sans" panose="020B0503020203020204" pitchFamily="34" charset="0"/>
                        </a:rPr>
                        <a:t>$629,326</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532515"/>
                  </a:ext>
                </a:extLst>
              </a:tr>
            </a:tbl>
          </a:graphicData>
        </a:graphic>
      </p:graphicFrame>
      <p:sp>
        <p:nvSpPr>
          <p:cNvPr id="3" name="TextBox 2">
            <a:extLst>
              <a:ext uri="{FF2B5EF4-FFF2-40B4-BE49-F238E27FC236}">
                <a16:creationId xmlns:a16="http://schemas.microsoft.com/office/drawing/2014/main" id="{7A5331FE-42ED-4A65-8AE1-18A6D83BED37}"/>
              </a:ext>
            </a:extLst>
          </p:cNvPr>
          <p:cNvSpPr txBox="1"/>
          <p:nvPr/>
        </p:nvSpPr>
        <p:spPr>
          <a:xfrm>
            <a:off x="2915816" y="4318823"/>
            <a:ext cx="6120680" cy="738664"/>
          </a:xfrm>
          <a:prstGeom prst="rect">
            <a:avLst/>
          </a:prstGeom>
          <a:noFill/>
        </p:spPr>
        <p:txBody>
          <a:bodyPr wrap="square" rtlCol="0">
            <a:spAutoFit/>
          </a:bodyPr>
          <a:lstStyle/>
          <a:p>
            <a:r>
              <a:rPr lang="en-US" sz="1400" b="1" dirty="0"/>
              <a:t>TOTALS:	      $605,000              $ 1,303,406                   $ 1,303,406 </a:t>
            </a:r>
          </a:p>
          <a:p>
            <a:endParaRPr lang="en-US" sz="1400" b="1" dirty="0"/>
          </a:p>
          <a:p>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0" y="1220807"/>
            <a:ext cx="9144000" cy="5637193"/>
          </a:xfrm>
          <a:prstGeom prst="rect">
            <a:avLst/>
          </a:prstGeom>
        </p:spPr>
        <p:txBody>
          <a:bodyPr vert="horz" lIns="91440" tIns="45720" rIns="91440" bIns="45720" rtlCol="0">
            <a:normAutofit fontScale="70000" lnSpcReduction="20000"/>
          </a:bodyPr>
          <a:lstStyle/>
          <a:p>
            <a:pPr lvl="0"/>
            <a:r>
              <a:rPr lang="en-US" dirty="0"/>
              <a:t>Approve cost increase associated with one FY 2017 project and one FY 2018 project previously approved for funding by the Transportation Commission</a:t>
            </a:r>
          </a:p>
          <a:p>
            <a:pPr lvl="1"/>
            <a:r>
              <a:rPr lang="en-US" dirty="0"/>
              <a:t>A comprehensive Diagnostic Review revealed that additional safety measures were necessary at both railroad crossings.</a:t>
            </a:r>
          </a:p>
          <a:p>
            <a:pPr lvl="1"/>
            <a:r>
              <a:rPr lang="en-US" dirty="0"/>
              <a:t>It has taken several years working with stakeholders to agree upon and coordinate the additional work necessary at each location. The additional work carries additional costs.</a:t>
            </a:r>
          </a:p>
          <a:p>
            <a:pPr lvl="0"/>
            <a:r>
              <a:rPr lang="en-US" dirty="0"/>
              <a:t>The additional project costs are offset by three other projects that Union Pacific Railroad has cancelled in the last year.</a:t>
            </a:r>
          </a:p>
          <a:p>
            <a:pPr lvl="1">
              <a:buFont typeface="Arial" panose="020B0604020202020204" pitchFamily="34" charset="0"/>
              <a:buChar char="•"/>
            </a:pPr>
            <a:r>
              <a:rPr lang="en-US" dirty="0">
                <a:solidFill>
                  <a:schemeClr val="tx1">
                    <a:lumMod val="50000"/>
                  </a:schemeClr>
                </a:solidFill>
              </a:rPr>
              <a:t>Additional costs associated with project RR00(186) </a:t>
            </a:r>
          </a:p>
          <a:p>
            <a:pPr marL="457200" lvl="1" indent="0">
              <a:buNone/>
            </a:pPr>
            <a:r>
              <a:rPr lang="en-US" dirty="0">
                <a:solidFill>
                  <a:schemeClr val="tx1">
                    <a:lumMod val="50000"/>
                  </a:schemeClr>
                </a:solidFill>
              </a:rPr>
              <a:t>	Maury St., Des Moines:  					$ 312,080</a:t>
            </a:r>
          </a:p>
          <a:p>
            <a:pPr lvl="1">
              <a:buFont typeface="Arial" panose="020B0604020202020204" pitchFamily="34" charset="0"/>
              <a:buChar char="•"/>
            </a:pPr>
            <a:r>
              <a:rPr lang="en-US" dirty="0">
                <a:solidFill>
                  <a:schemeClr val="tx1">
                    <a:lumMod val="50000"/>
                  </a:schemeClr>
                </a:solidFill>
              </a:rPr>
              <a:t>Additional costs associated with project RR10(197) IA 3, Le Mars:	$ 404,326</a:t>
            </a:r>
            <a:endParaRPr lang="en-US" sz="1300" dirty="0">
              <a:solidFill>
                <a:schemeClr val="tx1">
                  <a:lumMod val="50000"/>
                </a:schemeClr>
              </a:solidFill>
            </a:endParaRPr>
          </a:p>
          <a:p>
            <a:pPr lvl="1">
              <a:buFont typeface="Arial" panose="020B0604020202020204" pitchFamily="34" charset="0"/>
              <a:buChar char="•"/>
            </a:pPr>
            <a:r>
              <a:rPr lang="en-US" dirty="0">
                <a:solidFill>
                  <a:schemeClr val="tx1">
                    <a:lumMod val="50000"/>
                  </a:schemeClr>
                </a:solidFill>
              </a:rPr>
              <a:t>Total additional costs for both projects:				$ 716,406</a:t>
            </a:r>
          </a:p>
          <a:p>
            <a:pPr lvl="1">
              <a:buFont typeface="Arial" panose="020B0604020202020204" pitchFamily="34" charset="0"/>
              <a:buChar char="•"/>
            </a:pPr>
            <a:r>
              <a:rPr lang="en-US" dirty="0">
                <a:solidFill>
                  <a:schemeClr val="tx1">
                    <a:lumMod val="50000"/>
                  </a:schemeClr>
                </a:solidFill>
              </a:rPr>
              <a:t>Total costs associated with the three cancelled UP projects:	$1,341,000</a:t>
            </a:r>
          </a:p>
          <a:p>
            <a:pPr lvl="1">
              <a:buFont typeface="Arial" panose="020B0604020202020204" pitchFamily="34" charset="0"/>
              <a:buChar char="•"/>
            </a:pPr>
            <a:r>
              <a:rPr lang="en-US" b="1" dirty="0">
                <a:solidFill>
                  <a:schemeClr val="tx1">
                    <a:lumMod val="50000"/>
                  </a:schemeClr>
                </a:solidFill>
              </a:rPr>
              <a:t>Cost difference:					            + $ 624,594</a:t>
            </a:r>
          </a:p>
          <a:p>
            <a:pPr lvl="0"/>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788747"/>
            <a:ext cx="9144000" cy="336009"/>
          </a:xfrm>
        </p:spPr>
        <p:txBody>
          <a:bodyPr>
            <a:noAutofit/>
          </a:bodyPr>
          <a:lstStyle/>
          <a:p>
            <a:r>
              <a:rPr lang="en-US" b="1" dirty="0">
                <a:solidFill>
                  <a:schemeClr val="tx2"/>
                </a:solidFill>
              </a:rPr>
              <a:t>Proposed Action</a:t>
            </a:r>
          </a:p>
        </p:txBody>
      </p:sp>
    </p:spTree>
    <p:extLst>
      <p:ext uri="{BB962C8B-B14F-4D97-AF65-F5344CB8AC3E}">
        <p14:creationId xmlns:p14="http://schemas.microsoft.com/office/powerpoint/2010/main" val="40054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07704" y="5445224"/>
            <a:ext cx="5760640" cy="738664"/>
          </a:xfrm>
          <a:prstGeom prst="rect">
            <a:avLst/>
          </a:prstGeom>
          <a:noFill/>
        </p:spPr>
        <p:txBody>
          <a:bodyPr wrap="square" rtlCol="0">
            <a:spAutoFit/>
          </a:bodyPr>
          <a:lstStyle/>
          <a:p>
            <a:pPr algn="ctr"/>
            <a:r>
              <a:rPr lang="en-US" sz="1400" b="1" dirty="0">
                <a:solidFill>
                  <a:schemeClr val="bg1">
                    <a:lumMod val="50000"/>
                  </a:schemeClr>
                </a:solidFill>
                <a:latin typeface="Century Gothic" panose="020B0502020202020204" pitchFamily="34" charset="0"/>
                <a:cs typeface="Arial" panose="020B0604020202020204" pitchFamily="34" charset="0"/>
              </a:rPr>
              <a:t>Kristopher Klop</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Interim Section 130  Program Manager</a:t>
            </a:r>
          </a:p>
          <a:p>
            <a:pPr algn="ctr"/>
            <a:r>
              <a:rPr lang="en-US" sz="1400" b="1" dirty="0">
                <a:solidFill>
                  <a:schemeClr val="bg1">
                    <a:lumMod val="50000"/>
                  </a:schemeClr>
                </a:solidFill>
                <a:latin typeface="Century Gothic" panose="020B0502020202020204" pitchFamily="34" charset="0"/>
                <a:cs typeface="Arial" panose="020B0604020202020204" pitchFamily="34" charset="0"/>
              </a:rPr>
              <a:t>kristopher.klop@iowadot.us</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0" y="1180393"/>
            <a:ext cx="9144000" cy="4063956"/>
          </a:xfrm>
          <a:prstGeom prst="rect">
            <a:avLst/>
          </a:prstGeom>
        </p:spPr>
        <p:txBody>
          <a:bodyPr vert="horz" lIns="91440" tIns="45720" rIns="91440" bIns="45720" rtlCol="0">
            <a:normAutofit/>
          </a:bodyPr>
          <a:lstStyle/>
          <a:p>
            <a:r>
              <a:rPr lang="en-US" sz="2800" dirty="0">
                <a:latin typeface="Century Gothic" panose="020B0502020202020204" pitchFamily="34" charset="0"/>
              </a:rPr>
              <a:t>FHWA Funding available for states to improve warning devices at railroad crossings.                 (23 USC Section 130)</a:t>
            </a:r>
          </a:p>
          <a:p>
            <a:pPr marL="685800" lvl="1"/>
            <a:r>
              <a:rPr lang="en-US" sz="2800" dirty="0"/>
              <a:t>Amount of appropriation funded by FHWA is determined by the number of public crossings in the state.</a:t>
            </a:r>
          </a:p>
          <a:p>
            <a:pPr marL="685800" lvl="1"/>
            <a:r>
              <a:rPr lang="en-US" sz="2800" dirty="0"/>
              <a:t>Iowa currently has 4,950 public railroad crossings.</a:t>
            </a:r>
          </a:p>
          <a:p>
            <a:pPr marL="685800" lvl="1"/>
            <a:endParaRPr lang="en-US" sz="2800"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539552" y="809312"/>
            <a:ext cx="7886700" cy="432048"/>
          </a:xfrm>
        </p:spPr>
        <p:txBody>
          <a:bodyPr>
            <a:noAutofit/>
          </a:bodyPr>
          <a:lstStyle/>
          <a:p>
            <a:r>
              <a:rPr lang="en-US" sz="3400" b="1" dirty="0">
                <a:solidFill>
                  <a:schemeClr val="tx2"/>
                </a:solidFill>
              </a:rPr>
              <a:t>Program</a:t>
            </a:r>
          </a:p>
        </p:txBody>
      </p:sp>
      <p:graphicFrame>
        <p:nvGraphicFramePr>
          <p:cNvPr id="6" name="Object 2">
            <a:extLst>
              <a:ext uri="{FF2B5EF4-FFF2-40B4-BE49-F238E27FC236}">
                <a16:creationId xmlns:a16="http://schemas.microsoft.com/office/drawing/2014/main" id="{31B8CB8E-8761-4E40-9C05-746D9E9F1FAF}"/>
              </a:ext>
            </a:extLst>
          </p:cNvPr>
          <p:cNvGraphicFramePr>
            <a:graphicFrameLocks noGrp="1" noChangeAspect="1"/>
          </p:cNvGraphicFramePr>
          <p:nvPr>
            <p:extLst>
              <p:ext uri="{D42A27DB-BD31-4B8C-83A1-F6EECF244321}">
                <p14:modId xmlns:p14="http://schemas.microsoft.com/office/powerpoint/2010/main" val="3222173832"/>
              </p:ext>
            </p:extLst>
          </p:nvPr>
        </p:nvGraphicFramePr>
        <p:xfrm>
          <a:off x="323528" y="3861048"/>
          <a:ext cx="4729300" cy="34277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5">
            <a:extLst>
              <a:ext uri="{FF2B5EF4-FFF2-40B4-BE49-F238E27FC236}">
                <a16:creationId xmlns:a16="http://schemas.microsoft.com/office/drawing/2014/main" id="{0B8E1B02-6B43-47AA-8C70-03D9E0E5A4F1}"/>
              </a:ext>
            </a:extLst>
          </p:cNvPr>
          <p:cNvGraphicFramePr>
            <a:graphicFrameLocks noChangeAspect="1"/>
          </p:cNvGraphicFramePr>
          <p:nvPr/>
        </p:nvGraphicFramePr>
        <p:xfrm>
          <a:off x="4860032" y="4293096"/>
          <a:ext cx="4793042" cy="26642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7402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4918" y="1484784"/>
            <a:ext cx="9089082" cy="5373216"/>
          </a:xfrm>
          <a:prstGeom prst="rect">
            <a:avLst/>
          </a:prstGeom>
        </p:spPr>
        <p:txBody>
          <a:bodyPr vert="horz" lIns="91440" tIns="45720" rIns="91440" bIns="45720" rtlCol="0">
            <a:normAutofit/>
          </a:bodyPr>
          <a:lstStyle/>
          <a:p>
            <a:pPr lvl="1"/>
            <a:r>
              <a:rPr lang="en-US" dirty="0"/>
              <a:t>Benefit-Cost Ratio</a:t>
            </a:r>
          </a:p>
          <a:p>
            <a:pPr lvl="2"/>
            <a:r>
              <a:rPr lang="en-US" dirty="0"/>
              <a:t>Formula includes:</a:t>
            </a:r>
          </a:p>
          <a:p>
            <a:pPr lvl="3"/>
            <a:r>
              <a:rPr lang="en-US" dirty="0"/>
              <a:t>Number of accidents</a:t>
            </a:r>
          </a:p>
          <a:p>
            <a:pPr lvl="3"/>
            <a:r>
              <a:rPr lang="en-US" dirty="0"/>
              <a:t>Exposure Index: (number of trains x number of vehicles)</a:t>
            </a:r>
          </a:p>
          <a:p>
            <a:pPr lvl="3"/>
            <a:r>
              <a:rPr lang="en-US" dirty="0"/>
              <a:t>Train traffic</a:t>
            </a:r>
          </a:p>
          <a:p>
            <a:pPr lvl="3"/>
            <a:r>
              <a:rPr lang="en-US" dirty="0"/>
              <a:t>Vehicle traffic</a:t>
            </a:r>
          </a:p>
          <a:p>
            <a:pPr lvl="3"/>
            <a:r>
              <a:rPr lang="en-US" dirty="0"/>
              <a:t>Predicted Accidents: (train speed, roadway speed, number of traffic lanes, number of tracks)</a:t>
            </a:r>
          </a:p>
          <a:p>
            <a:pPr lvl="3"/>
            <a:r>
              <a:rPr lang="en-US" dirty="0"/>
              <a:t>Existing warning devices vs. possible upgrades</a:t>
            </a:r>
          </a:p>
          <a:p>
            <a:pPr lvl="3"/>
            <a:r>
              <a:rPr lang="en-US" dirty="0"/>
              <a:t>On-site safety diagnostic review</a:t>
            </a:r>
          </a:p>
          <a:p>
            <a:pPr lvl="1"/>
            <a:r>
              <a:rPr lang="en-US" dirty="0"/>
              <a:t>An application must be filed with the department</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83568" y="980728"/>
            <a:ext cx="7886700" cy="360040"/>
          </a:xfrm>
        </p:spPr>
        <p:txBody>
          <a:bodyPr>
            <a:noAutofit/>
          </a:bodyPr>
          <a:lstStyle/>
          <a:p>
            <a:r>
              <a:rPr lang="en-US" b="1" dirty="0">
                <a:solidFill>
                  <a:schemeClr val="tx2"/>
                </a:solidFill>
              </a:rPr>
              <a:t>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892825"/>
            <a:ext cx="7776864" cy="5033949"/>
          </a:xfrm>
          <a:prstGeom prst="rect">
            <a:avLst/>
          </a:prstGeom>
        </p:spPr>
        <p:txBody>
          <a:bodyPr vert="horz" lIns="91440" tIns="45720" rIns="91440" bIns="45720" rtlCol="0">
            <a:normAutofit/>
          </a:bodyPr>
          <a:lstStyle/>
          <a:p>
            <a:pPr lvl="0"/>
            <a:r>
              <a:rPr lang="en-US" dirty="0"/>
              <a:t>90% Federal Funds from FHWA</a:t>
            </a:r>
          </a:p>
          <a:p>
            <a:pPr lvl="0"/>
            <a:r>
              <a:rPr lang="en-US" dirty="0"/>
              <a:t>10% match by Highway Authority or Railroad</a:t>
            </a:r>
          </a:p>
          <a:p>
            <a:pPr lvl="0"/>
            <a:r>
              <a:rPr lang="en-US" dirty="0"/>
              <a:t>Applicant can be either Highway Authority or Railroad, or combination of the two</a:t>
            </a:r>
          </a:p>
          <a:p>
            <a:r>
              <a:rPr lang="en-US" dirty="0"/>
              <a:t>FFY 2017 FHWA appropriation for Iowa was </a:t>
            </a:r>
            <a:r>
              <a:rPr lang="en-US" sz="2800" dirty="0"/>
              <a:t>$5,059,655 </a:t>
            </a:r>
          </a:p>
          <a:p>
            <a:r>
              <a:rPr lang="en-US" sz="2800" dirty="0"/>
              <a:t>FFY 2018 FHWA appropriation for Iowa was </a:t>
            </a:r>
            <a:r>
              <a:rPr lang="en-US" sz="3200" dirty="0"/>
              <a:t>$5,053,515 </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1124744"/>
            <a:ext cx="9144000" cy="336009"/>
          </a:xfrm>
        </p:spPr>
        <p:txBody>
          <a:bodyPr>
            <a:noAutofit/>
          </a:bodyPr>
          <a:lstStyle/>
          <a:p>
            <a:r>
              <a:rPr lang="en-US" b="1" dirty="0">
                <a:solidFill>
                  <a:schemeClr val="tx2"/>
                </a:solidFill>
              </a:rPr>
              <a:t>Available Funding and Application Summary</a:t>
            </a:r>
          </a:p>
        </p:txBody>
      </p:sp>
    </p:spTree>
    <p:extLst>
      <p:ext uri="{BB962C8B-B14F-4D97-AF65-F5344CB8AC3E}">
        <p14:creationId xmlns:p14="http://schemas.microsoft.com/office/powerpoint/2010/main" val="1828061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0" y="989427"/>
            <a:ext cx="9144000" cy="288033"/>
          </a:xfrm>
        </p:spPr>
        <p:txBody>
          <a:bodyPr>
            <a:noAutofit/>
          </a:bodyPr>
          <a:lstStyle/>
          <a:p>
            <a:r>
              <a:rPr lang="en-US" b="1" dirty="0">
                <a:solidFill>
                  <a:schemeClr val="tx2"/>
                </a:solidFill>
              </a:rPr>
              <a:t>Map of Affected Projects</a:t>
            </a:r>
          </a:p>
        </p:txBody>
      </p:sp>
      <p:pic>
        <p:nvPicPr>
          <p:cNvPr id="3" name="Picture 2" descr="Diagram, schematic&#10;&#10;Description automatically generated">
            <a:extLst>
              <a:ext uri="{FF2B5EF4-FFF2-40B4-BE49-F238E27FC236}">
                <a16:creationId xmlns:a16="http://schemas.microsoft.com/office/drawing/2014/main" id="{08325D70-DEAA-41F4-835D-B39268CFE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12776"/>
            <a:ext cx="8424936" cy="5386912"/>
          </a:xfrm>
          <a:prstGeom prst="rect">
            <a:avLst/>
          </a:prstGeom>
        </p:spPr>
      </p:pic>
    </p:spTree>
    <p:extLst>
      <p:ext uri="{BB962C8B-B14F-4D97-AF65-F5344CB8AC3E}">
        <p14:creationId xmlns:p14="http://schemas.microsoft.com/office/powerpoint/2010/main" val="328891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0DCD-ED4E-4048-B26A-38F25DFAC27F}"/>
              </a:ext>
            </a:extLst>
          </p:cNvPr>
          <p:cNvSpPr>
            <a:spLocks noGrp="1"/>
          </p:cNvSpPr>
          <p:nvPr>
            <p:ph type="title"/>
          </p:nvPr>
        </p:nvSpPr>
        <p:spPr/>
        <p:txBody>
          <a:bodyPr>
            <a:noAutofit/>
          </a:bodyPr>
          <a:lstStyle/>
          <a:p>
            <a:r>
              <a:rPr lang="en-US" sz="2400" dirty="0"/>
              <a:t>FY 17 Project RRP-RR00(186)--8A-00</a:t>
            </a:r>
            <a:br>
              <a:rPr lang="en-US" sz="2400" dirty="0"/>
            </a:br>
            <a:r>
              <a:rPr lang="en-US" sz="2400" dirty="0"/>
              <a:t>Maury Street, Des Moines (864238S / 602482R)</a:t>
            </a:r>
          </a:p>
        </p:txBody>
      </p:sp>
      <p:sp>
        <p:nvSpPr>
          <p:cNvPr id="6" name="Content Placeholder 2">
            <a:extLst>
              <a:ext uri="{FF2B5EF4-FFF2-40B4-BE49-F238E27FC236}">
                <a16:creationId xmlns:a16="http://schemas.microsoft.com/office/drawing/2014/main" id="{E631B894-01C2-478C-9A78-18D98B3F3A9C}"/>
              </a:ext>
            </a:extLst>
          </p:cNvPr>
          <p:cNvSpPr>
            <a:spLocks noGrp="1"/>
          </p:cNvSpPr>
          <p:nvPr>
            <p:ph idx="1"/>
          </p:nvPr>
        </p:nvSpPr>
        <p:spPr>
          <a:xfrm>
            <a:off x="468312" y="1844675"/>
            <a:ext cx="8640191" cy="4752677"/>
          </a:xfrm>
        </p:spPr>
        <p:txBody>
          <a:bodyPr>
            <a:normAutofit fontScale="92500" lnSpcReduction="10000"/>
          </a:bodyPr>
          <a:lstStyle/>
          <a:p>
            <a:r>
              <a:rPr lang="en-US" dirty="0"/>
              <a:t>Originally approved funding was for the installation of signal lights and gates for the Norfolk Southern Railroad crossing.</a:t>
            </a:r>
          </a:p>
          <a:p>
            <a:r>
              <a:rPr lang="en-US" dirty="0"/>
              <a:t>The signals need to be interconnected to the adjacent Union Pacific Railroad crossing signals, so the entire intersection is closed when a train approaches on either track. UP did not want to participate in this process until recently. Now that UP is participating, an additional gate needs to be installed on SE 22</a:t>
            </a:r>
            <a:r>
              <a:rPr lang="en-US" baseline="30000" dirty="0"/>
              <a:t>nd</a:t>
            </a:r>
            <a:r>
              <a:rPr lang="en-US" dirty="0"/>
              <a:t> Street to truly prevent motorists from entering the intersection. Additionally, UP will remove their gate on the east side of their railroad crossing.</a:t>
            </a:r>
          </a:p>
          <a:p>
            <a:endParaRPr lang="en-US" dirty="0"/>
          </a:p>
        </p:txBody>
      </p:sp>
    </p:spTree>
    <p:extLst>
      <p:ext uri="{BB962C8B-B14F-4D97-AF65-F5344CB8AC3E}">
        <p14:creationId xmlns:p14="http://schemas.microsoft.com/office/powerpoint/2010/main" val="63776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66F-FCFC-404F-9D20-38EC15993CF6}"/>
              </a:ext>
            </a:extLst>
          </p:cNvPr>
          <p:cNvSpPr>
            <a:spLocks noGrp="1"/>
          </p:cNvSpPr>
          <p:nvPr>
            <p:ph type="title"/>
          </p:nvPr>
        </p:nvSpPr>
        <p:spPr/>
        <p:txBody>
          <a:bodyPr>
            <a:normAutofit fontScale="90000"/>
          </a:bodyPr>
          <a:lstStyle/>
          <a:p>
            <a:r>
              <a:rPr lang="en-US" dirty="0"/>
              <a:t>Maury Street Project Aerial</a:t>
            </a:r>
          </a:p>
        </p:txBody>
      </p:sp>
      <p:pic>
        <p:nvPicPr>
          <p:cNvPr id="5" name="Picture 4">
            <a:extLst>
              <a:ext uri="{FF2B5EF4-FFF2-40B4-BE49-F238E27FC236}">
                <a16:creationId xmlns:a16="http://schemas.microsoft.com/office/drawing/2014/main" id="{6BADDC04-841E-442F-A0AD-7342D720BB05}"/>
              </a:ext>
            </a:extLst>
          </p:cNvPr>
          <p:cNvPicPr/>
          <p:nvPr/>
        </p:nvPicPr>
        <p:blipFill>
          <a:blip r:embed="rId2">
            <a:extLst>
              <a:ext uri="{28A0092B-C50C-407E-A947-70E740481C1C}">
                <a14:useLocalDpi xmlns:a14="http://schemas.microsoft.com/office/drawing/2010/main" val="0"/>
              </a:ext>
            </a:extLst>
          </a:blip>
          <a:stretch>
            <a:fillRect/>
          </a:stretch>
        </p:blipFill>
        <p:spPr>
          <a:xfrm>
            <a:off x="1259632" y="1628800"/>
            <a:ext cx="5688632" cy="4860404"/>
          </a:xfrm>
          <a:prstGeom prst="rect">
            <a:avLst/>
          </a:prstGeom>
        </p:spPr>
      </p:pic>
    </p:spTree>
    <p:extLst>
      <p:ext uri="{BB962C8B-B14F-4D97-AF65-F5344CB8AC3E}">
        <p14:creationId xmlns:p14="http://schemas.microsoft.com/office/powerpoint/2010/main" val="228880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0DCD-ED4E-4048-B26A-38F25DFAC27F}"/>
              </a:ext>
            </a:extLst>
          </p:cNvPr>
          <p:cNvSpPr>
            <a:spLocks noGrp="1"/>
          </p:cNvSpPr>
          <p:nvPr>
            <p:ph type="title"/>
          </p:nvPr>
        </p:nvSpPr>
        <p:spPr>
          <a:xfrm>
            <a:off x="467544" y="1124744"/>
            <a:ext cx="7886700" cy="360040"/>
          </a:xfrm>
        </p:spPr>
        <p:txBody>
          <a:bodyPr>
            <a:noAutofit/>
          </a:bodyPr>
          <a:lstStyle/>
          <a:p>
            <a:r>
              <a:rPr lang="en-US" sz="2400" dirty="0"/>
              <a:t>FY 18 Project RRP-RR10(197)--8A-00</a:t>
            </a:r>
            <a:br>
              <a:rPr lang="en-US" sz="2400" dirty="0"/>
            </a:br>
            <a:r>
              <a:rPr lang="en-US" sz="2400" dirty="0"/>
              <a:t>IA 3, Le Mars (307638B)</a:t>
            </a:r>
          </a:p>
        </p:txBody>
      </p:sp>
      <p:sp>
        <p:nvSpPr>
          <p:cNvPr id="6" name="Content Placeholder 5">
            <a:extLst>
              <a:ext uri="{FF2B5EF4-FFF2-40B4-BE49-F238E27FC236}">
                <a16:creationId xmlns:a16="http://schemas.microsoft.com/office/drawing/2014/main" id="{B71693C6-A2D0-46B7-A87D-55AE50628452}"/>
              </a:ext>
            </a:extLst>
          </p:cNvPr>
          <p:cNvSpPr>
            <a:spLocks noGrp="1"/>
          </p:cNvSpPr>
          <p:nvPr>
            <p:ph idx="1"/>
          </p:nvPr>
        </p:nvSpPr>
        <p:spPr>
          <a:xfrm>
            <a:off x="467544" y="1844824"/>
            <a:ext cx="8640960" cy="4680520"/>
          </a:xfrm>
        </p:spPr>
        <p:txBody>
          <a:bodyPr>
            <a:normAutofit fontScale="77500" lnSpcReduction="20000"/>
          </a:bodyPr>
          <a:lstStyle/>
          <a:p>
            <a:r>
              <a:rPr lang="en-US" dirty="0"/>
              <a:t>Originally approved funding was for the installation of signal lights and gates.</a:t>
            </a:r>
          </a:p>
          <a:p>
            <a:r>
              <a:rPr lang="en-US" dirty="0"/>
              <a:t>Signals could not be installed because the </a:t>
            </a:r>
            <a:r>
              <a:rPr lang="en-US" dirty="0" err="1"/>
              <a:t>Fareway</a:t>
            </a:r>
            <a:r>
              <a:rPr lang="en-US" dirty="0"/>
              <a:t> parking lot entrance is within the prescribed placement of the signals / gates. </a:t>
            </a:r>
            <a:r>
              <a:rPr lang="en-US" dirty="0" err="1"/>
              <a:t>Fareway</a:t>
            </a:r>
            <a:r>
              <a:rPr lang="en-US" dirty="0"/>
              <a:t> would not approve the closure of this entrance.</a:t>
            </a:r>
          </a:p>
          <a:p>
            <a:r>
              <a:rPr lang="en-US" dirty="0" err="1"/>
              <a:t>Fareway</a:t>
            </a:r>
            <a:r>
              <a:rPr lang="en-US" dirty="0"/>
              <a:t> recently allowed the closure of the parking lot entrance. This requires that the lighting and striping within the parking lot be reconfigured.</a:t>
            </a:r>
          </a:p>
          <a:p>
            <a:r>
              <a:rPr lang="en-US" dirty="0"/>
              <a:t>In addition, the roadway curbside parking is being eliminated along with a business entrance on the south side of the roadway, near the railroad crossing; and a median is being installed.</a:t>
            </a:r>
          </a:p>
          <a:p>
            <a:r>
              <a:rPr lang="en-US" dirty="0"/>
              <a:t>The District will be purchasing temporary and permanent right-of-way easements necessary for the project.</a:t>
            </a:r>
          </a:p>
          <a:p>
            <a:endParaRPr lang="en-US" dirty="0"/>
          </a:p>
        </p:txBody>
      </p:sp>
    </p:spTree>
    <p:extLst>
      <p:ext uri="{BB962C8B-B14F-4D97-AF65-F5344CB8AC3E}">
        <p14:creationId xmlns:p14="http://schemas.microsoft.com/office/powerpoint/2010/main" val="2751899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966F-FCFC-404F-9D20-38EC15993CF6}"/>
              </a:ext>
            </a:extLst>
          </p:cNvPr>
          <p:cNvSpPr>
            <a:spLocks noGrp="1"/>
          </p:cNvSpPr>
          <p:nvPr>
            <p:ph type="title"/>
          </p:nvPr>
        </p:nvSpPr>
        <p:spPr/>
        <p:txBody>
          <a:bodyPr>
            <a:normAutofit fontScale="90000"/>
          </a:bodyPr>
          <a:lstStyle/>
          <a:p>
            <a:r>
              <a:rPr lang="en-US" dirty="0"/>
              <a:t>IA 3 Project Aerial</a:t>
            </a:r>
          </a:p>
        </p:txBody>
      </p:sp>
      <p:pic>
        <p:nvPicPr>
          <p:cNvPr id="6" name="Picture 5">
            <a:extLst>
              <a:ext uri="{FF2B5EF4-FFF2-40B4-BE49-F238E27FC236}">
                <a16:creationId xmlns:a16="http://schemas.microsoft.com/office/drawing/2014/main" id="{587AFD53-294B-4795-97B2-94070DAC1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556792"/>
            <a:ext cx="6811368" cy="5229200"/>
          </a:xfrm>
          <a:prstGeom prst="rect">
            <a:avLst/>
          </a:prstGeom>
        </p:spPr>
      </p:pic>
      <p:sp>
        <p:nvSpPr>
          <p:cNvPr id="3" name="TextBox 2">
            <a:extLst>
              <a:ext uri="{FF2B5EF4-FFF2-40B4-BE49-F238E27FC236}">
                <a16:creationId xmlns:a16="http://schemas.microsoft.com/office/drawing/2014/main" id="{148B3E73-0669-4C3A-99E1-5F72A95F853F}"/>
              </a:ext>
            </a:extLst>
          </p:cNvPr>
          <p:cNvSpPr txBox="1"/>
          <p:nvPr/>
        </p:nvSpPr>
        <p:spPr>
          <a:xfrm rot="19071235">
            <a:off x="3685932" y="3038834"/>
            <a:ext cx="1846855" cy="369332"/>
          </a:xfrm>
          <a:prstGeom prst="rect">
            <a:avLst/>
          </a:prstGeom>
          <a:noFill/>
        </p:spPr>
        <p:txBody>
          <a:bodyPr wrap="square" rtlCol="0">
            <a:spAutoFit/>
          </a:bodyPr>
          <a:lstStyle/>
          <a:p>
            <a:r>
              <a:rPr lang="en-US" b="1" dirty="0" err="1">
                <a:solidFill>
                  <a:schemeClr val="tx1">
                    <a:lumMod val="50000"/>
                  </a:schemeClr>
                </a:solidFill>
              </a:rPr>
              <a:t>Fareway</a:t>
            </a:r>
            <a:endParaRPr lang="en-US" b="1" dirty="0">
              <a:solidFill>
                <a:schemeClr val="tx1">
                  <a:lumMod val="50000"/>
                </a:schemeClr>
              </a:solidFill>
            </a:endParaRPr>
          </a:p>
        </p:txBody>
      </p:sp>
    </p:spTree>
    <p:extLst>
      <p:ext uri="{BB962C8B-B14F-4D97-AF65-F5344CB8AC3E}">
        <p14:creationId xmlns:p14="http://schemas.microsoft.com/office/powerpoint/2010/main" val="228262824"/>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6DDD87B20D3B4E8BA3329D1F73F3FD" ma:contentTypeVersion="10" ma:contentTypeDescription="Create a new document." ma:contentTypeScope="" ma:versionID="676cab18935e6445859e84ec9c6a16f0">
  <xsd:schema xmlns:xsd="http://www.w3.org/2001/XMLSchema" xmlns:xs="http://www.w3.org/2001/XMLSchema" xmlns:p="http://schemas.microsoft.com/office/2006/metadata/properties" xmlns:ns1="http://schemas.microsoft.com/sharepoint/v3" xmlns:ns3="1955b6a4-2d87-4690-8190-2eb4b09ca27e" targetNamespace="http://schemas.microsoft.com/office/2006/metadata/properties" ma:root="true" ma:fieldsID="4de43642fce28af1b778c1f7f18384c3" ns1:_="" ns3:_="">
    <xsd:import namespace="http://schemas.microsoft.com/sharepoint/v3"/>
    <xsd:import namespace="1955b6a4-2d87-4690-8190-2eb4b09ca2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55b6a4-2d87-4690-8190-2eb4b09ca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76A07D-F4AC-4B0F-9D2D-E7DD8E1BA2A6}">
  <ds:schemaRefs>
    <ds:schemaRef ds:uri="http://schemas.microsoft.com/office/infopath/2007/PartnerControls"/>
    <ds:schemaRef ds:uri="http://purl.org/dc/elements/1.1/"/>
    <ds:schemaRef ds:uri="http://schemas.microsoft.com/office/2006/documentManagement/types"/>
    <ds:schemaRef ds:uri="http://schemas.microsoft.com/sharepoint/v3"/>
    <ds:schemaRef ds:uri="1955b6a4-2d87-4690-8190-2eb4b09ca27e"/>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F4C4779-9F9E-4E66-B5AE-0313F1BD727B}">
  <ds:schemaRefs>
    <ds:schemaRef ds:uri="http://schemas.microsoft.com/sharepoint/v3/contenttype/forms"/>
  </ds:schemaRefs>
</ds:datastoreItem>
</file>

<file path=customXml/itemProps3.xml><?xml version="1.0" encoding="utf-8"?>
<ds:datastoreItem xmlns:ds="http://schemas.openxmlformats.org/officeDocument/2006/customXml" ds:itemID="{0EBF43FB-2174-4810-93DF-8513EC368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955b6a4-2d87-4690-8190-2eb4b09ca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10624</TotalTime>
  <Words>728</Words>
  <Application>Microsoft Office PowerPoint</Application>
  <PresentationFormat>On-screen Show (4:3)</PresentationFormat>
  <Paragraphs>87</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PT Sans</vt:lpstr>
      <vt:lpstr>Office Theme</vt:lpstr>
      <vt:lpstr>PowerPoint Presentation</vt:lpstr>
      <vt:lpstr>Program</vt:lpstr>
      <vt:lpstr>Project Evaluation Criteria</vt:lpstr>
      <vt:lpstr>Available Funding and Application Summary</vt:lpstr>
      <vt:lpstr>Map of Affected Projects</vt:lpstr>
      <vt:lpstr>FY 17 Project RRP-RR00(186)--8A-00 Maury Street, Des Moines (864238S / 602482R)</vt:lpstr>
      <vt:lpstr>Maury Street Project Aerial</vt:lpstr>
      <vt:lpstr>FY 18 Project RRP-RR10(197)--8A-00 IA 3, Le Mars (307638B)</vt:lpstr>
      <vt:lpstr>IA 3 Project Aerial</vt:lpstr>
      <vt:lpstr>List of Previously Awarded Applications</vt:lpstr>
      <vt:lpstr>Proposed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Klop, Kristopher</cp:lastModifiedBy>
  <cp:revision>194</cp:revision>
  <cp:lastPrinted>2021-07-06T10:56:18Z</cp:lastPrinted>
  <dcterms:created xsi:type="dcterms:W3CDTF">2014-05-10T08:44:16Z</dcterms:created>
  <dcterms:modified xsi:type="dcterms:W3CDTF">2021-07-06T17:38:12Z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0x010100246DDD87B20D3B4E8BA3329D1F73F3FD</vt:lpwstr>
  </property>
</Properties>
</file>