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32" r:id="rId3"/>
    <p:sldId id="347" r:id="rId4"/>
    <p:sldId id="349" r:id="rId5"/>
    <p:sldId id="337" r:id="rId6"/>
    <p:sldId id="374" r:id="rId7"/>
    <p:sldId id="375" r:id="rId8"/>
    <p:sldId id="376" r:id="rId9"/>
    <p:sldId id="377" r:id="rId10"/>
    <p:sldId id="380" r:id="rId11"/>
    <p:sldId id="382" r:id="rId12"/>
    <p:sldId id="383" r:id="rId13"/>
    <p:sldId id="384" r:id="rId14"/>
    <p:sldId id="287" r:id="rId15"/>
    <p:sldId id="373" r:id="rId16"/>
    <p:sldId id="379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Shane" initials="WS" lastIdx="2" clrIdx="0">
    <p:extLst>
      <p:ext uri="{19B8F6BF-5375-455C-9EA6-DF929625EA0E}">
        <p15:presenceInfo xmlns:p15="http://schemas.microsoft.com/office/powerpoint/2012/main" userId="S-1-5-21-133048727-1090477886-634672238-50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5550" autoAdjust="0"/>
  </p:normalViewPr>
  <p:slideViewPr>
    <p:cSldViewPr>
      <p:cViewPr varScale="1">
        <p:scale>
          <a:sx n="111" d="100"/>
          <a:sy n="111" d="100"/>
        </p:scale>
        <p:origin x="93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3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Aviation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6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FY22 State Aviation Program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CSVI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2200" dirty="0"/>
              <a:t>The Commercial Service Vertical Infrastructure (CSVI) program provides funding for landside development and renovation of terminals, hangars, maintenance buildings, and fuel facilities at commercial service airports. </a:t>
            </a:r>
          </a:p>
          <a:p>
            <a:pPr lvl="0"/>
            <a:r>
              <a:rPr lang="en-US" sz="2200" dirty="0"/>
              <a:t>Appropriated funds are distributed to the commercial service airports formula with no local match required.</a:t>
            </a:r>
          </a:p>
          <a:p>
            <a:pPr lvl="2"/>
            <a:r>
              <a:rPr lang="en-US" sz="1600" dirty="0"/>
              <a:t>50% evenly split between the airports</a:t>
            </a:r>
          </a:p>
          <a:p>
            <a:pPr lvl="2"/>
            <a:r>
              <a:rPr lang="en-US" sz="1600" dirty="0"/>
              <a:t>40% based on enplanements</a:t>
            </a:r>
          </a:p>
          <a:p>
            <a:pPr lvl="2"/>
            <a:r>
              <a:rPr lang="en-US" sz="1600" dirty="0"/>
              <a:t>10% based on cargo activity</a:t>
            </a:r>
          </a:p>
        </p:txBody>
      </p:sp>
    </p:spTree>
    <p:extLst>
      <p:ext uri="{BB962C8B-B14F-4D97-AF65-F5344CB8AC3E}">
        <p14:creationId xmlns:p14="http://schemas.microsoft.com/office/powerpoint/2010/main" val="364133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FY22 Funds Appropriated: 		$1,900,000</a:t>
            </a:r>
          </a:p>
          <a:p>
            <a:pPr marL="457200" lvl="1" indent="0">
              <a:buNone/>
            </a:pPr>
            <a:r>
              <a:rPr lang="en-US" b="1" dirty="0"/>
              <a:t>Funds available for projects: 	$1,900,000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8</a:t>
            </a:r>
          </a:p>
          <a:p>
            <a:pPr lvl="1"/>
            <a:r>
              <a:rPr lang="en-US" b="1" dirty="0"/>
              <a:t>Total project costs:  $48,187,842</a:t>
            </a:r>
          </a:p>
          <a:p>
            <a:pPr lvl="1"/>
            <a:r>
              <a:rPr lang="en-US" b="1" dirty="0"/>
              <a:t>Total amount requested:  $1,900,000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65563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CSVI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17004"/>
              </p:ext>
            </p:extLst>
          </p:nvPr>
        </p:nvGraphicFramePr>
        <p:xfrm>
          <a:off x="179512" y="1124744"/>
          <a:ext cx="8786792" cy="377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Garage Addition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705,019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705,019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Generator Relocation, Fuel System Improvements, and Equipment Lift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 Regional Airport*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131,700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131,700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Iowa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7,819,933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437,166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437,166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and Terminal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Storage Facility Improvement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121,493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121,493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Airport*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134,800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134,800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134,800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Terminal, Maintenance building and Hangar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121,486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121,486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Waterloo Regional Airport*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187,616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126,752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126,752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DA3E13D-099E-4227-B162-44A2861BEE36}"/>
              </a:ext>
            </a:extLst>
          </p:cNvPr>
          <p:cNvSpPr/>
          <p:nvPr/>
        </p:nvSpPr>
        <p:spPr>
          <a:xfrm>
            <a:off x="179512" y="5085184"/>
            <a:ext cx="8712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* Airports requesting to use funds from previous years on FY22 projects</a:t>
            </a:r>
          </a:p>
        </p:txBody>
      </p:sp>
    </p:spTree>
    <p:extLst>
      <p:ext uri="{BB962C8B-B14F-4D97-AF65-F5344CB8AC3E}">
        <p14:creationId xmlns:p14="http://schemas.microsoft.com/office/powerpoint/2010/main" val="304382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236BE2-E4B5-4806-AF65-D2F38676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683037"/>
            <a:ext cx="8159262" cy="58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6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F7CF90-4942-4D85-8831-4BBCA8213A53}"/>
              </a:ext>
            </a:extLst>
          </p:cNvPr>
          <p:cNvSpPr txBox="1"/>
          <p:nvPr/>
        </p:nvSpPr>
        <p:spPr>
          <a:xfrm>
            <a:off x="2114600" y="5445224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 Wright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Aviation Program Manager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Shane.Wright@iowadot.us</a:t>
            </a:r>
          </a:p>
        </p:txBody>
      </p:sp>
    </p:spTree>
    <p:extLst>
      <p:ext uri="{BB962C8B-B14F-4D97-AF65-F5344CB8AC3E}">
        <p14:creationId xmlns:p14="http://schemas.microsoft.com/office/powerpoint/2010/main" val="419171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AIP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61597"/>
              </p:ext>
            </p:extLst>
          </p:nvPr>
        </p:nvGraphicFramePr>
        <p:xfrm>
          <a:off x="177696" y="1124744"/>
          <a:ext cx="8788608" cy="447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70235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 Joint Seal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Davenport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117,015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58,508 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Glideslope Ditch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123,700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61,850 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679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 Perimeter Fencing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40,320 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941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29,750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655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330,380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280,823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11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and Taxiway Reconstruction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259,180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220,303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948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Drainage for Runway 18/36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Pocahontas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154,700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0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Apron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173,840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147,764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62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Cresco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116,000 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 Preservation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104,165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88,540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Bury Power Lines - Runway 17 Approach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165,750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Paved Shoulder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405,000 (75%)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401,200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341,020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T-Hangar Taxilanes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Waverly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386,300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309,040 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PAPI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149,175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Runway Turnarounds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Ayr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16,500 (75%)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 Activated Lighting System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Woodbine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Drainage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Mars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57,672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Lot Expansion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72,250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Lot Expansion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174,800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148,580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463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027652"/>
              </p:ext>
            </p:extLst>
          </p:nvPr>
        </p:nvGraphicFramePr>
        <p:xfrm>
          <a:off x="177696" y="1124744"/>
          <a:ext cx="8788608" cy="463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215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2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168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4070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AIP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Includes Airport Improvement Program (AIP)</a:t>
            </a:r>
          </a:p>
          <a:p>
            <a:pPr lvl="0"/>
            <a:r>
              <a:rPr lang="en-US" sz="2200" dirty="0"/>
              <a:t>Public-owned airport sponsors may apply for grants to assist in the preservation and development of the airfield and related infrastructure.</a:t>
            </a:r>
          </a:p>
          <a:p>
            <a:pPr lvl="0"/>
            <a:r>
              <a:rPr lang="en-US" sz="2200" dirty="0"/>
              <a:t>Eligible projects are funded up to 85% and generally include planning and improvements related to enhancing airport safety, capacity, security and environmental concerns.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(5-30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42870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FY22 Funds Available: 			$ 4,040,038</a:t>
            </a:r>
          </a:p>
          <a:p>
            <a:pPr lvl="1"/>
            <a:r>
              <a:rPr lang="en-US" b="1" dirty="0"/>
              <a:t>Aviation Safety Programs:		</a:t>
            </a:r>
            <a:r>
              <a:rPr lang="en-US" b="1" dirty="0">
                <a:solidFill>
                  <a:srgbClr val="FF0000"/>
                </a:solidFill>
              </a:rPr>
              <a:t>$   (410,420)</a:t>
            </a:r>
          </a:p>
          <a:p>
            <a:pPr lvl="1"/>
            <a:r>
              <a:rPr lang="en-US" b="1" dirty="0"/>
              <a:t>Aviation Development Programs:	</a:t>
            </a:r>
            <a:r>
              <a:rPr lang="en-US" b="1" dirty="0">
                <a:solidFill>
                  <a:srgbClr val="FF0000"/>
                </a:solidFill>
              </a:rPr>
              <a:t>$   (468,000)</a:t>
            </a:r>
          </a:p>
          <a:p>
            <a:pPr marL="457200" lvl="1" indent="0">
              <a:buNone/>
            </a:pPr>
            <a:r>
              <a:rPr lang="en-US" b="1" dirty="0"/>
              <a:t>	Funds available for projects: 	$ 3,161,618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44</a:t>
            </a:r>
          </a:p>
          <a:p>
            <a:pPr lvl="1"/>
            <a:r>
              <a:rPr lang="en-US" b="1" dirty="0"/>
              <a:t>Total project costs:  $12,752,886</a:t>
            </a:r>
          </a:p>
          <a:p>
            <a:pPr lvl="1"/>
            <a:r>
              <a:rPr lang="en-US" b="1" dirty="0"/>
              <a:t>Total amount requested:  $6,326,436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49A40B-95DC-4ABA-B530-F41ABB3F2A09}"/>
              </a:ext>
            </a:extLst>
          </p:cNvPr>
          <p:cNvCxnSpPr>
            <a:cxnSpLocks/>
          </p:cNvCxnSpPr>
          <p:nvPr/>
        </p:nvCxnSpPr>
        <p:spPr>
          <a:xfrm>
            <a:off x="6156176" y="3789040"/>
            <a:ext cx="18239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7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027247"/>
              </p:ext>
            </p:extLst>
          </p:nvPr>
        </p:nvGraphicFramePr>
        <p:xfrm>
          <a:off x="177696" y="1124744"/>
          <a:ext cx="8788608" cy="5193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2042061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0307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Fuel Farm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Eastern Iowa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305,000(6%)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305,000(6%)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D Apron and Access Road Paving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694,850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312,682(45%)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312,682(45%)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78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Relocate ASOS and SWS Equipment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59,500(70%)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59,500(70%)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5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Building Approach Slab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 Bluffs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165,200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4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Widen Taxiway B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196,000(78%)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196,000(78%)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Area Fencing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115,500(84%)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115,500(84%)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Taxilane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137,370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115,390(84%)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115,390(84%)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Apron and Taxiway 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413,750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351,687(85%)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351,687(85%)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and Apron Expansion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Independence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350,150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297,627(85%)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297,627(85%)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56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Ottumwa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225,250(85%)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225,250(85%)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8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Fencing and Entrance Road Drainage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135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Widen Taxilane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Muscatine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151,700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128,945(85%)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128,945(85%)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97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Repair and Modifications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315,600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268,260(85%)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153,962(85%)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541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Apron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Fairfield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122,886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104,453(85%)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104,453(85%)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764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Airport Lighting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Ayr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70,087(75%)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70,087(75%)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644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and Apron Extension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Monticello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34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Pavement Repairs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Sibley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55,675(85%)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55,675(85%)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103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 Removal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Emmetsburg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916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Drainage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Cresco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110,500(85%)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110,500(85%)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276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Farm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Osceola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292,405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247,405(85%)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97,405(85%)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777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Aprons for Box Hangars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99,220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84,337(85%)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84,337(85%)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934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Fence Extension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Mars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19,018(85%)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19,018(85%)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49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Airport Entrance Sign 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 Bluffs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985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24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894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796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GAVI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General Aviation Vertical Infrastructure(GAVI)</a:t>
            </a:r>
          </a:p>
          <a:p>
            <a:pPr lvl="0"/>
            <a:r>
              <a:rPr lang="en-US" sz="2200" dirty="0"/>
              <a:t>Public owned general aviation airport sponsors may apply for projects that include landside development and renovation of airport terminals, hangars, maintenance buildings, and fuel facilities.</a:t>
            </a:r>
          </a:p>
          <a:p>
            <a:pPr lvl="0"/>
            <a:r>
              <a:rPr lang="en-US" sz="2200" dirty="0"/>
              <a:t>Eligible projects are funded up to 85%</a:t>
            </a:r>
          </a:p>
          <a:p>
            <a:pPr lvl="0"/>
            <a:r>
              <a:rPr lang="en-US" sz="2200" dirty="0"/>
              <a:t>Funds are subject to annual appropriation</a:t>
            </a:r>
          </a:p>
        </p:txBody>
      </p:sp>
    </p:spTree>
    <p:extLst>
      <p:ext uri="{BB962C8B-B14F-4D97-AF65-F5344CB8AC3E}">
        <p14:creationId xmlns:p14="http://schemas.microsoft.com/office/powerpoint/2010/main" val="147394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(10-30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00039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FY22 Funds Appropriated: 		$1,000,000</a:t>
            </a:r>
          </a:p>
          <a:p>
            <a:pPr lvl="1"/>
            <a:r>
              <a:rPr lang="en-US" b="1" dirty="0"/>
              <a:t>Underrun:				</a:t>
            </a:r>
            <a:r>
              <a:rPr lang="en-US" b="1" u="sng" dirty="0"/>
              <a:t>     $43,433</a:t>
            </a:r>
          </a:p>
          <a:p>
            <a:pPr marL="457200" lvl="1" indent="0">
              <a:buNone/>
            </a:pPr>
            <a:r>
              <a:rPr lang="en-US" b="1" dirty="0"/>
              <a:t>Funds available for projects		$1,043,433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12</a:t>
            </a:r>
          </a:p>
          <a:p>
            <a:pPr lvl="1"/>
            <a:r>
              <a:rPr lang="en-US" b="1" dirty="0"/>
              <a:t>Total project costs:  $2,232,571</a:t>
            </a:r>
          </a:p>
          <a:p>
            <a:pPr lvl="1"/>
            <a:r>
              <a:rPr lang="en-US" b="1" dirty="0"/>
              <a:t>Total amount requested:  $1,043,433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99885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34642"/>
              </p:ext>
            </p:extLst>
          </p:nvPr>
        </p:nvGraphicFramePr>
        <p:xfrm>
          <a:off x="177696" y="1124744"/>
          <a:ext cx="8788608" cy="410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9804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4231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New Hangar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Winterset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(27%)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(27%)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Farm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Osceola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292,405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Equipment Storage Building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 Bluffs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357,600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150,000(42%)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150,000(42%)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Repair and Modifications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315,600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114,298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114,298(85%)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Two Unit Box Hangar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299,400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Hangar Door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Algona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63,750(75%)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63,750(75%)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Hangar Doors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35,258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21,154(60%)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21,154(60%)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Ayr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35,808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26,856(75%)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26,856(75%)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Sheldon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36,125(85%)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36,125(85%)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Repair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Exterior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Madison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63,750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63,750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0915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0070C0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26370</TotalTime>
  <Words>1471</Words>
  <Application>Microsoft Office PowerPoint</Application>
  <PresentationFormat>On-screen Show (4:3)</PresentationFormat>
  <Paragraphs>488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PT Sans</vt:lpstr>
      <vt:lpstr>Office Theme</vt:lpstr>
      <vt:lpstr>PowerPoint Presentation</vt:lpstr>
      <vt:lpstr>State Aviation Program - AIP</vt:lpstr>
      <vt:lpstr>PowerPoint Presentation</vt:lpstr>
      <vt:lpstr>PowerPoint Presentation</vt:lpstr>
      <vt:lpstr>List of Applications Recommended</vt:lpstr>
      <vt:lpstr>State Aviation Program - GAVI</vt:lpstr>
      <vt:lpstr>PowerPoint Presentation</vt:lpstr>
      <vt:lpstr>PowerPoint Presentation</vt:lpstr>
      <vt:lpstr>List of GAVI Applications Recommended</vt:lpstr>
      <vt:lpstr>State Aviation Program - CSVI</vt:lpstr>
      <vt:lpstr>PowerPoint Presentation</vt:lpstr>
      <vt:lpstr>List of CSVI Applications Recommended</vt:lpstr>
      <vt:lpstr>PowerPoint Presentation</vt:lpstr>
      <vt:lpstr>PowerPoint Presentation</vt:lpstr>
      <vt:lpstr>List of AIP Applications Not Recommended</vt:lpstr>
      <vt:lpstr>List of GAVI Applications Not Recommended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Wright, Shane</cp:lastModifiedBy>
  <cp:revision>261</cp:revision>
  <cp:lastPrinted>2019-07-29T16:39:38Z</cp:lastPrinted>
  <dcterms:created xsi:type="dcterms:W3CDTF">2014-05-10T08:44:16Z</dcterms:created>
  <dcterms:modified xsi:type="dcterms:W3CDTF">2021-07-07T13:26:13Z</dcterms:modified>
</cp:coreProperties>
</file>