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8" r:id="rId2"/>
    <p:sldId id="333" r:id="rId3"/>
    <p:sldId id="405" r:id="rId4"/>
    <p:sldId id="465" r:id="rId5"/>
    <p:sldId id="463" r:id="rId6"/>
    <p:sldId id="464" r:id="rId7"/>
    <p:sldId id="480" r:id="rId8"/>
    <p:sldId id="475" r:id="rId9"/>
    <p:sldId id="473" r:id="rId10"/>
    <p:sldId id="378" r:id="rId11"/>
    <p:sldId id="369" r:id="rId12"/>
    <p:sldId id="361" r:id="rId13"/>
    <p:sldId id="364" r:id="rId14"/>
    <p:sldId id="365" r:id="rId15"/>
    <p:sldId id="444" r:id="rId16"/>
    <p:sldId id="417" r:id="rId17"/>
    <p:sldId id="449" r:id="rId18"/>
    <p:sldId id="458" r:id="rId19"/>
    <p:sldId id="459" r:id="rId20"/>
    <p:sldId id="461" r:id="rId21"/>
    <p:sldId id="447" r:id="rId22"/>
    <p:sldId id="442" r:id="rId23"/>
    <p:sldId id="433" r:id="rId24"/>
    <p:sldId id="448" r:id="rId25"/>
    <p:sldId id="34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89434" autoAdjust="0"/>
  </p:normalViewPr>
  <p:slideViewPr>
    <p:cSldViewPr>
      <p:cViewPr varScale="1">
        <p:scale>
          <a:sx n="112" d="100"/>
          <a:sy n="112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2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initial output for bottom 25% of the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in mind that it is 2019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considering how to display the data in the plan.  The 2017 plan included a map like this – the bottom 25% was identified, but no additional detail was provided.  We are considering categorizing the corridors by their standard deviation from the mean to help provide some additional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analysis helps identify corridors where strategies related to improving the operation of the system may be most beneficial.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ICE-OPS update uses 2018 data.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example output that we could use, where the worst performing corridors are identified as those that are one or more standard deviation below the mean.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2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5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 available May 19 – June 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Advertised through press release, social media, and stakeholder 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281 responses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than 2012 long-range plan survey; less than 2017 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geographic coverage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there was limited media coverage and general participation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Demographics skew towards non-disadvantaged groups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Results still provide good feedback; considering options for conducting a similar survey later this summer.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Will consider other options for general public engagement, but also focusing on engaging internal and external stakeholders for relevant pieces of the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Changes in travel modes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People were asked how their usage of transportation modes change from before the pandemic to during the pandemic.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Regarding post pandemic travel, overall the results suggest respondents believe they will use personal travel modes – such as walking, riding a bike, driving – more often than they did pre-pandemic, and use shared modes such as public transit, taxis, and intercity bus less often.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Increase in home deliveries; responses suggest this trend will likely continue beyond the pandemic, with 17% of people saying they will order more online in the future than they did pre-pandemic.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Changes in working from home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These results are from the system objective questions, but they correlate very well to the results from the questions about travel before/during/after the pandemic- interest in personal modes, less interest in shared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5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Looking at how the modes and infrastructure rank for each system objective provides some interesting results.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rankings are based on the percent of positive responses for each objective and they are ordered by the average ranking in the far-right column.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rankings correlate to level of interest in using the mode as well as post-pandemic travel preferences.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Interesting to note some of the outliers in the higher ranking facilities – roadways were ranked 8</a:t>
            </a:r>
            <a:r>
              <a:rPr lang="en-US" baseline="30000" dirty="0"/>
              <a:t>th</a:t>
            </a:r>
            <a:r>
              <a:rPr lang="en-US" dirty="0"/>
              <a:t> overall for condition, and airports 7</a:t>
            </a:r>
            <a:r>
              <a:rPr lang="en-US" baseline="30000" dirty="0"/>
              <a:t>th</a:t>
            </a:r>
            <a:r>
              <a:rPr lang="en-US" dirty="0"/>
              <a:t> overall for delay.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asked about people’s interest levels in various driver assistance features and automation features.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majority of respondents who drive are interested in driver assistance features such as </a:t>
            </a:r>
            <a:r>
              <a:rPr lang="en-US" dirty="0" err="1"/>
              <a:t>blindspot</a:t>
            </a:r>
            <a:r>
              <a:rPr lang="en-US" dirty="0"/>
              <a:t> warnings, lane departure warnings, emergency braking, and adaptive cruise control; also, over half of respondents reported having some of these features in their current vehicle.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Less than 40 percent are interested in partial automation features, and less than 25 percent are interested in fully automated vehicles.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These results are very consistent with the 2017 long-range plan survey, which asked a similar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24800-02BE-4D2C-A335-916C873F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CD1F7-8364-405A-A198-38E65B6D5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July 13,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7365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 &amp; State Freight Plan</a:t>
            </a:r>
          </a:p>
          <a:p>
            <a:r>
              <a:rPr lang="en-US" sz="2800" dirty="0"/>
              <a:t>2022 Updates</a:t>
            </a:r>
          </a:p>
        </p:txBody>
      </p:sp>
    </p:spTree>
    <p:extLst>
      <p:ext uri="{BB962C8B-B14F-4D97-AF65-F5344CB8AC3E}">
        <p14:creationId xmlns:p14="http://schemas.microsoft.com/office/powerpoint/2010/main" val="398582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July 13,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Rightsizing Policy</a:t>
            </a:r>
          </a:p>
        </p:txBody>
      </p:sp>
    </p:spTree>
    <p:extLst>
      <p:ext uri="{BB962C8B-B14F-4D97-AF65-F5344CB8AC3E}">
        <p14:creationId xmlns:p14="http://schemas.microsoft.com/office/powerpoint/2010/main" val="286362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37B0-79C5-45BF-96CE-2901E561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Rightsizing “sweet spot”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96820-195E-4386-A92A-61F375E0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03" y="2424311"/>
            <a:ext cx="7668982" cy="42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8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Avoid temptation to gravitate to project development immediately</a:t>
            </a:r>
          </a:p>
          <a:p>
            <a:r>
              <a:rPr lang="en-US" dirty="0"/>
              <a:t>Initial focus on policy, adopted into SLRTP</a:t>
            </a:r>
          </a:p>
          <a:p>
            <a:r>
              <a:rPr lang="en-US" dirty="0"/>
              <a:t>Use initial policy to evaluate project development</a:t>
            </a:r>
          </a:p>
          <a:p>
            <a:r>
              <a:rPr lang="en-US" dirty="0"/>
              <a:t>Identify gaps and develop action items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46494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96E5-4894-4B31-805D-050E6B1A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Policy: Rightsizing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F447-906F-415B-9A3D-AF9A5602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summary…</a:t>
            </a:r>
          </a:p>
          <a:p>
            <a:pPr lvl="1"/>
            <a:r>
              <a:rPr lang="en-US" dirty="0"/>
              <a:t>Rightsizing means </a:t>
            </a:r>
            <a:r>
              <a:rPr lang="en-US" b="1" dirty="0"/>
              <a:t>seeking an appropriate level and type of investment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leveraging existing assets and limited resources to </a:t>
            </a:r>
            <a:r>
              <a:rPr lang="en-US" b="1" dirty="0"/>
              <a:t>maximize the returns for users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2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63AD-4D10-483C-B027-5E8A638D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statements by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C076-9832-4707-8EAC-35A840AA9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066856" cy="42281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Defined need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Consideration of comprehensive needs</a:t>
            </a:r>
            <a:endParaRPr lang="en-US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Stewardship priority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Stratification of the 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Addressing equity</a:t>
            </a:r>
            <a:endParaRPr lang="en-US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Addressing resiliency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Addressing congestion or operational issues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Consideration of emerging technologies</a:t>
            </a:r>
            <a:endParaRPr lang="en-US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Speculative development</a:t>
            </a:r>
          </a:p>
          <a:p>
            <a:r>
              <a:rPr lang="en-US" dirty="0"/>
              <a:t>Interchange access – under development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720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July 13,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Needs Analyses</a:t>
            </a:r>
          </a:p>
        </p:txBody>
      </p:sp>
    </p:spTree>
    <p:extLst>
      <p:ext uri="{BB962C8B-B14F-4D97-AF65-F5344CB8AC3E}">
        <p14:creationId xmlns:p14="http://schemas.microsoft.com/office/powerpoint/2010/main" val="87279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Infrastructure condition analysis (ICE) – complete</a:t>
            </a:r>
          </a:p>
          <a:p>
            <a:r>
              <a:rPr lang="en-US" dirty="0">
                <a:highlight>
                  <a:srgbClr val="FFFF00"/>
                </a:highlight>
              </a:rPr>
              <a:t>Operations analysis (ICE-OPS) – complete</a:t>
            </a:r>
          </a:p>
          <a:p>
            <a:r>
              <a:rPr lang="en-US" dirty="0">
                <a:highlight>
                  <a:srgbClr val="FFFF00"/>
                </a:highlight>
              </a:rPr>
              <a:t>Bottlenecks analysis (INRIX) – complete</a:t>
            </a:r>
          </a:p>
          <a:p>
            <a:r>
              <a:rPr lang="en-US" dirty="0">
                <a:highlight>
                  <a:srgbClr val="FFFF00"/>
                </a:highlight>
              </a:rPr>
              <a:t>Freight network updates – complete</a:t>
            </a:r>
          </a:p>
          <a:p>
            <a:r>
              <a:rPr lang="en-US" dirty="0"/>
              <a:t>Capacity analysis (</a:t>
            </a:r>
            <a:r>
              <a:rPr lang="en-US" dirty="0" err="1"/>
              <a:t>iTRAM</a:t>
            </a:r>
            <a:r>
              <a:rPr lang="en-US" dirty="0"/>
              <a:t>) – in review</a:t>
            </a:r>
          </a:p>
          <a:p>
            <a:r>
              <a:rPr lang="en-US" dirty="0"/>
              <a:t>Resiliency analysis – in review</a:t>
            </a:r>
          </a:p>
          <a:p>
            <a:r>
              <a:rPr lang="en-US" dirty="0"/>
              <a:t>Safety analysis – late summer</a:t>
            </a:r>
          </a:p>
          <a:p>
            <a:r>
              <a:rPr lang="en-US" dirty="0"/>
              <a:t>Modal systems analysis – ongoing</a:t>
            </a:r>
          </a:p>
          <a:p>
            <a:r>
              <a:rPr lang="en-US" i="1" dirty="0"/>
              <a:t>Accessibility/equity analysis – TBD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analyses timeline</a:t>
            </a:r>
          </a:p>
        </p:txBody>
      </p:sp>
    </p:spTree>
    <p:extLst>
      <p:ext uri="{BB962C8B-B14F-4D97-AF65-F5344CB8AC3E}">
        <p14:creationId xmlns:p14="http://schemas.microsoft.com/office/powerpoint/2010/main" val="173790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40768"/>
            <a:ext cx="8610600" cy="965523"/>
          </a:xfrm>
        </p:spPr>
        <p:txBody>
          <a:bodyPr>
            <a:normAutofit/>
          </a:bodyPr>
          <a:lstStyle/>
          <a:p>
            <a:r>
              <a:rPr lang="en-US" dirty="0"/>
              <a:t>Infrastructure condition analysis (ICE)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13332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Objective: Provides a composite rating based on the most recent infrastructure condition and performance data for the Primary Highway System</a:t>
            </a:r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506FEE1-0DD7-46EE-BA41-9E4E89C7964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74440"/>
          <a:ext cx="6057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167950124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643128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ICE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of ICE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2859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Pavement Condition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55574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Bridge Condition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5554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International Roughness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5785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Combination Truck AADT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6603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Single-Unit Truck AADT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02469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Passenger AADT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8927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Congestion Index (V/C)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8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27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16E6F-04C1-49D9-9239-8EABABEC7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378535" y="1064854"/>
            <a:ext cx="838693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analysis – ICE-OPS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1140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800" dirty="0"/>
              <a:t>Objective: Primary Highway System screening that quantifies the relative risk to safe and reliable operations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C0C9842-262D-4941-A8F8-F2860D0931A2}"/>
              </a:ext>
            </a:extLst>
          </p:cNvPr>
          <p:cNvGraphicFramePr>
            <a:graphicFrameLocks noGrp="1"/>
          </p:cNvGraphicFramePr>
          <p:nvPr/>
        </p:nvGraphicFramePr>
        <p:xfrm>
          <a:off x="1543050" y="3496310"/>
          <a:ext cx="6057900" cy="336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67950124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6431281"/>
                    </a:ext>
                  </a:extLst>
                </a:gridCol>
              </a:tblGrid>
              <a:tr h="1337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ICE-OPS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Percent of ICE-OPS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555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Annual Bottleneck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5554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Incident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5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Crash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66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Buffer Time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0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Event Center Proximity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8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Flood Event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8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Winter Weather Sensitive Mileage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650613"/>
                  </a:ext>
                </a:extLst>
              </a:tr>
              <a:tr h="147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Freight Network Mileage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97478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ICE Infrastructure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2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5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Public survey summary</a:t>
            </a:r>
          </a:p>
          <a:p>
            <a:r>
              <a:rPr lang="en-US" dirty="0"/>
              <a:t>Rightsizing policy effort</a:t>
            </a:r>
          </a:p>
          <a:p>
            <a:r>
              <a:rPr lang="en-US" dirty="0"/>
              <a:t>Needs analyses</a:t>
            </a:r>
          </a:p>
          <a:p>
            <a:r>
              <a:rPr lang="en-US" dirty="0"/>
              <a:t>Wrap up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8B346-4CE1-46A3-8D83-33258C586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b="3030"/>
          <a:stretch/>
        </p:blipFill>
        <p:spPr>
          <a:xfrm>
            <a:off x="666974" y="990600"/>
            <a:ext cx="781005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7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Bottlenecks analysis (INRIX)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34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Objective: Primary Highway System screening to identify locations that experience recurring traffic slow-downs</a:t>
            </a:r>
          </a:p>
          <a:p>
            <a:r>
              <a:rPr lang="en-US" sz="2800" dirty="0"/>
              <a:t>Refined methodology:</a:t>
            </a:r>
          </a:p>
          <a:p>
            <a:pPr lvl="1"/>
            <a:r>
              <a:rPr lang="en-US" sz="2400" dirty="0"/>
              <a:t>Identify segments that meet bottleneck definition</a:t>
            </a:r>
          </a:p>
          <a:p>
            <a:pPr lvl="1"/>
            <a:r>
              <a:rPr lang="en-US" sz="2400" dirty="0"/>
              <a:t>Calculate annual bottleneck duration per segment</a:t>
            </a:r>
          </a:p>
          <a:p>
            <a:pPr lvl="1"/>
            <a:r>
              <a:rPr lang="en-US" sz="2400" dirty="0"/>
              <a:t>Calculate bottleneck duration per mile</a:t>
            </a:r>
          </a:p>
          <a:p>
            <a:pPr lvl="1"/>
            <a:r>
              <a:rPr lang="en-US" sz="2400" dirty="0"/>
              <a:t>Isolate most severe bottlenecks</a:t>
            </a:r>
          </a:p>
          <a:p>
            <a:pPr lvl="1"/>
            <a:r>
              <a:rPr lang="en-US" sz="2400" dirty="0"/>
              <a:t>Next step: apply filters (e.g., freight, commuter, etc.)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623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15541AB-2B46-4DAC-B5E4-57EB5F39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>
          <a:xfrm>
            <a:off x="509868" y="1014846"/>
            <a:ext cx="8124264" cy="57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 network updates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Objective: Designate freight network locations to protect and enhance for improved freight mobility.</a:t>
            </a:r>
          </a:p>
          <a:p>
            <a:r>
              <a:rPr lang="en-US" sz="2800" dirty="0"/>
              <a:t>Methodology:</a:t>
            </a:r>
          </a:p>
          <a:p>
            <a:pPr lvl="1"/>
            <a:r>
              <a:rPr lang="en-US" sz="2400" dirty="0"/>
              <a:t>Air: major cargo airports</a:t>
            </a:r>
          </a:p>
          <a:p>
            <a:pPr lvl="1"/>
            <a:r>
              <a:rPr lang="en-US" sz="2400" dirty="0"/>
              <a:t>Highway: 30% truck traffic or 1000 truck AADT or 1000 oversize/overweight permits annually</a:t>
            </a:r>
          </a:p>
          <a:p>
            <a:pPr lvl="1"/>
            <a:r>
              <a:rPr lang="en-US" sz="2400" dirty="0"/>
              <a:t>Rail: 5 million tons per mile</a:t>
            </a:r>
          </a:p>
          <a:p>
            <a:pPr lvl="1"/>
            <a:r>
              <a:rPr lang="en-US" sz="2400" dirty="0"/>
              <a:t>Water: marine highways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18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45AC299-402F-4748-A090-349AC4D63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778" r="-1515" b="2221"/>
          <a:stretch/>
        </p:blipFill>
        <p:spPr>
          <a:xfrm>
            <a:off x="508270" y="1143000"/>
            <a:ext cx="8127460" cy="56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91C5-5DAB-4B0C-BA04-70BD0B4F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Wrap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0AE4-7ED2-4FF9-9E63-DC5EA4DB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100" dirty="0"/>
              <a:t>Critical next step: 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Complete needs analyses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Next Commission workshop discussion: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Remainder of needs analyses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Transition into strategies and actions</a:t>
            </a:r>
          </a:p>
          <a:p>
            <a:pPr lvl="1"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384F-D9AD-43B0-A48E-433E51C13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2" r="18886" b="1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8604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Samuel.Hiscocks@iowadot.us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Andrea.White@iowadot.us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53752" y="358140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July 13,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Public Survey Summary</a:t>
            </a:r>
          </a:p>
        </p:txBody>
      </p:sp>
    </p:spTree>
    <p:extLst>
      <p:ext uri="{BB962C8B-B14F-4D97-AF65-F5344CB8AC3E}">
        <p14:creationId xmlns:p14="http://schemas.microsoft.com/office/powerpoint/2010/main" val="14385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AF06-5513-4311-AB10-5CA93902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78BF-32CB-4FF1-BB38-A86714C2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Was available May 19 – June 8 </a:t>
            </a:r>
          </a:p>
          <a:p>
            <a:r>
              <a:rPr lang="en-US" dirty="0"/>
              <a:t>Advertised through press release, social media, and extensive stakeholder distribution</a:t>
            </a:r>
          </a:p>
          <a:p>
            <a:r>
              <a:rPr lang="en-US" dirty="0"/>
              <a:t>281 responses</a:t>
            </a:r>
          </a:p>
          <a:p>
            <a:r>
              <a:rPr lang="en-US" dirty="0"/>
              <a:t>Good geographic coverage, but limited media coverage and general participation </a:t>
            </a:r>
          </a:p>
          <a:p>
            <a:r>
              <a:rPr lang="en-US" dirty="0"/>
              <a:t>Results still provide good feedback; considering options for conducting another similar survey</a:t>
            </a:r>
          </a:p>
        </p:txBody>
      </p:sp>
    </p:spTree>
    <p:extLst>
      <p:ext uri="{BB962C8B-B14F-4D97-AF65-F5344CB8AC3E}">
        <p14:creationId xmlns:p14="http://schemas.microsoft.com/office/powerpoint/2010/main" val="373628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B25F3-F85B-44A9-B0D7-1AFB75D37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15128" r="8509" b="12125"/>
          <a:stretch/>
        </p:blipFill>
        <p:spPr>
          <a:xfrm>
            <a:off x="1447800" y="2209800"/>
            <a:ext cx="6637063" cy="4424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C2808AC-A0C7-4031-8DEF-551D5D95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</p:spPr>
        <p:txBody>
          <a:bodyPr/>
          <a:lstStyle/>
          <a:p>
            <a:r>
              <a:rPr lang="en-US" dirty="0"/>
              <a:t>Responses by zip code</a:t>
            </a:r>
          </a:p>
        </p:txBody>
      </p:sp>
    </p:spTree>
    <p:extLst>
      <p:ext uri="{BB962C8B-B14F-4D97-AF65-F5344CB8AC3E}">
        <p14:creationId xmlns:p14="http://schemas.microsoft.com/office/powerpoint/2010/main" val="16671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8D4ED-1A6B-4F93-8DFC-94496B96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85" y="2468121"/>
            <a:ext cx="5908797" cy="3888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0B2F1-49DA-47F1-9AA6-8E263557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62FCF-CECF-48A8-8A77-23C66F61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441228"/>
            <a:ext cx="2504256" cy="4228132"/>
          </a:xfrm>
        </p:spPr>
        <p:txBody>
          <a:bodyPr>
            <a:normAutofit/>
          </a:bodyPr>
          <a:lstStyle/>
          <a:p>
            <a:r>
              <a:rPr lang="en-US" sz="2800" dirty="0"/>
              <a:t>Changes in travel modes</a:t>
            </a:r>
          </a:p>
          <a:p>
            <a:r>
              <a:rPr lang="en-US" sz="2800" dirty="0"/>
              <a:t>Increase in home deliveries</a:t>
            </a:r>
          </a:p>
          <a:p>
            <a:r>
              <a:rPr lang="en-US" sz="2800" dirty="0"/>
              <a:t>Increase in working from home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23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475E4-4881-458A-B77C-EF7A71AA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77262"/>
            <a:ext cx="7315200" cy="4358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DCD7E-76C5-4D31-964C-B85CE2AD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Level of interest in using mode/infrastructure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1346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660F1E-2AFB-4194-9100-AB3D4188C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62119"/>
              </p:ext>
            </p:extLst>
          </p:nvPr>
        </p:nvGraphicFramePr>
        <p:xfrm>
          <a:off x="1028700" y="3581400"/>
          <a:ext cx="7086600" cy="278701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84319937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333108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09350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791754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2733382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4823815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Accessibility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944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Airports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83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Pedestrian facilities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95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Bicycle facilities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29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Roadways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5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TNC (Uber, Lyft, etc.)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61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Public transit (bus)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42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Park and ride lots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Amtrak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43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Taxi service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74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Intercity 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3565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14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DBAD7C1-3EF6-4458-B4E7-5A10A52C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objectives insights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67C736-2B75-4981-BCDB-0CE7C3E8C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</p:spPr>
        <p:txBody>
          <a:bodyPr/>
          <a:lstStyle/>
          <a:p>
            <a:r>
              <a:rPr lang="en-US" dirty="0"/>
              <a:t>Modes/infrastructure ranked by percent of positive responses</a:t>
            </a:r>
          </a:p>
        </p:txBody>
      </p:sp>
    </p:spTree>
    <p:extLst>
      <p:ext uri="{BB962C8B-B14F-4D97-AF65-F5344CB8AC3E}">
        <p14:creationId xmlns:p14="http://schemas.microsoft.com/office/powerpoint/2010/main" val="79054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FD1C5-3144-4D49-947E-2E9FE065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7" y="2306291"/>
            <a:ext cx="7315200" cy="4395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2D64B-C523-4DCC-81D0-F1871A41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technology options</a:t>
            </a:r>
          </a:p>
        </p:txBody>
      </p:sp>
    </p:spTree>
    <p:extLst>
      <p:ext uri="{BB962C8B-B14F-4D97-AF65-F5344CB8AC3E}">
        <p14:creationId xmlns:p14="http://schemas.microsoft.com/office/powerpoint/2010/main" val="259009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1036</TotalTime>
  <Words>1274</Words>
  <Application>Microsoft Office PowerPoint</Application>
  <PresentationFormat>On-screen Show (4:3)</PresentationFormat>
  <Paragraphs>245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Agenda</vt:lpstr>
      <vt:lpstr>PowerPoint Presentation</vt:lpstr>
      <vt:lpstr>Public input survey</vt:lpstr>
      <vt:lpstr>Responses by zip code</vt:lpstr>
      <vt:lpstr>COVID-19 impacts</vt:lpstr>
      <vt:lpstr>Level of interest in using mode/infrastructure</vt:lpstr>
      <vt:lpstr>System objectives insights</vt:lpstr>
      <vt:lpstr>Future technology options</vt:lpstr>
      <vt:lpstr>PowerPoint Presentation</vt:lpstr>
      <vt:lpstr>Rightsizing “sweet spot”</vt:lpstr>
      <vt:lpstr>Approach</vt:lpstr>
      <vt:lpstr>Policy: Rightsizing definition</vt:lpstr>
      <vt:lpstr>Policy statements by topic</vt:lpstr>
      <vt:lpstr>PowerPoint Presentation</vt:lpstr>
      <vt:lpstr>Critical analyses timeline</vt:lpstr>
      <vt:lpstr>Infrastructure condition analysis (ICE)</vt:lpstr>
      <vt:lpstr>PowerPoint Presentation</vt:lpstr>
      <vt:lpstr>Operations analysis – ICE-OPS</vt:lpstr>
      <vt:lpstr>PowerPoint Presentation</vt:lpstr>
      <vt:lpstr>Bottlenecks analysis (INRIX)</vt:lpstr>
      <vt:lpstr>PowerPoint Presentation</vt:lpstr>
      <vt:lpstr>Freight network updates</vt:lpstr>
      <vt:lpstr>PowerPoint Presentation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Pedersen, Garrett</cp:lastModifiedBy>
  <cp:revision>157</cp:revision>
  <dcterms:created xsi:type="dcterms:W3CDTF">2020-05-15T14:42:59Z</dcterms:created>
  <dcterms:modified xsi:type="dcterms:W3CDTF">2021-07-06T12:20:04Z</dcterms:modified>
</cp:coreProperties>
</file>