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357" r:id="rId3"/>
    <p:sldId id="354" r:id="rId4"/>
    <p:sldId id="258" r:id="rId5"/>
    <p:sldId id="350" r:id="rId6"/>
    <p:sldId id="356" r:id="rId7"/>
    <p:sldId id="351" r:id="rId8"/>
    <p:sldId id="352" r:id="rId9"/>
    <p:sldId id="287" r:id="rId1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871721"/>
    <a:srgbClr val="00717F"/>
    <a:srgbClr val="B55813"/>
    <a:srgbClr val="B1B3B3"/>
    <a:srgbClr val="53565A"/>
    <a:srgbClr val="FF9966"/>
    <a:srgbClr val="FF0066"/>
    <a:srgbClr val="69686D"/>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69595" autoAdjust="0"/>
  </p:normalViewPr>
  <p:slideViewPr>
    <p:cSldViewPr>
      <p:cViewPr varScale="1">
        <p:scale>
          <a:sx n="79" d="100"/>
          <a:sy n="79" d="100"/>
        </p:scale>
        <p:origin x="264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51" d="100"/>
          <a:sy n="51" d="100"/>
        </p:scale>
        <p:origin x="21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9BA43C6D-E55F-4BE5-8554-C22BB859EDE9}" type="datetimeFigureOut">
              <a:rPr lang="en-US" smtClean="0"/>
              <a:t>7/5/2022</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intercity bus assistance program is a federally funded grant program that provides financial assistance to support intercity bus services that includes stops at non-urbanized locations and makes meaningful connections to nationwide network. Funding is available for private bus companies, public transit agencies, and local communities wishing to support intercity connections to their community to maintain the viability of intercity bus service in Iowa. </a:t>
            </a:r>
          </a:p>
        </p:txBody>
      </p:sp>
      <p:sp>
        <p:nvSpPr>
          <p:cNvPr id="4" name="Slide Number Placeholder 3"/>
          <p:cNvSpPr>
            <a:spLocks noGrp="1"/>
          </p:cNvSpPr>
          <p:nvPr>
            <p:ph type="sldNum" sz="quarter" idx="5"/>
          </p:nvPr>
        </p:nvSpPr>
        <p:spPr/>
        <p:txBody>
          <a:bodyPr/>
          <a:lstStyle/>
          <a:p>
            <a:fld id="{50B73208-77F4-453B-8852-C4844F8BB3D9}" type="slidenum">
              <a:rPr lang="en-US" smtClean="0"/>
              <a:t>2</a:t>
            </a:fld>
            <a:endParaRPr lang="en-US"/>
          </a:p>
        </p:txBody>
      </p:sp>
    </p:spTree>
    <p:extLst>
      <p:ext uri="{BB962C8B-B14F-4D97-AF65-F5344CB8AC3E}">
        <p14:creationId xmlns:p14="http://schemas.microsoft.com/office/powerpoint/2010/main" val="2597537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provides the most recent and accurate Intercity Bus program transportation services. </a:t>
            </a:r>
          </a:p>
        </p:txBody>
      </p:sp>
      <p:sp>
        <p:nvSpPr>
          <p:cNvPr id="4" name="Slide Number Placeholder 3"/>
          <p:cNvSpPr>
            <a:spLocks noGrp="1"/>
          </p:cNvSpPr>
          <p:nvPr>
            <p:ph type="sldNum" sz="quarter" idx="5"/>
          </p:nvPr>
        </p:nvSpPr>
        <p:spPr/>
        <p:txBody>
          <a:bodyPr/>
          <a:lstStyle/>
          <a:p>
            <a:fld id="{50B73208-77F4-453B-8852-C4844F8BB3D9}" type="slidenum">
              <a:rPr lang="en-US" smtClean="0"/>
              <a:t>3</a:t>
            </a:fld>
            <a:endParaRPr lang="en-US"/>
          </a:p>
        </p:txBody>
      </p:sp>
    </p:spTree>
    <p:extLst>
      <p:ext uri="{BB962C8B-B14F-4D97-AF65-F5344CB8AC3E}">
        <p14:creationId xmlns:p14="http://schemas.microsoft.com/office/powerpoint/2010/main" val="285166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4</a:t>
            </a:fld>
            <a:endParaRPr lang="en-US"/>
          </a:p>
        </p:txBody>
      </p:sp>
    </p:spTree>
    <p:extLst>
      <p:ext uri="{BB962C8B-B14F-4D97-AF65-F5344CB8AC3E}">
        <p14:creationId xmlns:p14="http://schemas.microsoft.com/office/powerpoint/2010/main" val="259753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5</a:t>
            </a:fld>
            <a:endParaRPr lang="en-US"/>
          </a:p>
        </p:txBody>
      </p:sp>
    </p:spTree>
    <p:extLst>
      <p:ext uri="{BB962C8B-B14F-4D97-AF65-F5344CB8AC3E}">
        <p14:creationId xmlns:p14="http://schemas.microsoft.com/office/powerpoint/2010/main" val="144706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73208-77F4-453B-8852-C4844F8BB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514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702718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8</a:t>
            </a:fld>
            <a:endParaRPr lang="en-US"/>
          </a:p>
        </p:txBody>
      </p:sp>
    </p:spTree>
    <p:extLst>
      <p:ext uri="{BB962C8B-B14F-4D97-AF65-F5344CB8AC3E}">
        <p14:creationId xmlns:p14="http://schemas.microsoft.com/office/powerpoint/2010/main" val="30655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10"/>
          </p:nvPr>
        </p:nvSpPr>
        <p:spPr/>
        <p:txBody>
          <a:bodyPr/>
          <a:lstStyle/>
          <a:p>
            <a:fld id="{50B73208-77F4-453B-8852-C4844F8BB3D9}" type="slidenum">
              <a:rPr lang="en-US" smtClean="0"/>
              <a:t>9</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C8A88-9A65-4791-ACC7-C177C0457A98}"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a:p>
        </p:txBody>
      </p:sp>
    </p:spTree>
    <p:extLst>
      <p:ext uri="{BB962C8B-B14F-4D97-AF65-F5344CB8AC3E}">
        <p14:creationId xmlns:p14="http://schemas.microsoft.com/office/powerpoint/2010/main" val="369887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CY 19 Intercity Bus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hasCustomPrompt="1"/>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Intercity Bis Program </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hasCustomPrompt="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sz="2800" dirty="0"/>
              <a:t> 15% of state’s federal non-urbanized (5311) transit funding must be used for support of intercity bus services (unless the Governor certifies need has been met).  Average yearly funds available is $2 </a:t>
            </a:r>
            <a:r>
              <a:rPr lang="en-US" sz="2800" dirty="0" err="1"/>
              <a:t>million.</a:t>
            </a:r>
            <a:r>
              <a:rPr lang="en-US" dirty="0" err="1"/>
              <a:t>Edit</a:t>
            </a:r>
            <a:r>
              <a:rPr lang="en-US" dirty="0"/>
              <a:t> Master text styles</a:t>
            </a:r>
          </a:p>
          <a:p>
            <a:pPr lvl="1"/>
            <a:r>
              <a:rPr lang="en-US" dirty="0"/>
              <a:t>Second </a:t>
            </a:r>
            <a:r>
              <a:rPr lang="en-US" dirty="0" err="1"/>
              <a:t>level</a:t>
            </a:r>
            <a:r>
              <a:rPr lang="en-US" sz="2400" dirty="0" err="1"/>
              <a:t>Intercity</a:t>
            </a:r>
            <a:r>
              <a:rPr lang="en-US" sz="2400" dirty="0"/>
              <a:t> bus services must include stops at non-urbanized locations and must make meaningful connections to nationwide network.</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CY 19 Intercity Bus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hasCustomPrompt="1"/>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Intercity Bus Map</a:t>
            </a:r>
          </a:p>
        </p:txBody>
      </p:sp>
      <p:pic>
        <p:nvPicPr>
          <p:cNvPr id="13" name="Picture 2" descr="C:\Users\rward2\AppData\Local\Microsoft\Windows\Temporary Internet Files\Content.Outlook\HL5F2W64\icb (2).jpg">
            <a:extLst>
              <a:ext uri="{FF2B5EF4-FFF2-40B4-BE49-F238E27FC236}">
                <a16:creationId xmlns:a16="http://schemas.microsoft.com/office/drawing/2014/main" id="{627E7392-CF97-4ACB-8A96-EABE5611FB2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847" y="1946086"/>
            <a:ext cx="6324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notawigshop.com/2011/02/megabus-travels-review-in-story-form.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iowadot.gov/transit"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323528" y="4941168"/>
            <a:ext cx="6408712" cy="954107"/>
          </a:xfrm>
          <a:prstGeom prst="rect">
            <a:avLst/>
          </a:prstGeom>
          <a:noFill/>
        </p:spPr>
        <p:txBody>
          <a:bodyPr wrap="square" rtlCol="0">
            <a:spAutoFit/>
          </a:bodyPr>
          <a:lstStyle/>
          <a:p>
            <a:r>
              <a:rPr lang="en-US" sz="2800" dirty="0">
                <a:solidFill>
                  <a:schemeClr val="bg1"/>
                </a:solidFill>
                <a:latin typeface="PT Sans" panose="020B0503020203020204" pitchFamily="34" charset="0"/>
              </a:rPr>
              <a:t>CY 22 Intercity Bus Program Amendment</a:t>
            </a:r>
          </a:p>
          <a:p>
            <a:r>
              <a:rPr lang="en-US" sz="2800" dirty="0">
                <a:solidFill>
                  <a:schemeClr val="bg1"/>
                </a:solidFill>
                <a:latin typeface="PT Sans" panose="020B0503020203020204" pitchFamily="34" charset="0"/>
              </a:rPr>
              <a:t> July 12, 2022</a:t>
            </a: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CY22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Intercity Bus Program</a:t>
            </a:r>
          </a:p>
        </p:txBody>
      </p:sp>
      <p:sp>
        <p:nvSpPr>
          <p:cNvPr id="13" name="Text Placeholder 2">
            <a:extLst>
              <a:ext uri="{FF2B5EF4-FFF2-40B4-BE49-F238E27FC236}">
                <a16:creationId xmlns:a16="http://schemas.microsoft.com/office/drawing/2014/main" id="{D3504442-453B-484D-AA7B-38254EB0FC89}"/>
              </a:ext>
            </a:extLst>
          </p:cNvPr>
          <p:cNvSpPr>
            <a:spLocks noGrp="1"/>
          </p:cNvSpPr>
          <p:nvPr>
            <p:ph idx="1"/>
          </p:nvPr>
        </p:nvSpPr>
        <p:spPr>
          <a:xfrm>
            <a:off x="683568" y="1700808"/>
            <a:ext cx="7776864" cy="4063956"/>
          </a:xfrm>
          <a:prstGeom prst="rect">
            <a:avLst/>
          </a:prstGeom>
        </p:spPr>
        <p:txBody>
          <a:bodyPr vert="horz" lIns="91440" tIns="45720" rIns="91440" bIns="45720" rtlCol="0">
            <a:normAutofit fontScale="92500"/>
          </a:bodyPr>
          <a:lstStyle/>
          <a:p>
            <a:r>
              <a:rPr lang="en-US" sz="2400" b="0" dirty="0"/>
              <a:t>Purpose: Support intercity bus services that includes stops at non-urbanized locations and makes meaningful connections to nationwide network</a:t>
            </a:r>
          </a:p>
          <a:p>
            <a:r>
              <a:rPr lang="en-US" sz="2400" b="0" dirty="0"/>
              <a:t>Available to private intercity bus companies, companies wishing to start bus service, public transit agencies either operating of proposing to operate bus service, and local communities wishing to support intercity connections to their community</a:t>
            </a:r>
          </a:p>
          <a:p>
            <a:r>
              <a:rPr lang="en-US" sz="2400" dirty="0"/>
              <a:t>Available Funding Source:15% of federal non-urbanized (FTA Section 5311) transit funding</a:t>
            </a:r>
            <a:endParaRPr lang="en-US" sz="2400" b="0" dirty="0"/>
          </a:p>
          <a:p>
            <a:endParaRPr lang="en-US" sz="2400" b="0" dirty="0"/>
          </a:p>
        </p:txBody>
      </p:sp>
    </p:spTree>
    <p:extLst>
      <p:ext uri="{BB962C8B-B14F-4D97-AF65-F5344CB8AC3E}">
        <p14:creationId xmlns:p14="http://schemas.microsoft.com/office/powerpoint/2010/main" val="99783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CY22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11560" y="548680"/>
            <a:ext cx="7886700" cy="545115"/>
          </a:xfrm>
        </p:spPr>
        <p:txBody>
          <a:bodyPr>
            <a:noAutofit/>
          </a:bodyPr>
          <a:lstStyle/>
          <a:p>
            <a:r>
              <a:rPr lang="en-US" sz="3400" b="1" dirty="0">
                <a:solidFill>
                  <a:schemeClr val="tx2"/>
                </a:solidFill>
              </a:rPr>
              <a:t>Intercity Bus Map</a:t>
            </a:r>
          </a:p>
        </p:txBody>
      </p:sp>
      <p:sp>
        <p:nvSpPr>
          <p:cNvPr id="5" name="Content Placeholder 4">
            <a:extLst>
              <a:ext uri="{FF2B5EF4-FFF2-40B4-BE49-F238E27FC236}">
                <a16:creationId xmlns:a16="http://schemas.microsoft.com/office/drawing/2014/main" id="{4D663078-B49D-46BA-91D0-8FE30E86A601}"/>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E5D20266-90D0-41C4-A826-98A7161D267B}"/>
              </a:ext>
            </a:extLst>
          </p:cNvPr>
          <p:cNvPicPr>
            <a:picLocks noChangeAspect="1"/>
          </p:cNvPicPr>
          <p:nvPr/>
        </p:nvPicPr>
        <p:blipFill>
          <a:blip r:embed="rId4"/>
          <a:stretch>
            <a:fillRect/>
          </a:stretch>
        </p:blipFill>
        <p:spPr>
          <a:xfrm>
            <a:off x="467544" y="1159558"/>
            <a:ext cx="7632848" cy="5698442"/>
          </a:xfrm>
          <a:prstGeom prst="rect">
            <a:avLst/>
          </a:prstGeom>
        </p:spPr>
      </p:pic>
    </p:spTree>
    <p:extLst>
      <p:ext uri="{BB962C8B-B14F-4D97-AF65-F5344CB8AC3E}">
        <p14:creationId xmlns:p14="http://schemas.microsoft.com/office/powerpoint/2010/main" val="2615879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CY22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Intercity Bus Program</a:t>
            </a:r>
          </a:p>
        </p:txBody>
      </p:sp>
      <p:sp>
        <p:nvSpPr>
          <p:cNvPr id="13" name="Text Placeholder 2">
            <a:extLst>
              <a:ext uri="{FF2B5EF4-FFF2-40B4-BE49-F238E27FC236}">
                <a16:creationId xmlns:a16="http://schemas.microsoft.com/office/drawing/2014/main" id="{D3504442-453B-484D-AA7B-38254EB0FC89}"/>
              </a:ext>
            </a:extLst>
          </p:cNvPr>
          <p:cNvSpPr>
            <a:spLocks noGrp="1"/>
          </p:cNvSpPr>
          <p:nvPr>
            <p:ph idx="1"/>
          </p:nvPr>
        </p:nvSpPr>
        <p:spPr>
          <a:xfrm>
            <a:off x="683568" y="1700808"/>
            <a:ext cx="7776864" cy="4063956"/>
          </a:xfrm>
          <a:prstGeom prst="rect">
            <a:avLst/>
          </a:prstGeom>
        </p:spPr>
        <p:txBody>
          <a:bodyPr vert="horz" lIns="91440" tIns="45720" rIns="91440" bIns="45720" rtlCol="0">
            <a:normAutofit fontScale="92500"/>
          </a:bodyPr>
          <a:lstStyle/>
          <a:p>
            <a:r>
              <a:rPr lang="en-US" sz="2400" dirty="0">
                <a:effectLst/>
                <a:latin typeface="Segoe UI" panose="020B0502040204020203" pitchFamily="34" charset="0"/>
              </a:rPr>
              <a:t>In December 2021, the Calendar Year 2022 Intercity Bus Funding recommendations were presented to the Commission</a:t>
            </a:r>
            <a:endParaRPr lang="en-US" sz="2800" dirty="0">
              <a:latin typeface="Arial" panose="020B0604020202020204" pitchFamily="34" charset="0"/>
            </a:endParaRPr>
          </a:p>
          <a:p>
            <a:r>
              <a:rPr lang="en-US" sz="2400" dirty="0">
                <a:effectLst/>
                <a:latin typeface="Segoe UI" panose="020B0502040204020203" pitchFamily="34" charset="0"/>
              </a:rPr>
              <a:t>Two of the Calendar Year 2022 intercity bus funding recipients, Jefferson Lines and Burlington Trailways, were awarded $0.20 per revenue mile operating assistance</a:t>
            </a:r>
            <a:endParaRPr lang="en-US" sz="2800" dirty="0">
              <a:effectLst/>
              <a:latin typeface="Arial" panose="020B0604020202020204" pitchFamily="34" charset="0"/>
            </a:endParaRPr>
          </a:p>
          <a:p>
            <a:r>
              <a:rPr lang="en-US" sz="2400" dirty="0">
                <a:effectLst/>
                <a:latin typeface="Segoe UI" panose="020B0502040204020203" pitchFamily="34" charset="0"/>
              </a:rPr>
              <a:t>Due to the COVID relief funding available to the intercity bus providers for continued operations, Burlington Trailways and Jefferson Lines are requesting the reprogramming of their CY22 operating dollars to capital, in an amount totaling $350,664</a:t>
            </a:r>
            <a:endParaRPr lang="en-US" sz="2800" dirty="0">
              <a:effectLst/>
              <a:latin typeface="Arial" panose="020B0604020202020204" pitchFamily="34" charset="0"/>
            </a:endParaRPr>
          </a:p>
        </p:txBody>
      </p:sp>
    </p:spTree>
    <p:extLst>
      <p:ext uri="{BB962C8B-B14F-4D97-AF65-F5344CB8AC3E}">
        <p14:creationId xmlns:p14="http://schemas.microsoft.com/office/powerpoint/2010/main" val="744208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CY22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Available Funding Summary</a:t>
            </a:r>
          </a:p>
        </p:txBody>
      </p:sp>
      <p:sp>
        <p:nvSpPr>
          <p:cNvPr id="13" name="Text Placeholder 2">
            <a:extLst>
              <a:ext uri="{FF2B5EF4-FFF2-40B4-BE49-F238E27FC236}">
                <a16:creationId xmlns:a16="http://schemas.microsoft.com/office/drawing/2014/main" id="{D3504442-453B-484D-AA7B-38254EB0FC89}"/>
              </a:ext>
            </a:extLst>
          </p:cNvPr>
          <p:cNvSpPr>
            <a:spLocks noGrp="1"/>
          </p:cNvSpPr>
          <p:nvPr>
            <p:ph idx="1"/>
          </p:nvPr>
        </p:nvSpPr>
        <p:spPr>
          <a:xfrm>
            <a:off x="628650" y="2266798"/>
            <a:ext cx="7831782" cy="4101386"/>
          </a:xfrm>
          <a:prstGeom prst="rect">
            <a:avLst/>
          </a:prstGeom>
        </p:spPr>
        <p:txBody>
          <a:bodyPr vert="horz" lIns="91440" tIns="45720" rIns="91440" bIns="45720" rtlCol="0">
            <a:normAutofit/>
          </a:bodyPr>
          <a:lstStyle/>
          <a:p>
            <a:pPr marL="457200" indent="-284163">
              <a:lnSpc>
                <a:spcPct val="90000"/>
              </a:lnSpc>
              <a:buClr>
                <a:schemeClr val="tx1"/>
              </a:buClr>
            </a:pPr>
            <a:r>
              <a:rPr lang="en-US" sz="2400" b="1" dirty="0"/>
              <a:t>Available Funding</a:t>
            </a:r>
          </a:p>
          <a:p>
            <a:pPr marL="893826" lvl="1" indent="-457200">
              <a:lnSpc>
                <a:spcPct val="90000"/>
              </a:lnSpc>
              <a:buClr>
                <a:schemeClr val="tx1"/>
              </a:buClr>
            </a:pPr>
            <a:r>
              <a:rPr lang="en-US" sz="2000" dirty="0"/>
              <a:t>Intercity Bus Funds being reprogrammed for CY22: </a:t>
            </a:r>
            <a:r>
              <a:rPr lang="en-US" sz="2000" u="sng" dirty="0"/>
              <a:t>$350,664</a:t>
            </a:r>
            <a:r>
              <a:rPr lang="en-US" sz="2000" dirty="0"/>
              <a:t> from operating assistance</a:t>
            </a:r>
          </a:p>
          <a:p>
            <a:pPr marL="893826" lvl="1" indent="-457200">
              <a:lnSpc>
                <a:spcPct val="90000"/>
              </a:lnSpc>
              <a:buClr>
                <a:schemeClr val="tx1"/>
              </a:buClr>
            </a:pPr>
            <a:r>
              <a:rPr lang="en-US" sz="2000" dirty="0"/>
              <a:t>Due to previous stimulus funding (CARES) that was awarded, and new funding being available (ARP), additional operating assistance has not and will not been used. </a:t>
            </a:r>
          </a:p>
          <a:p>
            <a:pPr marL="893826" lvl="1" indent="-457200">
              <a:lnSpc>
                <a:spcPct val="90000"/>
              </a:lnSpc>
              <a:buClr>
                <a:schemeClr val="tx1"/>
              </a:buClr>
            </a:pPr>
            <a:r>
              <a:rPr lang="en-US" sz="2000" dirty="0"/>
              <a:t>Additional contingency/underruns available from previous operating assistance: </a:t>
            </a:r>
            <a:r>
              <a:rPr lang="en-US" sz="2000" u="sng" dirty="0"/>
              <a:t>$651,591</a:t>
            </a:r>
          </a:p>
          <a:p>
            <a:pPr marL="893826" lvl="1" indent="-457200">
              <a:lnSpc>
                <a:spcPct val="90000"/>
              </a:lnSpc>
              <a:buClr>
                <a:schemeClr val="tx1"/>
              </a:buClr>
            </a:pPr>
            <a:r>
              <a:rPr lang="en-US" sz="2000" dirty="0"/>
              <a:t>Total amount of Intercity Bus Funding to be reallocated: </a:t>
            </a:r>
            <a:r>
              <a:rPr lang="en-US" sz="2000" b="1" u="sng" dirty="0"/>
              <a:t>$1,002,255</a:t>
            </a:r>
            <a:endParaRPr lang="en-US" sz="2000" dirty="0"/>
          </a:p>
          <a:p>
            <a:pPr marL="893826" lvl="1" indent="-457200">
              <a:lnSpc>
                <a:spcPct val="90000"/>
              </a:lnSpc>
              <a:buClr>
                <a:schemeClr val="tx1"/>
              </a:buClr>
            </a:pPr>
            <a:endParaRPr lang="en-US" sz="2000" dirty="0"/>
          </a:p>
          <a:p>
            <a:pPr marL="1293876" lvl="2" indent="-457200">
              <a:lnSpc>
                <a:spcPct val="90000"/>
              </a:lnSpc>
              <a:buClr>
                <a:schemeClr val="tx1"/>
              </a:buClr>
              <a:buFont typeface="Wingdings" panose="05000000000000000000" pitchFamily="2" charset="2"/>
              <a:buChar char="§"/>
            </a:pPr>
            <a:endParaRPr lang="en-US" sz="2000" dirty="0"/>
          </a:p>
        </p:txBody>
      </p:sp>
    </p:spTree>
    <p:extLst>
      <p:ext uri="{BB962C8B-B14F-4D97-AF65-F5344CB8AC3E}">
        <p14:creationId xmlns:p14="http://schemas.microsoft.com/office/powerpoint/2010/main" val="1617836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Arial" panose="020B0604020202020204" pitchFamily="34" charset="0"/>
              </a:rPr>
              <a:t>CY22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Funding and Application Proposal</a:t>
            </a:r>
          </a:p>
        </p:txBody>
      </p:sp>
      <p:sp>
        <p:nvSpPr>
          <p:cNvPr id="13" name="Text Placeholder 2">
            <a:extLst>
              <a:ext uri="{FF2B5EF4-FFF2-40B4-BE49-F238E27FC236}">
                <a16:creationId xmlns:a16="http://schemas.microsoft.com/office/drawing/2014/main" id="{D3504442-453B-484D-AA7B-38254EB0FC89}"/>
              </a:ext>
            </a:extLst>
          </p:cNvPr>
          <p:cNvSpPr>
            <a:spLocks noGrp="1"/>
          </p:cNvSpPr>
          <p:nvPr>
            <p:ph idx="1"/>
          </p:nvPr>
        </p:nvSpPr>
        <p:spPr>
          <a:xfrm>
            <a:off x="628650" y="2012368"/>
            <a:ext cx="7831782" cy="4355816"/>
          </a:xfrm>
          <a:prstGeom prst="rect">
            <a:avLst/>
          </a:prstGeom>
        </p:spPr>
        <p:txBody>
          <a:bodyPr vert="horz" lIns="91440" tIns="45720" rIns="91440" bIns="45720" rtlCol="0">
            <a:normAutofit/>
          </a:bodyPr>
          <a:lstStyle/>
          <a:p>
            <a:pPr marL="457200" indent="-284163">
              <a:lnSpc>
                <a:spcPct val="90000"/>
              </a:lnSpc>
              <a:buClr>
                <a:schemeClr val="tx1"/>
              </a:buClr>
            </a:pPr>
            <a:r>
              <a:rPr lang="en-US" sz="2400" b="1" dirty="0"/>
              <a:t>Revised Proposal of Funding</a:t>
            </a:r>
          </a:p>
          <a:p>
            <a:pPr marL="893826" lvl="1" indent="-457200">
              <a:lnSpc>
                <a:spcPct val="90000"/>
              </a:lnSpc>
              <a:buClr>
                <a:schemeClr val="tx1"/>
              </a:buClr>
            </a:pPr>
            <a:r>
              <a:rPr lang="en-US" sz="2000" dirty="0"/>
              <a:t>Burlington Trailways requests an additional </a:t>
            </a:r>
            <a:r>
              <a:rPr lang="en-US" sz="2000" u="sng" dirty="0"/>
              <a:t>$496,932 </a:t>
            </a:r>
            <a:r>
              <a:rPr lang="en-US" sz="2000" dirty="0"/>
              <a:t>for the purchase of an additional OTR Motor Coach. This estimated per motor coach cost is the same as the CY 22 requested amount of a Motor Coach.</a:t>
            </a:r>
          </a:p>
          <a:p>
            <a:pPr marL="893826" lvl="1" indent="-457200">
              <a:lnSpc>
                <a:spcPct val="90000"/>
              </a:lnSpc>
              <a:buClr>
                <a:schemeClr val="tx1"/>
              </a:buClr>
            </a:pPr>
            <a:r>
              <a:rPr lang="en-US" sz="2000" dirty="0"/>
              <a:t>Jefferson Lines requests as additional </a:t>
            </a:r>
            <a:r>
              <a:rPr lang="en-US" sz="2000" u="sng" dirty="0"/>
              <a:t>$450,500</a:t>
            </a:r>
            <a:r>
              <a:rPr lang="en-US" sz="2000" dirty="0"/>
              <a:t> for the purchase of an additional OTR Motor Coach. This estimated per motor coach cost is the same as the CY 22 requested awarded amount of a Motor Coach.</a:t>
            </a:r>
          </a:p>
          <a:p>
            <a:pPr marL="893826" lvl="1" indent="-457200">
              <a:lnSpc>
                <a:spcPct val="90000"/>
              </a:lnSpc>
              <a:buClr>
                <a:schemeClr val="tx1"/>
              </a:buClr>
            </a:pPr>
            <a:r>
              <a:rPr lang="en-US" sz="2000" dirty="0"/>
              <a:t>These requests total </a:t>
            </a:r>
            <a:r>
              <a:rPr lang="en-US" sz="2000" u="sng" dirty="0"/>
              <a:t>$947,432 </a:t>
            </a:r>
            <a:r>
              <a:rPr lang="en-US" sz="2000" dirty="0"/>
              <a:t>and will leave an additional </a:t>
            </a:r>
            <a:r>
              <a:rPr lang="en-US" sz="2000" u="sng" dirty="0"/>
              <a:t>$54,823 </a:t>
            </a:r>
            <a:r>
              <a:rPr lang="en-US" sz="2000" dirty="0"/>
              <a:t>in contingency/underruns to use for CY23 funding cycle. </a:t>
            </a:r>
          </a:p>
          <a:p>
            <a:pPr marL="1293876" lvl="2" indent="-457200">
              <a:lnSpc>
                <a:spcPct val="90000"/>
              </a:lnSpc>
              <a:buClr>
                <a:schemeClr val="tx1"/>
              </a:buClr>
              <a:buFont typeface="Wingdings" panose="05000000000000000000" pitchFamily="2" charset="2"/>
              <a:buChar char="§"/>
            </a:pPr>
            <a:endParaRPr lang="en-US" sz="2000" dirty="0"/>
          </a:p>
        </p:txBody>
      </p:sp>
    </p:spTree>
    <p:extLst>
      <p:ext uri="{BB962C8B-B14F-4D97-AF65-F5344CB8AC3E}">
        <p14:creationId xmlns:p14="http://schemas.microsoft.com/office/powerpoint/2010/main" val="306163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CY22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5" name="Title 4">
            <a:extLst>
              <a:ext uri="{FF2B5EF4-FFF2-40B4-BE49-F238E27FC236}">
                <a16:creationId xmlns:a16="http://schemas.microsoft.com/office/drawing/2014/main" id="{97DBB37C-53E0-4A25-AECA-7CFC01B314FF}"/>
              </a:ext>
            </a:extLst>
          </p:cNvPr>
          <p:cNvSpPr>
            <a:spLocks noGrp="1"/>
          </p:cNvSpPr>
          <p:nvPr>
            <p:ph type="title"/>
          </p:nvPr>
        </p:nvSpPr>
        <p:spPr/>
        <p:txBody>
          <a:bodyPr/>
          <a:lstStyle/>
          <a:p>
            <a:endParaRPr lang="en-US" u="sng" dirty="0"/>
          </a:p>
        </p:txBody>
      </p:sp>
      <p:sp>
        <p:nvSpPr>
          <p:cNvPr id="6" name="Content Placeholder 5">
            <a:extLst>
              <a:ext uri="{FF2B5EF4-FFF2-40B4-BE49-F238E27FC236}">
                <a16:creationId xmlns:a16="http://schemas.microsoft.com/office/drawing/2014/main" id="{D8AC9CBF-31C7-4B62-B38A-08C175129832}"/>
              </a:ext>
            </a:extLst>
          </p:cNvPr>
          <p:cNvSpPr>
            <a:spLocks noGrp="1"/>
          </p:cNvSpPr>
          <p:nvPr>
            <p:ph idx="1"/>
          </p:nvPr>
        </p:nvSpPr>
        <p:spPr/>
        <p:txBody>
          <a:bodyPr/>
          <a:lstStyle/>
          <a:p>
            <a:endParaRPr lang="en-US" dirty="0"/>
          </a:p>
        </p:txBody>
      </p:sp>
      <p:sp>
        <p:nvSpPr>
          <p:cNvPr id="14" name="Title 10">
            <a:extLst>
              <a:ext uri="{FF2B5EF4-FFF2-40B4-BE49-F238E27FC236}">
                <a16:creationId xmlns:a16="http://schemas.microsoft.com/office/drawing/2014/main" id="{FD3D7F56-7994-41D6-B6EF-15B21DA9159C}"/>
              </a:ext>
            </a:extLst>
          </p:cNvPr>
          <p:cNvSpPr txBox="1">
            <a:spLocks/>
          </p:cNvSpPr>
          <p:nvPr/>
        </p:nvSpPr>
        <p:spPr>
          <a:xfrm>
            <a:off x="628650" y="71898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CY22 Program Amendment Recommendation</a:t>
            </a:r>
          </a:p>
        </p:txBody>
      </p:sp>
      <p:graphicFrame>
        <p:nvGraphicFramePr>
          <p:cNvPr id="15" name="Table 14">
            <a:extLst>
              <a:ext uri="{FF2B5EF4-FFF2-40B4-BE49-F238E27FC236}">
                <a16:creationId xmlns:a16="http://schemas.microsoft.com/office/drawing/2014/main" id="{0EB92EE9-AE0F-40FD-9A9D-C64EE313D79F}"/>
              </a:ext>
            </a:extLst>
          </p:cNvPr>
          <p:cNvGraphicFramePr>
            <a:graphicFrameLocks noGrp="1"/>
          </p:cNvGraphicFramePr>
          <p:nvPr>
            <p:extLst>
              <p:ext uri="{D42A27DB-BD31-4B8C-83A1-F6EECF244321}">
                <p14:modId xmlns:p14="http://schemas.microsoft.com/office/powerpoint/2010/main" val="672762618"/>
              </p:ext>
            </p:extLst>
          </p:nvPr>
        </p:nvGraphicFramePr>
        <p:xfrm>
          <a:off x="359533" y="1634247"/>
          <a:ext cx="8424934" cy="1981200"/>
        </p:xfrm>
        <a:graphic>
          <a:graphicData uri="http://schemas.openxmlformats.org/drawingml/2006/table">
            <a:tbl>
              <a:tblPr firstRow="1" bandRow="1">
                <a:tableStyleId>{5C22544A-7EE6-4342-B048-85BDC9FD1C3A}</a:tableStyleId>
              </a:tblPr>
              <a:tblGrid>
                <a:gridCol w="1685530">
                  <a:extLst>
                    <a:ext uri="{9D8B030D-6E8A-4147-A177-3AD203B41FA5}">
                      <a16:colId xmlns:a16="http://schemas.microsoft.com/office/drawing/2014/main" val="137184165"/>
                    </a:ext>
                  </a:extLst>
                </a:gridCol>
                <a:gridCol w="1684851">
                  <a:extLst>
                    <a:ext uri="{9D8B030D-6E8A-4147-A177-3AD203B41FA5}">
                      <a16:colId xmlns:a16="http://schemas.microsoft.com/office/drawing/2014/main" val="664004690"/>
                    </a:ext>
                  </a:extLst>
                </a:gridCol>
                <a:gridCol w="1684851">
                  <a:extLst>
                    <a:ext uri="{9D8B030D-6E8A-4147-A177-3AD203B41FA5}">
                      <a16:colId xmlns:a16="http://schemas.microsoft.com/office/drawing/2014/main" val="1595393777"/>
                    </a:ext>
                  </a:extLst>
                </a:gridCol>
                <a:gridCol w="1684851">
                  <a:extLst>
                    <a:ext uri="{9D8B030D-6E8A-4147-A177-3AD203B41FA5}">
                      <a16:colId xmlns:a16="http://schemas.microsoft.com/office/drawing/2014/main" val="7088404"/>
                    </a:ext>
                  </a:extLst>
                </a:gridCol>
                <a:gridCol w="1684851">
                  <a:extLst>
                    <a:ext uri="{9D8B030D-6E8A-4147-A177-3AD203B41FA5}">
                      <a16:colId xmlns:a16="http://schemas.microsoft.com/office/drawing/2014/main" val="4226764969"/>
                    </a:ext>
                  </a:extLst>
                </a:gridCol>
              </a:tblGrid>
              <a:tr h="672485">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a:t>
                      </a:r>
                    </a:p>
                  </a:txBody>
                  <a:tcPr anchor="ctr">
                    <a:solidFill>
                      <a:schemeClr val="accent1">
                        <a:lumMod val="75000"/>
                      </a:schemeClr>
                    </a:solidFill>
                  </a:tcPr>
                </a:tc>
                <a:extLst>
                  <a:ext uri="{0D108BD9-81ED-4DB2-BD59-A6C34878D82A}">
                    <a16:rowId xmlns:a16="http://schemas.microsoft.com/office/drawing/2014/main" val="858241684"/>
                  </a:ext>
                </a:extLst>
              </a:tr>
              <a:tr h="475482">
                <a:tc>
                  <a:txBody>
                    <a:bodyPr/>
                    <a:lstStyle/>
                    <a:p>
                      <a:r>
                        <a:rPr lang="en-US" sz="1400" dirty="0">
                          <a:latin typeface="PT Sans" panose="020B0503020203020204"/>
                        </a:rPr>
                        <a:t>Operational Assistance</a:t>
                      </a:r>
                    </a:p>
                  </a:txBody>
                  <a:tcPr anchor="ctr">
                    <a:pattFill prst="wdDnDiag">
                      <a:fgClr>
                        <a:schemeClr val="accent1">
                          <a:tint val="40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pattFill prst="wdDnDiag">
                      <a:fgClr>
                        <a:schemeClr val="accent1">
                          <a:tint val="40000"/>
                        </a:schemeClr>
                      </a:fgClr>
                      <a:bgClr>
                        <a:schemeClr val="bg1"/>
                      </a:bgClr>
                    </a:pattFill>
                  </a:tcPr>
                </a:tc>
                <a:tc>
                  <a:txBody>
                    <a:bodyPr/>
                    <a:lstStyle/>
                    <a:p>
                      <a:pPr algn="ctr" fontAlgn="b"/>
                      <a:r>
                        <a:rPr lang="en-US" sz="1400" kern="1200" dirty="0">
                          <a:solidFill>
                            <a:schemeClr val="dk1"/>
                          </a:solidFill>
                          <a:latin typeface="PT Sans" panose="020B0503020203020204"/>
                          <a:ea typeface="+mn-ea"/>
                          <a:cs typeface="+mn-cs"/>
                        </a:rPr>
                        <a:t>$1,000,000</a:t>
                      </a:r>
                    </a:p>
                  </a:txBody>
                  <a:tcPr marL="9525" marR="9525" marT="9525" marB="0" anchor="ctr">
                    <a:pattFill prst="wdDnDiag">
                      <a:fgClr>
                        <a:schemeClr val="accent1">
                          <a:tint val="40000"/>
                        </a:schemeClr>
                      </a:fgClr>
                      <a:bgClr>
                        <a:schemeClr val="bg1"/>
                      </a:bgClr>
                    </a:pattFill>
                  </a:tcPr>
                </a:tc>
                <a:tc>
                  <a:txBody>
                    <a:bodyPr/>
                    <a:lstStyle/>
                    <a:p>
                      <a:pPr algn="ctr" fontAlgn="b"/>
                      <a:r>
                        <a:rPr lang="en-US" sz="1400" kern="1200" dirty="0">
                          <a:solidFill>
                            <a:schemeClr val="dk1"/>
                          </a:solidFill>
                          <a:latin typeface="PT Sans" panose="020B0503020203020204"/>
                          <a:ea typeface="+mn-ea"/>
                          <a:cs typeface="+mn-cs"/>
                        </a:rPr>
                        <a:t>$196,110 (19.6%)</a:t>
                      </a:r>
                    </a:p>
                  </a:txBody>
                  <a:tcPr marL="9525" marR="9525" marT="9525" marB="0" anchor="ctr">
                    <a:pattFill prst="wdDnDiag">
                      <a:fgClr>
                        <a:schemeClr val="accent1">
                          <a:tint val="40000"/>
                        </a:schemeClr>
                      </a:fgClr>
                      <a:bgClr>
                        <a:schemeClr val="bg1"/>
                      </a:bgClr>
                    </a:pattFill>
                  </a:tcPr>
                </a:tc>
                <a:tc>
                  <a:txBody>
                    <a:bodyPr/>
                    <a:lstStyle/>
                    <a:p>
                      <a:pPr algn="ctr" fontAlgn="b"/>
                      <a:r>
                        <a:rPr lang="en-US" sz="1400" kern="1200" dirty="0">
                          <a:solidFill>
                            <a:schemeClr val="dk1"/>
                          </a:solidFill>
                          <a:latin typeface="PT Sans" panose="020B0503020203020204"/>
                          <a:ea typeface="+mn-ea"/>
                          <a:cs typeface="+mn-cs"/>
                        </a:rPr>
                        <a:t>$196,110 (19.6%)</a:t>
                      </a:r>
                    </a:p>
                  </a:txBody>
                  <a:tcPr marL="9525" marR="9525" marT="9525" marB="0" anchor="ctr">
                    <a:pattFill prst="wdDnDiag">
                      <a:fgClr>
                        <a:schemeClr val="accent1">
                          <a:tint val="40000"/>
                        </a:schemeClr>
                      </a:fgClr>
                      <a:bgClr>
                        <a:schemeClr val="bg1"/>
                      </a:bgClr>
                    </a:pattFill>
                  </a:tcPr>
                </a:tc>
                <a:extLst>
                  <a:ext uri="{0D108BD9-81ED-4DB2-BD59-A6C34878D82A}">
                    <a16:rowId xmlns:a16="http://schemas.microsoft.com/office/drawing/2014/main" val="4063458345"/>
                  </a:ext>
                </a:extLst>
              </a:tr>
              <a:tr h="480541">
                <a:tc>
                  <a:txBody>
                    <a:bodyPr/>
                    <a:lstStyle/>
                    <a:p>
                      <a:r>
                        <a:rPr lang="en-US" sz="1400" dirty="0">
                          <a:latin typeface="PT Sans" panose="020B0503020203020204"/>
                        </a:rPr>
                        <a:t>OTR Motor Coach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fontAlgn="b"/>
                      <a:r>
                        <a:rPr lang="en-US" sz="1400" kern="1200" dirty="0">
                          <a:solidFill>
                            <a:schemeClr val="dk1"/>
                          </a:solidFill>
                          <a:latin typeface="PT Sans" panose="020B0503020203020204"/>
                          <a:ea typeface="+mn-ea"/>
                          <a:cs typeface="+mn-cs"/>
                        </a:rPr>
                        <a:t>$584,627</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$496,932 (85%)</a:t>
                      </a:r>
                    </a:p>
                  </a:txBody>
                  <a:tcPr marL="9525" marR="9525" marT="9525" marB="0" anchor="ctr"/>
                </a:tc>
                <a:tc>
                  <a:txBody>
                    <a:bodyPr/>
                    <a:lstStyle/>
                    <a:p>
                      <a:pPr algn="ctr" fontAlgn="b"/>
                      <a:r>
                        <a:rPr lang="en-US" sz="1400" kern="1200" dirty="0">
                          <a:solidFill>
                            <a:schemeClr val="dk1"/>
                          </a:solidFill>
                          <a:latin typeface="PT Sans" panose="020B0503020203020204"/>
                          <a:ea typeface="+mn-ea"/>
                          <a:cs typeface="+mn-cs"/>
                        </a:rPr>
                        <a:t>$496,932 (85%)</a:t>
                      </a:r>
                    </a:p>
                  </a:txBody>
                  <a:tcPr marL="9525" marR="9525" marT="9525" marB="0" anchor="ctr"/>
                </a:tc>
                <a:extLst>
                  <a:ext uri="{0D108BD9-81ED-4DB2-BD59-A6C34878D82A}">
                    <a16:rowId xmlns:a16="http://schemas.microsoft.com/office/drawing/2014/main" val="3917525548"/>
                  </a:ext>
                </a:extLst>
              </a:tr>
            </a:tbl>
          </a:graphicData>
        </a:graphic>
      </p:graphicFrame>
      <p:sp>
        <p:nvSpPr>
          <p:cNvPr id="2" name="TextBox 1">
            <a:extLst>
              <a:ext uri="{FF2B5EF4-FFF2-40B4-BE49-F238E27FC236}">
                <a16:creationId xmlns:a16="http://schemas.microsoft.com/office/drawing/2014/main" id="{673CDF32-F4F3-4921-8CF9-9A04709ED33C}"/>
              </a:ext>
            </a:extLst>
          </p:cNvPr>
          <p:cNvSpPr txBox="1"/>
          <p:nvPr/>
        </p:nvSpPr>
        <p:spPr>
          <a:xfrm>
            <a:off x="1979711" y="4437112"/>
            <a:ext cx="5112569" cy="1200329"/>
          </a:xfrm>
          <a:prstGeom prst="rect">
            <a:avLst/>
          </a:prstGeom>
          <a:noFill/>
        </p:spPr>
        <p:txBody>
          <a:bodyPr wrap="square" rtlCol="0">
            <a:spAutoFit/>
          </a:bodyPr>
          <a:lstStyle/>
          <a:p>
            <a:r>
              <a:rPr lang="en-US" dirty="0"/>
              <a:t>Burlington Trailways is requesting a change to the project. Funding for this additional cost comes from reprogrammed operating assistance.</a:t>
            </a:r>
          </a:p>
        </p:txBody>
      </p:sp>
    </p:spTree>
    <p:extLst>
      <p:ext uri="{BB962C8B-B14F-4D97-AF65-F5344CB8AC3E}">
        <p14:creationId xmlns:p14="http://schemas.microsoft.com/office/powerpoint/2010/main" val="4143190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CY22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6" name="Content Placeholder 5">
            <a:extLst>
              <a:ext uri="{FF2B5EF4-FFF2-40B4-BE49-F238E27FC236}">
                <a16:creationId xmlns:a16="http://schemas.microsoft.com/office/drawing/2014/main" id="{741DC439-5AB1-45FB-B640-E45E222ABCB1}"/>
              </a:ext>
            </a:extLst>
          </p:cNvPr>
          <p:cNvSpPr>
            <a:spLocks noGrp="1"/>
          </p:cNvSpPr>
          <p:nvPr>
            <p:ph idx="1"/>
          </p:nvPr>
        </p:nvSpPr>
        <p:spPr/>
        <p:txBody>
          <a:bodyPr/>
          <a:lstStyle/>
          <a:p>
            <a:endParaRPr lang="en-US" dirty="0"/>
          </a:p>
        </p:txBody>
      </p:sp>
      <p:graphicFrame>
        <p:nvGraphicFramePr>
          <p:cNvPr id="14" name="Table 13">
            <a:extLst>
              <a:ext uri="{FF2B5EF4-FFF2-40B4-BE49-F238E27FC236}">
                <a16:creationId xmlns:a16="http://schemas.microsoft.com/office/drawing/2014/main" id="{3FF981FB-2C37-44FB-BAB7-F35835D6D71F}"/>
              </a:ext>
            </a:extLst>
          </p:cNvPr>
          <p:cNvGraphicFramePr>
            <a:graphicFrameLocks noGrp="1"/>
          </p:cNvGraphicFramePr>
          <p:nvPr>
            <p:extLst>
              <p:ext uri="{D42A27DB-BD31-4B8C-83A1-F6EECF244321}">
                <p14:modId xmlns:p14="http://schemas.microsoft.com/office/powerpoint/2010/main" val="3983009182"/>
              </p:ext>
            </p:extLst>
          </p:nvPr>
        </p:nvGraphicFramePr>
        <p:xfrm>
          <a:off x="367726" y="2090150"/>
          <a:ext cx="8408548" cy="2281435"/>
        </p:xfrm>
        <a:graphic>
          <a:graphicData uri="http://schemas.openxmlformats.org/drawingml/2006/table">
            <a:tbl>
              <a:tblPr firstRow="1" bandRow="1">
                <a:tableStyleId>{5C22544A-7EE6-4342-B048-85BDC9FD1C3A}</a:tableStyleId>
              </a:tblPr>
              <a:tblGrid>
                <a:gridCol w="1682252">
                  <a:extLst>
                    <a:ext uri="{9D8B030D-6E8A-4147-A177-3AD203B41FA5}">
                      <a16:colId xmlns:a16="http://schemas.microsoft.com/office/drawing/2014/main" val="137184165"/>
                    </a:ext>
                  </a:extLst>
                </a:gridCol>
                <a:gridCol w="1681574">
                  <a:extLst>
                    <a:ext uri="{9D8B030D-6E8A-4147-A177-3AD203B41FA5}">
                      <a16:colId xmlns:a16="http://schemas.microsoft.com/office/drawing/2014/main" val="664004690"/>
                    </a:ext>
                  </a:extLst>
                </a:gridCol>
                <a:gridCol w="1681574">
                  <a:extLst>
                    <a:ext uri="{9D8B030D-6E8A-4147-A177-3AD203B41FA5}">
                      <a16:colId xmlns:a16="http://schemas.microsoft.com/office/drawing/2014/main" val="1595393777"/>
                    </a:ext>
                  </a:extLst>
                </a:gridCol>
                <a:gridCol w="1681574">
                  <a:extLst>
                    <a:ext uri="{9D8B030D-6E8A-4147-A177-3AD203B41FA5}">
                      <a16:colId xmlns:a16="http://schemas.microsoft.com/office/drawing/2014/main" val="7088404"/>
                    </a:ext>
                  </a:extLst>
                </a:gridCol>
                <a:gridCol w="1681574">
                  <a:extLst>
                    <a:ext uri="{9D8B030D-6E8A-4147-A177-3AD203B41FA5}">
                      <a16:colId xmlns:a16="http://schemas.microsoft.com/office/drawing/2014/main" val="4226764969"/>
                    </a:ext>
                  </a:extLst>
                </a:gridCol>
              </a:tblGrid>
              <a:tr h="942837">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a:t>
                      </a:r>
                    </a:p>
                  </a:txBody>
                  <a:tcPr anchor="ctr">
                    <a:solidFill>
                      <a:schemeClr val="accent1">
                        <a:lumMod val="75000"/>
                      </a:schemeClr>
                    </a:solidFill>
                  </a:tcPr>
                </a:tc>
                <a:extLst>
                  <a:ext uri="{0D108BD9-81ED-4DB2-BD59-A6C34878D82A}">
                    <a16:rowId xmlns:a16="http://schemas.microsoft.com/office/drawing/2014/main" val="858241684"/>
                  </a:ext>
                </a:extLst>
              </a:tr>
              <a:tr h="730446">
                <a:tc>
                  <a:txBody>
                    <a:bodyPr/>
                    <a:lstStyle/>
                    <a:p>
                      <a:pPr algn="l"/>
                      <a:r>
                        <a:rPr lang="en-US" sz="1400" kern="1200" dirty="0">
                          <a:solidFill>
                            <a:schemeClr val="dk1"/>
                          </a:solidFill>
                          <a:latin typeface="PT Sans" panose="020B0503020203020204"/>
                          <a:ea typeface="+mn-ea"/>
                          <a:cs typeface="+mn-cs"/>
                        </a:rPr>
                        <a:t>Operational Assistance</a:t>
                      </a:r>
                    </a:p>
                  </a:txBody>
                  <a:tcPr anchor="ctr">
                    <a:pattFill prst="wdDnDiag">
                      <a:fgClr>
                        <a:schemeClr val="accent1">
                          <a:tint val="40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a:t>
                      </a:r>
                    </a:p>
                  </a:txBody>
                  <a:tcPr anchor="ctr">
                    <a:pattFill prst="wdDnDiag">
                      <a:fgClr>
                        <a:schemeClr val="accent1">
                          <a:tint val="40000"/>
                        </a:schemeClr>
                      </a:fgClr>
                      <a:bgClr>
                        <a:schemeClr val="bg1"/>
                      </a:bgClr>
                    </a:pattFill>
                  </a:tcP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$3,094,558</a:t>
                      </a:r>
                    </a:p>
                  </a:txBody>
                  <a:tcPr marL="9525" marR="9525" marT="9525" marB="0" anchor="ctr">
                    <a:pattFill prst="wdDnDiag">
                      <a:fgClr>
                        <a:schemeClr val="accent1">
                          <a:tint val="40000"/>
                        </a:schemeClr>
                      </a:fgClr>
                      <a:bgClr>
                        <a:schemeClr val="bg1"/>
                      </a:bgClr>
                    </a:pattFill>
                  </a:tcP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$154,554 (4.99%)</a:t>
                      </a:r>
                    </a:p>
                  </a:txBody>
                  <a:tcPr marL="9525" marR="9525" marT="9525" marB="0" anchor="ctr">
                    <a:pattFill prst="wdDnDiag">
                      <a:fgClr>
                        <a:schemeClr val="accent1">
                          <a:tint val="40000"/>
                        </a:schemeClr>
                      </a:fgClr>
                      <a:bgClr>
                        <a:schemeClr val="bg1"/>
                      </a:bgClr>
                    </a:pattFill>
                  </a:tcP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$154,554 (4.99%)</a:t>
                      </a:r>
                    </a:p>
                  </a:txBody>
                  <a:tcPr marL="9525" marR="9525" marT="9525" marB="0" anchor="ctr">
                    <a:pattFill prst="wdDnDiag">
                      <a:fgClr>
                        <a:schemeClr val="accent1">
                          <a:tint val="40000"/>
                        </a:schemeClr>
                      </a:fgClr>
                      <a:bgClr>
                        <a:schemeClr val="bg1"/>
                      </a:bgClr>
                    </a:pattFill>
                  </a:tcPr>
                </a:tc>
                <a:extLst>
                  <a:ext uri="{0D108BD9-81ED-4DB2-BD59-A6C34878D82A}">
                    <a16:rowId xmlns:a16="http://schemas.microsoft.com/office/drawing/2014/main" val="4063458345"/>
                  </a:ext>
                </a:extLst>
              </a:tr>
              <a:tr h="606109">
                <a:tc>
                  <a:txBody>
                    <a:bodyPr/>
                    <a:lstStyle/>
                    <a:p>
                      <a:pPr marL="58738" indent="0" algn="l" fontAlgn="b"/>
                      <a:r>
                        <a:rPr lang="en-US" sz="1400" kern="1200" dirty="0">
                          <a:solidFill>
                            <a:schemeClr val="dk1"/>
                          </a:solidFill>
                          <a:latin typeface="PT Sans" panose="020B0503020203020204"/>
                          <a:ea typeface="+mn-ea"/>
                          <a:cs typeface="+mn-cs"/>
                        </a:rPr>
                        <a:t>OTR Motor Coach</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a:t>
                      </a:r>
                    </a:p>
                  </a:txBody>
                  <a:tcPr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$530,000</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$450,500 (85%)</a:t>
                      </a:r>
                    </a:p>
                  </a:txBody>
                  <a:tcPr marL="9525" marR="9525" marT="9525" marB="0" anchor="ctr"/>
                </a:tc>
                <a:tc>
                  <a:txBody>
                    <a:bodyPr/>
                    <a:lstStyle/>
                    <a:p>
                      <a:pPr algn="ctr" fontAlgn="b"/>
                      <a:r>
                        <a:rPr kumimoji="0" lang="en-US" sz="1400" b="0" i="0" u="none" strike="noStrike" kern="1200" cap="none" spc="0" normalizeH="0" baseline="0" dirty="0">
                          <a:ln>
                            <a:noFill/>
                          </a:ln>
                          <a:solidFill>
                            <a:schemeClr val="bg2">
                              <a:lumMod val="50000"/>
                            </a:schemeClr>
                          </a:solidFill>
                          <a:effectLst/>
                          <a:uLnTx/>
                          <a:uFillTx/>
                          <a:latin typeface="PT Sans" panose="020B0503020203020204"/>
                          <a:ea typeface="+mn-ea"/>
                          <a:cs typeface="+mn-cs"/>
                        </a:rPr>
                        <a:t>$450,500 (85%)</a:t>
                      </a:r>
                    </a:p>
                  </a:txBody>
                  <a:tcPr marL="9525" marR="9525" marT="9525" marB="0" anchor="ctr"/>
                </a:tc>
                <a:extLst>
                  <a:ext uri="{0D108BD9-81ED-4DB2-BD59-A6C34878D82A}">
                    <a16:rowId xmlns:a16="http://schemas.microsoft.com/office/drawing/2014/main" val="3917525548"/>
                  </a:ext>
                </a:extLst>
              </a:tr>
            </a:tbl>
          </a:graphicData>
        </a:graphic>
      </p:graphicFrame>
      <p:sp>
        <p:nvSpPr>
          <p:cNvPr id="5" name="Title 4">
            <a:extLst>
              <a:ext uri="{FF2B5EF4-FFF2-40B4-BE49-F238E27FC236}">
                <a16:creationId xmlns:a16="http://schemas.microsoft.com/office/drawing/2014/main" id="{15023242-3DBB-46C0-A19D-FC820155AB4A}"/>
              </a:ext>
            </a:extLst>
          </p:cNvPr>
          <p:cNvSpPr>
            <a:spLocks noGrp="1"/>
          </p:cNvSpPr>
          <p:nvPr>
            <p:ph type="title"/>
          </p:nvPr>
        </p:nvSpPr>
        <p:spPr/>
        <p:txBody>
          <a:bodyPr/>
          <a:lstStyle/>
          <a:p>
            <a:endParaRPr lang="en-US" dirty="0"/>
          </a:p>
        </p:txBody>
      </p:sp>
      <p:sp>
        <p:nvSpPr>
          <p:cNvPr id="15" name="Title 10">
            <a:extLst>
              <a:ext uri="{FF2B5EF4-FFF2-40B4-BE49-F238E27FC236}">
                <a16:creationId xmlns:a16="http://schemas.microsoft.com/office/drawing/2014/main" id="{ADEC01A6-8FC0-42E2-B11F-9C2EE6EAFF7B}"/>
              </a:ext>
            </a:extLst>
          </p:cNvPr>
          <p:cNvSpPr txBox="1">
            <a:spLocks/>
          </p:cNvSpPr>
          <p:nvPr/>
        </p:nvSpPr>
        <p:spPr>
          <a:xfrm>
            <a:off x="628650" y="973491"/>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CY22 Program Amendment Recommendation</a:t>
            </a:r>
          </a:p>
        </p:txBody>
      </p:sp>
      <p:sp>
        <p:nvSpPr>
          <p:cNvPr id="7" name="TextBox 6">
            <a:extLst>
              <a:ext uri="{FF2B5EF4-FFF2-40B4-BE49-F238E27FC236}">
                <a16:creationId xmlns:a16="http://schemas.microsoft.com/office/drawing/2014/main" id="{2244C026-6735-4CB3-A693-8FBFACECE54E}"/>
              </a:ext>
            </a:extLst>
          </p:cNvPr>
          <p:cNvSpPr txBox="1"/>
          <p:nvPr/>
        </p:nvSpPr>
        <p:spPr>
          <a:xfrm>
            <a:off x="1979712" y="4797152"/>
            <a:ext cx="5112568" cy="1200329"/>
          </a:xfrm>
          <a:prstGeom prst="rect">
            <a:avLst/>
          </a:prstGeom>
          <a:noFill/>
        </p:spPr>
        <p:txBody>
          <a:bodyPr wrap="square" rtlCol="0">
            <a:spAutoFit/>
          </a:bodyPr>
          <a:lstStyle/>
          <a:p>
            <a:r>
              <a:rPr lang="en-US" dirty="0"/>
              <a:t>Jefferson Lines is requesting a change to the project. Funding for this additional cost comes from reprogrammed operating assistance.</a:t>
            </a:r>
          </a:p>
        </p:txBody>
      </p:sp>
    </p:spTree>
    <p:extLst>
      <p:ext uri="{BB962C8B-B14F-4D97-AF65-F5344CB8AC3E}">
        <p14:creationId xmlns:p14="http://schemas.microsoft.com/office/powerpoint/2010/main" val="130751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99592" y="5289348"/>
            <a:ext cx="7344816" cy="523220"/>
          </a:xfrm>
          <a:prstGeom prst="rect">
            <a:avLst/>
          </a:prstGeom>
          <a:noFill/>
        </p:spPr>
        <p:txBody>
          <a:bodyPr wrap="square" rtlCol="0">
            <a:spAutoFit/>
          </a:bodyPr>
          <a:lstStyle/>
          <a:p>
            <a:pPr algn="ctr"/>
            <a:r>
              <a:rPr lang="en-US" sz="1400" dirty="0"/>
              <a:t>For more information on Iowa’s public transit and intercity bus programs, visit</a:t>
            </a:r>
          </a:p>
          <a:p>
            <a:pPr algn="ctr">
              <a:buNone/>
            </a:pPr>
            <a:r>
              <a:rPr lang="en-US" sz="1400" dirty="0">
                <a:solidFill>
                  <a:srgbClr val="FF0000"/>
                </a:solidFill>
                <a:hlinkClick r:id="rId3"/>
              </a:rPr>
              <a:t>www.iowadot.gov/transit</a:t>
            </a:r>
            <a:endParaRPr lang="en-US" sz="1400" dirty="0">
              <a:solidFill>
                <a:srgbClr val="FF0000"/>
              </a:solidFill>
            </a:endParaRP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10769</TotalTime>
  <Words>657</Words>
  <Application>Microsoft Office PowerPoint</Application>
  <PresentationFormat>On-screen Show (4:3)</PresentationFormat>
  <Paragraphs>82</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PT Sans</vt:lpstr>
      <vt:lpstr>Segoe UI</vt:lpstr>
      <vt:lpstr>Wingdings</vt:lpstr>
      <vt:lpstr>Office Theme</vt:lpstr>
      <vt:lpstr>PowerPoint Presentation</vt:lpstr>
      <vt:lpstr>Intercity Bus Program</vt:lpstr>
      <vt:lpstr>Intercity Bus Map</vt:lpstr>
      <vt:lpstr>Intercity Bus Program</vt:lpstr>
      <vt:lpstr>Available Funding Summary</vt:lpstr>
      <vt:lpstr>Funding and Application Proposal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222</cp:revision>
  <cp:lastPrinted>2021-10-26T11:54:40Z</cp:lastPrinted>
  <dcterms:created xsi:type="dcterms:W3CDTF">2014-05-10T08:44:16Z</dcterms:created>
  <dcterms:modified xsi:type="dcterms:W3CDTF">2022-07-05T17:55:05Z</dcterms:modified>
</cp:coreProperties>
</file>