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385" r:id="rId3"/>
    <p:sldId id="332" r:id="rId4"/>
    <p:sldId id="347" r:id="rId5"/>
    <p:sldId id="349" r:id="rId6"/>
    <p:sldId id="337" r:id="rId7"/>
    <p:sldId id="374" r:id="rId8"/>
    <p:sldId id="375" r:id="rId9"/>
    <p:sldId id="376" r:id="rId10"/>
    <p:sldId id="377" r:id="rId11"/>
    <p:sldId id="380" r:id="rId12"/>
    <p:sldId id="382" r:id="rId13"/>
    <p:sldId id="383" r:id="rId14"/>
    <p:sldId id="384" r:id="rId15"/>
    <p:sldId id="287" r:id="rId16"/>
    <p:sldId id="373" r:id="rId17"/>
    <p:sldId id="379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right, Shane" initials="WS" lastIdx="2" clrIdx="0">
    <p:extLst>
      <p:ext uri="{19B8F6BF-5375-455C-9EA6-DF929625EA0E}">
        <p15:presenceInfo xmlns:p15="http://schemas.microsoft.com/office/powerpoint/2012/main" userId="S-1-5-21-133048727-1090477886-634672238-5041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17F"/>
    <a:srgbClr val="B55813"/>
    <a:srgbClr val="B1B3B3"/>
    <a:srgbClr val="53565A"/>
    <a:srgbClr val="871721"/>
    <a:srgbClr val="FF9966"/>
    <a:srgbClr val="FF0066"/>
    <a:srgbClr val="69686D"/>
    <a:srgbClr val="34495E"/>
    <a:srgbClr val="C34B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0" autoAdjust="0"/>
    <p:restoredTop sz="95550" autoAdjust="0"/>
  </p:normalViewPr>
  <p:slideViewPr>
    <p:cSldViewPr>
      <p:cViewPr varScale="1">
        <p:scale>
          <a:sx n="109" d="100"/>
          <a:sy n="109" d="100"/>
        </p:scale>
        <p:origin x="17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299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/>
          <a:lstStyle>
            <a:lvl1pPr algn="r">
              <a:defRPr sz="1200"/>
            </a:lvl1pPr>
          </a:lstStyle>
          <a:p>
            <a:fld id="{9BA43C6D-E55F-4BE5-8554-C22BB859EDE9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4" tIns="46582" rIns="93164" bIns="465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64" tIns="46582" rIns="93164" bIns="465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64" tIns="46582" rIns="93164" bIns="46582" rtlCol="0" anchor="b"/>
          <a:lstStyle>
            <a:lvl1pPr algn="r">
              <a:defRPr sz="1200"/>
            </a:lvl1pPr>
          </a:lstStyle>
          <a:p>
            <a:fld id="{50B73208-77F4-453B-8852-C4844F8BB3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23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948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B73208-77F4-453B-8852-C4844F8BB3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739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2F3753E7-0F11-4D0E-8960-9E1C8FCC4C52}"/>
              </a:ext>
            </a:extLst>
          </p:cNvPr>
          <p:cNvSpPr/>
          <p:nvPr userDrawn="1"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C18299-3EBF-4651-B028-9D1F61A7FE89}"/>
              </a:ext>
            </a:extLst>
          </p:cNvPr>
          <p:cNvSpPr/>
          <p:nvPr userDrawn="1"/>
        </p:nvSpPr>
        <p:spPr>
          <a:xfrm>
            <a:off x="0" y="953344"/>
            <a:ext cx="9144000" cy="45719"/>
          </a:xfrm>
          <a:prstGeom prst="rect">
            <a:avLst/>
          </a:prstGeom>
          <a:solidFill>
            <a:schemeClr val="tx1">
              <a:lumMod val="95000"/>
              <a:lumOff val="5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933723-4C4E-4953-9B73-759969B58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D07DB7A-A277-47F1-B420-6EB252894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273" y="4651364"/>
            <a:ext cx="3427833" cy="165795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C9ED19C-16BB-4E11-A2E2-5E3DE3CF1B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" y="4651364"/>
            <a:ext cx="5758220" cy="165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84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E0F805B-ABC8-4A8B-B9D4-5845341EB6C9}"/>
              </a:ext>
            </a:extLst>
          </p:cNvPr>
          <p:cNvSpPr txBox="1"/>
          <p:nvPr userDrawn="1"/>
        </p:nvSpPr>
        <p:spPr>
          <a:xfrm>
            <a:off x="827584" y="260648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State Aviation Program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45A3183-73DB-40B2-B6C8-E0DE1DE1D6DB}"/>
              </a:ext>
            </a:extLst>
          </p:cNvPr>
          <p:cNvSpPr/>
          <p:nvPr userDrawn="1"/>
        </p:nvSpPr>
        <p:spPr>
          <a:xfrm>
            <a:off x="0" y="357917"/>
            <a:ext cx="792088" cy="4571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36ABBA2-AA3C-4D81-BF82-C5B05E586B69}"/>
              </a:ext>
            </a:extLst>
          </p:cNvPr>
          <p:cNvSpPr/>
          <p:nvPr userDrawn="1"/>
        </p:nvSpPr>
        <p:spPr>
          <a:xfrm>
            <a:off x="0" y="429925"/>
            <a:ext cx="792088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2792F5-6345-4BA3-96B5-3BBA9D667573}"/>
              </a:ext>
            </a:extLst>
          </p:cNvPr>
          <p:cNvSpPr/>
          <p:nvPr userDrawn="1"/>
        </p:nvSpPr>
        <p:spPr>
          <a:xfrm>
            <a:off x="0" y="501933"/>
            <a:ext cx="792088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9BAE6B-4BEF-472C-8DFA-A9B7788CA52B}"/>
              </a:ext>
            </a:extLst>
          </p:cNvPr>
          <p:cNvSpPr txBox="1"/>
          <p:nvPr userDrawn="1"/>
        </p:nvSpPr>
        <p:spPr>
          <a:xfrm>
            <a:off x="8460432" y="645789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5EF72394-20AE-4583-8A01-A144B1C77253}" type="slidenum">
              <a:rPr lang="en-US" sz="1800">
                <a:solidFill>
                  <a:schemeClr val="bg2"/>
                </a:solidFill>
                <a:latin typeface="PT Sans" panose="020B0503020203020204" pitchFamily="34" charset="0"/>
              </a:rPr>
              <a:pPr algn="ctr"/>
              <a:t>‹#›</a:t>
            </a:fld>
            <a:endParaRPr lang="en-US" sz="2000" dirty="0">
              <a:solidFill>
                <a:schemeClr val="bg2"/>
              </a:solidFill>
              <a:latin typeface="PT Sans" panose="020B0503020203020204" pitchFamily="34" charset="0"/>
            </a:endParaRP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54EF32B2-C520-493E-859D-A9D077D08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24744"/>
            <a:ext cx="7886700" cy="3600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3400" b="1">
                <a:solidFill>
                  <a:schemeClr val="tx2"/>
                </a:solidFill>
                <a:latin typeface="PT Sans" panose="020B0503020203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BFB340FD-E5C8-40FB-8FFA-E3B74A397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7886700" cy="4228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Aft>
                <a:spcPts val="1200"/>
              </a:spcAft>
              <a:defRPr sz="2600" b="1">
                <a:latin typeface="PT Sans" panose="020B0503020203020204" pitchFamily="34" charset="0"/>
              </a:defRPr>
            </a:lvl1pPr>
            <a:lvl2pPr>
              <a:spcAft>
                <a:spcPts val="1200"/>
              </a:spcAft>
              <a:defRPr sz="2400">
                <a:latin typeface="PT Sans" panose="020B0503020203020204" pitchFamily="34" charset="0"/>
              </a:defRPr>
            </a:lvl2pPr>
            <a:lvl3pPr>
              <a:spcAft>
                <a:spcPts val="1200"/>
              </a:spcAft>
              <a:defRPr sz="2000">
                <a:latin typeface="PT Sans" panose="020B0503020203020204" pitchFamily="34" charset="0"/>
              </a:defRPr>
            </a:lvl3pPr>
            <a:lvl4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4pPr>
            <a:lvl5pPr>
              <a:spcAft>
                <a:spcPts val="1200"/>
              </a:spcAft>
              <a:defRPr sz="1800">
                <a:latin typeface="PT Sans" panose="020B0503020203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41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rgbClr val="871721">
              <a:alpha val="9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763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007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67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1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21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2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078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7253131-A3D1-4BD2-B372-CE94B7CC9DC2}"/>
              </a:ext>
            </a:extLst>
          </p:cNvPr>
          <p:cNvSpPr/>
          <p:nvPr userDrawn="1"/>
        </p:nvSpPr>
        <p:spPr>
          <a:xfrm>
            <a:off x="0" y="0"/>
            <a:ext cx="4716016" cy="6858000"/>
          </a:xfrm>
          <a:prstGeom prst="rect">
            <a:avLst/>
          </a:prstGeom>
          <a:solidFill>
            <a:schemeClr val="accent5">
              <a:lumMod val="7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359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94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7218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1" r:id="rId3"/>
    <p:sldLayoutId id="2147483654" r:id="rId4"/>
    <p:sldLayoutId id="2147483655" r:id="rId5"/>
    <p:sldLayoutId id="2147483652" r:id="rId6"/>
    <p:sldLayoutId id="2147483653" r:id="rId7"/>
    <p:sldLayoutId id="2147483656" r:id="rId8"/>
    <p:sldLayoutId id="2147483658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953344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67500"/>
                  <a:satMod val="115000"/>
                </a:schemeClr>
              </a:gs>
              <a:gs pos="52000">
                <a:schemeClr val="bg1"/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5742" y="147581"/>
            <a:ext cx="2488746" cy="6891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023F2D-63D7-4790-8BDE-2DFA6C8EF409}"/>
              </a:ext>
            </a:extLst>
          </p:cNvPr>
          <p:cNvSpPr txBox="1"/>
          <p:nvPr/>
        </p:nvSpPr>
        <p:spPr>
          <a:xfrm>
            <a:off x="323528" y="5301208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PT Sans" panose="020B0503020203020204" pitchFamily="34" charset="0"/>
              </a:rPr>
              <a:t>Funding Recommendation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EEC4D6-EA04-4B21-A205-B47603995269}"/>
              </a:ext>
            </a:extLst>
          </p:cNvPr>
          <p:cNvSpPr txBox="1"/>
          <p:nvPr/>
        </p:nvSpPr>
        <p:spPr>
          <a:xfrm>
            <a:off x="323528" y="4941168"/>
            <a:ext cx="8712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PT Sans" panose="020B0503020203020204" pitchFamily="34" charset="0"/>
              </a:rPr>
              <a:t>FY23 State Aviation Program</a:t>
            </a:r>
          </a:p>
        </p:txBody>
      </p:sp>
    </p:spTree>
    <p:extLst>
      <p:ext uri="{BB962C8B-B14F-4D97-AF65-F5344CB8AC3E}">
        <p14:creationId xmlns:p14="http://schemas.microsoft.com/office/powerpoint/2010/main" val="21351476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4950185"/>
              </p:ext>
            </p:extLst>
          </p:nvPr>
        </p:nvGraphicFramePr>
        <p:xfrm>
          <a:off x="177696" y="1124744"/>
          <a:ext cx="8788608" cy="42550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9804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342315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Two Box Hangars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(44%)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(44%)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Hangar with Attached Terminal Building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Decorah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418,286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(72%)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 (72%)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Box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633,500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300,000(47%)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300,000(47%)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Hangar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Cherokee County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63,000(70%)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Hangar Door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40,600(70%)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Terminal Building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17,850(85%)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17,850(85%)  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09157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CSVI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z="2200" dirty="0"/>
              <a:t>The Commercial Service Vertical Infrastructure (CSVI) program provides funding for landside development and renovation of terminals, hangars, maintenance buildings, and fuel facilities at commercial service airports. </a:t>
            </a:r>
          </a:p>
          <a:p>
            <a:pPr lvl="0"/>
            <a:r>
              <a:rPr lang="en-US" sz="2200" dirty="0"/>
              <a:t>Appropriated funds are distributed to the commercial service airports formula with no local match required.</a:t>
            </a:r>
          </a:p>
          <a:p>
            <a:pPr lvl="2"/>
            <a:r>
              <a:rPr lang="en-US" sz="1600" dirty="0"/>
              <a:t>50% evenly split between the airports</a:t>
            </a:r>
          </a:p>
          <a:p>
            <a:pPr lvl="2"/>
            <a:r>
              <a:rPr lang="en-US" sz="1600" dirty="0"/>
              <a:t>40% based on enplanements</a:t>
            </a:r>
          </a:p>
          <a:p>
            <a:pPr lvl="2"/>
            <a:r>
              <a:rPr lang="en-US" sz="1600" dirty="0"/>
              <a:t>10% based on cargo activity</a:t>
            </a:r>
          </a:p>
        </p:txBody>
      </p:sp>
    </p:spTree>
    <p:extLst>
      <p:ext uri="{BB962C8B-B14F-4D97-AF65-F5344CB8AC3E}">
        <p14:creationId xmlns:p14="http://schemas.microsoft.com/office/powerpoint/2010/main" val="3641333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FY23 Funds Appropriated: 		$1,900,000</a:t>
            </a:r>
          </a:p>
          <a:p>
            <a:pPr marL="457200" lvl="1" indent="0">
              <a:buNone/>
            </a:pPr>
            <a:r>
              <a:rPr lang="en-US" b="1" dirty="0"/>
              <a:t>Funds available for projects: 	$1,900,000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projects:  8</a:t>
            </a:r>
          </a:p>
          <a:p>
            <a:pPr lvl="1"/>
            <a:r>
              <a:rPr lang="en-US" b="1" dirty="0"/>
              <a:t>Total project costs:  $8,475,515</a:t>
            </a:r>
          </a:p>
          <a:p>
            <a:pPr lvl="1"/>
            <a:r>
              <a:rPr lang="en-US" b="1" dirty="0"/>
              <a:t>Total amount requested:  $1,900,000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6556368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CSVI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883234"/>
              </p:ext>
            </p:extLst>
          </p:nvPr>
        </p:nvGraphicFramePr>
        <p:xfrm>
          <a:off x="179512" y="1124744"/>
          <a:ext cx="8786792" cy="362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395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Building 9 Improvements, Terminal Design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710,748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710,748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710,748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Equipment Storage and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Dubuque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127,603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127,603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127,603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West FBO Facility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7,009,622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441,749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441,749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Hangar and Maintenance Building Renovation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121,599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121,599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Equipment Storage Building - Design and Construct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121,446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121,446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121,446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and Build Hangars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131,896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131,896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131,896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Community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120,813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120,813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Waterloo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124,200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124,145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124,145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38242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5EBE2E-7C62-4570-B275-E31384F6B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" y="869877"/>
            <a:ext cx="8159262" cy="5820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6693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061864" y="4066456"/>
            <a:ext cx="2286000" cy="370656"/>
          </a:xfrm>
          <a:prstGeom prst="rect">
            <a:avLst/>
          </a:prstGeom>
          <a:solidFill>
            <a:schemeClr val="tx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347864" y="4066456"/>
            <a:ext cx="2286000" cy="370656"/>
          </a:xfrm>
          <a:prstGeom prst="rect">
            <a:avLst/>
          </a:prstGeom>
          <a:solidFill>
            <a:schemeClr val="bg2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3864" y="4066456"/>
            <a:ext cx="2286000" cy="370656"/>
          </a:xfrm>
          <a:prstGeom prst="rect">
            <a:avLst/>
          </a:prstGeom>
          <a:solidFill>
            <a:schemeClr val="tx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B11247-CDAF-4DD5-BE81-B56FBF4D67D9}"/>
              </a:ext>
            </a:extLst>
          </p:cNvPr>
          <p:cNvSpPr txBox="1"/>
          <p:nvPr/>
        </p:nvSpPr>
        <p:spPr>
          <a:xfrm>
            <a:off x="107504" y="3573016"/>
            <a:ext cx="9036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PT Sans" panose="020B0503020203020204" pitchFamily="34" charset="0"/>
                <a:cs typeface="Arial" panose="020B0604020202020204" pitchFamily="34" charset="0"/>
              </a:rPr>
              <a:t>QUESTIONS?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0A748D6-E5EE-44F0-BED6-59197E46CA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93" y="983876"/>
            <a:ext cx="2471142" cy="202184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3F7CF90-4942-4D85-8831-4BBCA8213A53}"/>
              </a:ext>
            </a:extLst>
          </p:cNvPr>
          <p:cNvSpPr txBox="1"/>
          <p:nvPr/>
        </p:nvSpPr>
        <p:spPr>
          <a:xfrm>
            <a:off x="2114600" y="5445224"/>
            <a:ext cx="475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 Wright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Aviation Program Manager</a:t>
            </a:r>
            <a:b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</a:br>
            <a:r>
              <a:rPr lang="en-US" sz="1400" b="1" dirty="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Shane.Wright@iowadot.us</a:t>
            </a:r>
          </a:p>
        </p:txBody>
      </p:sp>
    </p:spTree>
    <p:extLst>
      <p:ext uri="{BB962C8B-B14F-4D97-AF65-F5344CB8AC3E}">
        <p14:creationId xmlns:p14="http://schemas.microsoft.com/office/powerpoint/2010/main" val="41917111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AIP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1918727"/>
              </p:ext>
            </p:extLst>
          </p:nvPr>
        </p:nvGraphicFramePr>
        <p:xfrm>
          <a:off x="177696" y="1124744"/>
          <a:ext cx="8788608" cy="41230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2056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702355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Airfield Fencing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160,000 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Island Shoulder Pavement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351,000 (65%)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0767996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419419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Perimeter Fencing &amp; Automatic Gates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70,224 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66557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Nested T Hangar Apron 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455,980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387,500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07116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Taxilane to New Hangar Area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 Mars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9483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Bury Overhead Power Lines - RW17 Approach &amp; RPZ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251,400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213,690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6048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Security Gate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120,000 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Cresco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144,500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 - Jet A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416,500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Approach Paving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263,500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3,000 GAL AV-Gas Fuel Facility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Manchester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229,500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Install Runway Visual Aids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Marion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228,700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194,395 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Facility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Guthrie County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124,500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99,600 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Parking Lot Expansion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Knoxville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134,400 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8346363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GAVI Applications Not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11000"/>
              </p:ext>
            </p:extLst>
          </p:nvPr>
        </p:nvGraphicFramePr>
        <p:xfrm>
          <a:off x="177696" y="1124744"/>
          <a:ext cx="8788608" cy="49336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Corporate Hangar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Webster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712577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Hangar Exterior Renovation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135,900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101,925(75%)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7972457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Roof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Mount Pleasant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92,000(70%)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73282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Rehabilitate Airport Maintenance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125,000(71%)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497062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Hangar Doors - Phase 2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125,000(79%)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4141864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T-Hangar Roof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90,950(85%)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62441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Hangar Doors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Harlan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125,000(83%)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77693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New Box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Sibley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300,000(79%)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14634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Door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Atlantic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89,700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76,200(85%)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7136086"/>
                  </a:ext>
                </a:extLst>
              </a:tr>
              <a:tr h="157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Repair block hangar, which is the first hangar building at the Chariton Airport.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Chariton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73265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Hangar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Boone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114,750(85%)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2597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Box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Lamoni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154,690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131,486(85%)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712707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Hangar Foundations and Floor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Jefferson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7859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Replace Equipment Storage Building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275,000(69%)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55110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47586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fr-FR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35592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182159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7214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51687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240703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C4536-0DFC-4144-9061-9B50ED49B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State Aviation Programs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23206-50CB-40A4-B7F9-15163A507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544" y="1844824"/>
            <a:ext cx="8280920" cy="4608512"/>
          </a:xfrm>
        </p:spPr>
        <p:txBody>
          <a:bodyPr>
            <a:normAutofit fontScale="62500" lnSpcReduction="20000"/>
          </a:bodyPr>
          <a:lstStyle/>
          <a:p>
            <a:r>
              <a:rPr lang="en-US" sz="2400" dirty="0"/>
              <a:t>Three state programs for review</a:t>
            </a:r>
          </a:p>
          <a:p>
            <a:pPr lvl="1"/>
            <a:r>
              <a:rPr lang="en-US" sz="2200" dirty="0"/>
              <a:t>Airport Improvement Program (AIP)</a:t>
            </a:r>
          </a:p>
          <a:p>
            <a:pPr lvl="2"/>
            <a:r>
              <a:rPr lang="en-US" dirty="0"/>
              <a:t>Funded through Aviation Fuel Taxes and Aircraft Registration fees deposited into the State Aviation Fund</a:t>
            </a:r>
          </a:p>
          <a:p>
            <a:pPr lvl="1"/>
            <a:r>
              <a:rPr lang="en-US" sz="2200" dirty="0"/>
              <a:t>General Aviation Vertical Infrastructure (GAVI) </a:t>
            </a:r>
          </a:p>
          <a:p>
            <a:pPr lvl="2"/>
            <a:r>
              <a:rPr lang="en-US" dirty="0"/>
              <a:t>Funded through Rebuild Iowa Infrastructure (RIIF) appropriation</a:t>
            </a:r>
            <a:endParaRPr lang="en-US" sz="1800" dirty="0"/>
          </a:p>
          <a:p>
            <a:pPr lvl="1"/>
            <a:r>
              <a:rPr lang="en-US" sz="2200" dirty="0"/>
              <a:t>Commercial Service Vertical Infrastructure (CSVI)</a:t>
            </a:r>
          </a:p>
          <a:p>
            <a:pPr lvl="2"/>
            <a:r>
              <a:rPr lang="en-US" dirty="0"/>
              <a:t>Funded through Rebuild Iowa Infrastructure (RIIF) appropriation </a:t>
            </a:r>
          </a:p>
          <a:p>
            <a:r>
              <a:rPr lang="en-US" sz="2400" dirty="0"/>
              <a:t>Commission Role</a:t>
            </a:r>
          </a:p>
          <a:p>
            <a:pPr lvl="1"/>
            <a:r>
              <a:rPr lang="en-US" sz="2200" dirty="0"/>
              <a:t>The commission is responsible for approving the projects to be funded in all three of these programs</a:t>
            </a:r>
          </a:p>
          <a:p>
            <a:r>
              <a:rPr lang="en-US" sz="2400" dirty="0"/>
              <a:t>Process</a:t>
            </a:r>
          </a:p>
          <a:p>
            <a:pPr lvl="1"/>
            <a:r>
              <a:rPr lang="en-US" sz="2200" dirty="0"/>
              <a:t>Projects are presented for review at the July meeting and commission action will be requested at the August meeting</a:t>
            </a:r>
          </a:p>
        </p:txBody>
      </p:sp>
    </p:spTree>
    <p:extLst>
      <p:ext uri="{BB962C8B-B14F-4D97-AF65-F5344CB8AC3E}">
        <p14:creationId xmlns:p14="http://schemas.microsoft.com/office/powerpoint/2010/main" val="1054469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AIP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Includes Airport Improvement Program (AIP)</a:t>
            </a:r>
          </a:p>
          <a:p>
            <a:pPr lvl="0"/>
            <a:r>
              <a:rPr lang="en-US" sz="2200" dirty="0"/>
              <a:t>Public-owned airport sponsors may apply for grants to assist in the preservation and development of the airfield and related infrastructure.</a:t>
            </a:r>
          </a:p>
          <a:p>
            <a:pPr lvl="0"/>
            <a:r>
              <a:rPr lang="en-US" sz="2200" dirty="0"/>
              <a:t>Eligible projects are funded up to 85% and generally include planning and improvements related to enhancing airport safety, capacity, security and environmental concerns.</a:t>
            </a:r>
          </a:p>
        </p:txBody>
      </p:sp>
    </p:spTree>
    <p:extLst>
      <p:ext uri="{BB962C8B-B14F-4D97-AF65-F5344CB8AC3E}">
        <p14:creationId xmlns:p14="http://schemas.microsoft.com/office/powerpoint/2010/main" val="16269820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(5-30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428700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FY23 Funds Available: 			$ 5,388,345</a:t>
            </a:r>
          </a:p>
          <a:p>
            <a:pPr lvl="1"/>
            <a:r>
              <a:rPr lang="en-US" b="1" dirty="0"/>
              <a:t>Aviation Safety Programs:		</a:t>
            </a:r>
            <a:r>
              <a:rPr lang="en-US" b="1" dirty="0">
                <a:solidFill>
                  <a:srgbClr val="FF0000"/>
                </a:solidFill>
              </a:rPr>
              <a:t>$   (509,622)</a:t>
            </a:r>
          </a:p>
          <a:p>
            <a:pPr lvl="1"/>
            <a:r>
              <a:rPr lang="en-US" b="1" dirty="0"/>
              <a:t>Aviation Development Programs:	</a:t>
            </a:r>
            <a:r>
              <a:rPr lang="en-US" b="1" dirty="0">
                <a:solidFill>
                  <a:srgbClr val="FF0000"/>
                </a:solidFill>
              </a:rPr>
              <a:t>$   (468,000)</a:t>
            </a:r>
          </a:p>
          <a:p>
            <a:pPr marL="457200" lvl="1" indent="0">
              <a:buNone/>
            </a:pPr>
            <a:r>
              <a:rPr lang="en-US" b="1" dirty="0"/>
              <a:t>	Funds available for projects: 	$ 4,410,723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36</a:t>
            </a:r>
          </a:p>
          <a:p>
            <a:pPr lvl="1"/>
            <a:r>
              <a:rPr lang="en-US" b="1" dirty="0"/>
              <a:t>Total project costs:  $16,297,474</a:t>
            </a:r>
          </a:p>
          <a:p>
            <a:pPr lvl="1"/>
            <a:r>
              <a:rPr lang="en-US" b="1" dirty="0"/>
              <a:t>Total amount requested:  $7,839,965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F49A40B-95DC-4ABA-B530-F41ABB3F2A09}"/>
              </a:ext>
            </a:extLst>
          </p:cNvPr>
          <p:cNvCxnSpPr>
            <a:cxnSpLocks/>
          </p:cNvCxnSpPr>
          <p:nvPr/>
        </p:nvCxnSpPr>
        <p:spPr>
          <a:xfrm>
            <a:off x="6156176" y="3789040"/>
            <a:ext cx="182398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2378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692696"/>
            <a:ext cx="7886700" cy="36004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List of Applications Recommended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D9E927E1-7EB0-4A23-BB04-69006FC59A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3629"/>
              </p:ext>
            </p:extLst>
          </p:nvPr>
        </p:nvGraphicFramePr>
        <p:xfrm>
          <a:off x="177696" y="1124744"/>
          <a:ext cx="8788608" cy="47117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4211">
                  <a:extLst>
                    <a:ext uri="{9D8B030D-6E8A-4147-A177-3AD203B41FA5}">
                      <a16:colId xmlns:a16="http://schemas.microsoft.com/office/drawing/2014/main" val="3387879057"/>
                    </a:ext>
                  </a:extLst>
                </a:gridCol>
                <a:gridCol w="2042061">
                  <a:extLst>
                    <a:ext uri="{9D8B030D-6E8A-4147-A177-3AD203B41FA5}">
                      <a16:colId xmlns:a16="http://schemas.microsoft.com/office/drawing/2014/main" val="186150681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3420930524"/>
                    </a:ext>
                  </a:extLst>
                </a:gridCol>
                <a:gridCol w="1270307">
                  <a:extLst>
                    <a:ext uri="{9D8B030D-6E8A-4147-A177-3AD203B41FA5}">
                      <a16:colId xmlns:a16="http://schemas.microsoft.com/office/drawing/2014/main" val="467904483"/>
                    </a:ext>
                  </a:extLst>
                </a:gridCol>
                <a:gridCol w="1224136">
                  <a:extLst>
                    <a:ext uri="{9D8B030D-6E8A-4147-A177-3AD203B41FA5}">
                      <a16:colId xmlns:a16="http://schemas.microsoft.com/office/drawing/2014/main" val="3284072429"/>
                    </a:ext>
                  </a:extLst>
                </a:gridCol>
                <a:gridCol w="1467813">
                  <a:extLst>
                    <a:ext uri="{9D8B030D-6E8A-4147-A177-3AD203B41FA5}">
                      <a16:colId xmlns:a16="http://schemas.microsoft.com/office/drawing/2014/main" val="1639893002"/>
                    </a:ext>
                  </a:extLst>
                </a:gridCol>
              </a:tblGrid>
              <a:tr h="954106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PROJECT NAME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SPONSOR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SCORE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TOTAL PROJECT COST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REQUESTED AMOUNT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dirty="0"/>
                        <a:t>(% of Total Project Cost)</a:t>
                      </a:r>
                    </a:p>
                  </a:txBody>
                  <a:tcPr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/>
                        <a:t>RECOMMENDED AMOUNT </a:t>
                      </a:r>
                    </a:p>
                    <a:p>
                      <a:pPr algn="ctr"/>
                      <a:r>
                        <a:rPr lang="en-US" sz="1300" b="1" dirty="0"/>
                        <a:t>(% of Total Project Cost)</a:t>
                      </a: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427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Runway Visual Aid Relocation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 Moines International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7,888,791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1820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Box Hangar Site Work and Utilities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Ankeny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265,200(60%)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265,200(60%)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4785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Aviation Fuel Underground Storage Tank Removal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Council Bluffs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27,000(45%)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27,000(45%)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00508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 Ramp Taxilane Overlay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Gateway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299404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Spencer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144,000(60%)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144,000(60%)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98267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Northwest T-Hangar Taxiway Replacement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The Eastern Iowa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871,000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435,500(50%)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400,000(45%)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00584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Taxilane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Mason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217,000(70%)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217,000(70%)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961415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 - Phase 2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Sheldon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39,900(46%)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39,900(46%)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107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System Improvements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Shenandoah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35,000(50%)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356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Taxilane - Phase 2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Clinton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243,504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204,543(84%)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204,543(84%)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5486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South Apron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Davenport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619,579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495,663(80%)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61350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Widen Taxiway A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Fort Dodge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651,100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455,770(70%)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400,000(61%)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79750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 Fuel System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Muscatine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385,000(80%)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15413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Row D (South Side) Taxilane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Southeast Iowa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130,070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109,258(84%)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109,258(84%)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27647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Taxiway and Apron Rehabilitation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Grinnell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368,000(80%)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6446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Reconstruct South T-Hangar Taxilane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Waverly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328,750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213,687(65%)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213,687(65%)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62467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Extend Taxilane for New Hangar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Denison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147,600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125,460(85%)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125,460(85%)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158945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Apron and Taxiway Reconstruction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Estherville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255,000(85%)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255,000(85%)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75603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Monument Sign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Iowa City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7,500(50%)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62889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Construct Taxiway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Lamoni Municipal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275,000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234,175(85%)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234,175(85%)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544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Airport Entrance Sign</a:t>
                      </a:r>
                    </a:p>
                  </a:txBody>
                  <a:tcPr marL="4763" marR="4763" marT="4763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Sioux County Regional Airport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63,500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30,000(47%)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30,000(47%)</a:t>
                      </a:r>
                    </a:p>
                  </a:txBody>
                  <a:tcPr marL="4763" marR="4763" marT="476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695687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5820BDE-4DE8-4E70-B05F-14D44B56349D}"/>
              </a:ext>
            </a:extLst>
          </p:cNvPr>
          <p:cNvSpPr txBox="1"/>
          <p:nvPr/>
        </p:nvSpPr>
        <p:spPr>
          <a:xfrm>
            <a:off x="0" y="6525344"/>
            <a:ext cx="71642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hlinkClick r:id="rId3" action="ppaction://hlinksldjump"/>
              </a:rPr>
              <a:t>Jump to applications not recommended for funding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9657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529AD376-841A-42E0-A075-63651BC99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400" b="1" dirty="0">
                <a:solidFill>
                  <a:schemeClr val="tx2"/>
                </a:solidFill>
              </a:rPr>
              <a:t>State Aviation Program - GAVI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>
              <a:spcAft>
                <a:spcPts val="1200"/>
              </a:spcAft>
            </a:pPr>
            <a:r>
              <a:rPr lang="en-US" sz="2200" dirty="0"/>
              <a:t>General Aviation Vertical Infrastructure(GAVI)</a:t>
            </a:r>
          </a:p>
          <a:p>
            <a:pPr lvl="0"/>
            <a:r>
              <a:rPr lang="en-US" sz="2200" dirty="0"/>
              <a:t>Public owned general aviation airport sponsors may apply for projects that include landside development and renovation of airport terminals, hangars, maintenance buildings, and fuel facilities.</a:t>
            </a:r>
          </a:p>
          <a:p>
            <a:pPr lvl="0"/>
            <a:r>
              <a:rPr lang="en-US" sz="2200" dirty="0"/>
              <a:t>Eligible projects are funded up to 85%</a:t>
            </a:r>
          </a:p>
          <a:p>
            <a:pPr lvl="0"/>
            <a:r>
              <a:rPr lang="en-US" sz="2200" dirty="0"/>
              <a:t>Funds are subject to annual appropriation</a:t>
            </a:r>
          </a:p>
        </p:txBody>
      </p:sp>
    </p:spTree>
    <p:extLst>
      <p:ext uri="{BB962C8B-B14F-4D97-AF65-F5344CB8AC3E}">
        <p14:creationId xmlns:p14="http://schemas.microsoft.com/office/powerpoint/2010/main" val="1473941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Airport Role (5-20 Points)</a:t>
            </a:r>
          </a:p>
          <a:p>
            <a:r>
              <a:rPr lang="en-US" dirty="0"/>
              <a:t>Local participation (5-30 Points)</a:t>
            </a:r>
          </a:p>
          <a:p>
            <a:r>
              <a:rPr lang="en-US" dirty="0"/>
              <a:t>Multi-jurisdictional support (0-10 Points)</a:t>
            </a:r>
          </a:p>
          <a:p>
            <a:r>
              <a:rPr lang="en-US" dirty="0"/>
              <a:t>Type of project (10-30 Points)</a:t>
            </a:r>
          </a:p>
          <a:p>
            <a:r>
              <a:rPr lang="en-US" dirty="0"/>
              <a:t>Justification (5-20 Points)</a:t>
            </a:r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8F42A082-033A-4C0F-986F-7776BA315ECE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Project Evaluation Criteria</a:t>
            </a:r>
          </a:p>
        </p:txBody>
      </p:sp>
    </p:spTree>
    <p:extLst>
      <p:ext uri="{BB962C8B-B14F-4D97-AF65-F5344CB8AC3E}">
        <p14:creationId xmlns:p14="http://schemas.microsoft.com/office/powerpoint/2010/main" val="3000397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4F7A35D9-C957-4396-BEAF-37B4285884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844" y="147581"/>
            <a:ext cx="1968643" cy="545115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EFB17E1-6237-4C5B-90C1-F0860AAD46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568" y="1700808"/>
            <a:ext cx="7776864" cy="48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spcAft>
                <a:spcPts val="1200"/>
              </a:spcAft>
            </a:pPr>
            <a:r>
              <a:rPr lang="en-US" dirty="0"/>
              <a:t>Available Funding:</a:t>
            </a:r>
          </a:p>
          <a:p>
            <a:pPr marL="457200" lvl="1" indent="0">
              <a:buNone/>
            </a:pPr>
            <a:r>
              <a:rPr lang="en-US" b="1" dirty="0"/>
              <a:t>FY23 Funds Appropriated: 		$1,000,000</a:t>
            </a:r>
          </a:p>
          <a:p>
            <a:pPr lvl="1"/>
            <a:r>
              <a:rPr lang="en-US" b="1" dirty="0"/>
              <a:t>Underrun:				</a:t>
            </a:r>
            <a:r>
              <a:rPr lang="en-US" b="1" u="sng" dirty="0"/>
              <a:t>     $21,450</a:t>
            </a:r>
          </a:p>
          <a:p>
            <a:pPr marL="457200" lvl="1" indent="0">
              <a:buNone/>
            </a:pPr>
            <a:r>
              <a:rPr lang="en-US" b="1" dirty="0"/>
              <a:t>Funds available for projects		$1,021,450</a:t>
            </a:r>
          </a:p>
          <a:p>
            <a:pPr lvl="0">
              <a:spcAft>
                <a:spcPts val="1200"/>
              </a:spcAft>
            </a:pPr>
            <a:r>
              <a:rPr lang="en-US" b="1" dirty="0"/>
              <a:t>Application Summary:</a:t>
            </a:r>
          </a:p>
          <a:p>
            <a:pPr lvl="1"/>
            <a:r>
              <a:rPr lang="en-US" b="1" dirty="0"/>
              <a:t>Total number of applications:  20</a:t>
            </a:r>
          </a:p>
          <a:p>
            <a:pPr lvl="1"/>
            <a:r>
              <a:rPr lang="en-US" b="1" dirty="0"/>
              <a:t>Total project costs:  $4,433,076</a:t>
            </a:r>
          </a:p>
          <a:p>
            <a:pPr lvl="1"/>
            <a:r>
              <a:rPr lang="en-US" b="1" dirty="0"/>
              <a:t>Total amount requested:  $2,972,511</a:t>
            </a:r>
          </a:p>
        </p:txBody>
      </p:sp>
      <p:sp>
        <p:nvSpPr>
          <p:cNvPr id="5" name="Title 10">
            <a:extLst>
              <a:ext uri="{FF2B5EF4-FFF2-40B4-BE49-F238E27FC236}">
                <a16:creationId xmlns:a16="http://schemas.microsoft.com/office/drawing/2014/main" id="{C66066E1-1CDF-4981-B319-508E795C1FD5}"/>
              </a:ext>
            </a:extLst>
          </p:cNvPr>
          <p:cNvSpPr txBox="1">
            <a:spLocks/>
          </p:cNvSpPr>
          <p:nvPr/>
        </p:nvSpPr>
        <p:spPr>
          <a:xfrm>
            <a:off x="628650" y="699519"/>
            <a:ext cx="7886700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400" b="1" kern="1200">
                <a:solidFill>
                  <a:schemeClr val="tx2"/>
                </a:solidFill>
                <a:latin typeface="PT Sans" panose="020B0503020203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Available Funding and Application Summary</a:t>
            </a:r>
          </a:p>
        </p:txBody>
      </p:sp>
    </p:spTree>
    <p:extLst>
      <p:ext uri="{BB962C8B-B14F-4D97-AF65-F5344CB8AC3E}">
        <p14:creationId xmlns:p14="http://schemas.microsoft.com/office/powerpoint/2010/main" val="9988560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53565A"/>
      </a:dk1>
      <a:lt1>
        <a:sysClr val="window" lastClr="FFFFFF"/>
      </a:lt1>
      <a:dk2>
        <a:srgbClr val="7C2529"/>
      </a:dk2>
      <a:lt2>
        <a:srgbClr val="B1B3B3"/>
      </a:lt2>
      <a:accent1>
        <a:srgbClr val="0097A9"/>
      </a:accent1>
      <a:accent2>
        <a:srgbClr val="E87722"/>
      </a:accent2>
      <a:accent3>
        <a:srgbClr val="FFC72C"/>
      </a:accent3>
      <a:accent4>
        <a:srgbClr val="5E366E"/>
      </a:accent4>
      <a:accent5>
        <a:srgbClr val="719949"/>
      </a:accent5>
      <a:accent6>
        <a:srgbClr val="4698CB"/>
      </a:accent6>
      <a:hlink>
        <a:srgbClr val="0070C0"/>
      </a:hlink>
      <a:folHlink>
        <a:srgbClr val="53565A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1">
            <a:lumMod val="95000"/>
            <a:lumOff val="5000"/>
            <a:alpha val="90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35130</TotalTime>
  <Words>1576</Words>
  <Application>Microsoft Office PowerPoint</Application>
  <PresentationFormat>On-screen Show (4:3)</PresentationFormat>
  <Paragraphs>491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PT Sans</vt:lpstr>
      <vt:lpstr>Office Theme</vt:lpstr>
      <vt:lpstr>PowerPoint Presentation</vt:lpstr>
      <vt:lpstr>State Aviation Programs - Overview</vt:lpstr>
      <vt:lpstr>State Aviation Program - AIP</vt:lpstr>
      <vt:lpstr>PowerPoint Presentation</vt:lpstr>
      <vt:lpstr>PowerPoint Presentation</vt:lpstr>
      <vt:lpstr>List of Applications Recommended</vt:lpstr>
      <vt:lpstr>State Aviation Program - GAVI</vt:lpstr>
      <vt:lpstr>PowerPoint Presentation</vt:lpstr>
      <vt:lpstr>PowerPoint Presentation</vt:lpstr>
      <vt:lpstr>List of GAVI Applications Recommended</vt:lpstr>
      <vt:lpstr>State Aviation Program - CSVI</vt:lpstr>
      <vt:lpstr>PowerPoint Presentation</vt:lpstr>
      <vt:lpstr>List of CSVI Applications Recommended</vt:lpstr>
      <vt:lpstr>PowerPoint Presentation</vt:lpstr>
      <vt:lpstr>PowerPoint Presentation</vt:lpstr>
      <vt:lpstr>List of AIP Applications Not Recommended</vt:lpstr>
      <vt:lpstr>List of GAVI Applications Not Recommended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Mihalchev</dc:creator>
  <cp:lastModifiedBy>Anderson, Stuart</cp:lastModifiedBy>
  <cp:revision>279</cp:revision>
  <cp:lastPrinted>2022-07-06T12:55:59Z</cp:lastPrinted>
  <dcterms:created xsi:type="dcterms:W3CDTF">2014-05-10T08:44:16Z</dcterms:created>
  <dcterms:modified xsi:type="dcterms:W3CDTF">2022-07-06T12:56:09Z</dcterms:modified>
</cp:coreProperties>
</file>