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82" r:id="rId3"/>
    <p:sldId id="287" r:id="rId4"/>
    <p:sldId id="294" r:id="rId5"/>
    <p:sldId id="292" r:id="rId6"/>
    <p:sldId id="284" r:id="rId7"/>
    <p:sldId id="293" r:id="rId8"/>
    <p:sldId id="295" r:id="rId9"/>
    <p:sldId id="285" r:id="rId1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4660"/>
  </p:normalViewPr>
  <p:slideViewPr>
    <p:cSldViewPr>
      <p:cViewPr varScale="1">
        <p:scale>
          <a:sx n="108" d="100"/>
          <a:sy n="108" d="100"/>
        </p:scale>
        <p:origin x="178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796EC1-01E8-4B48-948C-AB25140EE14D}" type="datetimeFigureOut">
              <a:rPr lang="en-US" smtClean="0"/>
              <a:t>7/5/2022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4124D-C471-46D2-803A-34C78BE64E2A}" type="slidenum">
              <a:rPr lang="en-US" smtClean="0"/>
              <a:t>‹#›</a:t>
            </a:fld>
            <a:endParaRPr lang="en-US"/>
          </a:p>
        </p:txBody>
      </p:sp>
    </p:spTree>
    <p:extLst>
      <p:ext uri="{BB962C8B-B14F-4D97-AF65-F5344CB8AC3E}">
        <p14:creationId xmlns:p14="http://schemas.microsoft.com/office/powerpoint/2010/main" val="2687510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796EC1-01E8-4B48-948C-AB25140EE14D}" type="datetimeFigureOut">
              <a:rPr lang="en-US" smtClean="0"/>
              <a:t>7/5/2022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4124D-C471-46D2-803A-34C78BE64E2A}" type="slidenum">
              <a:rPr lang="en-US" smtClean="0"/>
              <a:t>‹#›</a:t>
            </a:fld>
            <a:endParaRPr lang="en-US"/>
          </a:p>
        </p:txBody>
      </p:sp>
    </p:spTree>
    <p:extLst>
      <p:ext uri="{BB962C8B-B14F-4D97-AF65-F5344CB8AC3E}">
        <p14:creationId xmlns:p14="http://schemas.microsoft.com/office/powerpoint/2010/main" val="343607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796EC1-01E8-4B48-948C-AB25140EE14D}" type="datetimeFigureOut">
              <a:rPr lang="en-US" smtClean="0"/>
              <a:t>7/5/2022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4124D-C471-46D2-803A-34C78BE64E2A}" type="slidenum">
              <a:rPr lang="en-US" smtClean="0"/>
              <a:t>‹#›</a:t>
            </a:fld>
            <a:endParaRPr lang="en-US"/>
          </a:p>
        </p:txBody>
      </p:sp>
    </p:spTree>
    <p:extLst>
      <p:ext uri="{BB962C8B-B14F-4D97-AF65-F5344CB8AC3E}">
        <p14:creationId xmlns:p14="http://schemas.microsoft.com/office/powerpoint/2010/main" val="3067125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796EC1-01E8-4B48-948C-AB25140EE14D}" type="datetimeFigureOut">
              <a:rPr lang="en-US" smtClean="0"/>
              <a:t>7/5/2022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4124D-C471-46D2-803A-34C78BE64E2A}" type="slidenum">
              <a:rPr lang="en-US" smtClean="0"/>
              <a:t>‹#›</a:t>
            </a:fld>
            <a:endParaRPr lang="en-US"/>
          </a:p>
        </p:txBody>
      </p:sp>
    </p:spTree>
    <p:extLst>
      <p:ext uri="{BB962C8B-B14F-4D97-AF65-F5344CB8AC3E}">
        <p14:creationId xmlns:p14="http://schemas.microsoft.com/office/powerpoint/2010/main" val="1233497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796EC1-01E8-4B48-948C-AB25140EE14D}" type="datetimeFigureOut">
              <a:rPr lang="en-US" smtClean="0"/>
              <a:t>7/5/2022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4124D-C471-46D2-803A-34C78BE64E2A}" type="slidenum">
              <a:rPr lang="en-US" smtClean="0"/>
              <a:t>‹#›</a:t>
            </a:fld>
            <a:endParaRPr lang="en-US"/>
          </a:p>
        </p:txBody>
      </p:sp>
    </p:spTree>
    <p:extLst>
      <p:ext uri="{BB962C8B-B14F-4D97-AF65-F5344CB8AC3E}">
        <p14:creationId xmlns:p14="http://schemas.microsoft.com/office/powerpoint/2010/main" val="3414031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796EC1-01E8-4B48-948C-AB25140EE14D}" type="datetimeFigureOut">
              <a:rPr lang="en-US" smtClean="0"/>
              <a:t>7/5/2022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44124D-C471-46D2-803A-34C78BE64E2A}" type="slidenum">
              <a:rPr lang="en-US" smtClean="0"/>
              <a:t>‹#›</a:t>
            </a:fld>
            <a:endParaRPr lang="en-US"/>
          </a:p>
        </p:txBody>
      </p:sp>
    </p:spTree>
    <p:extLst>
      <p:ext uri="{BB962C8B-B14F-4D97-AF65-F5344CB8AC3E}">
        <p14:creationId xmlns:p14="http://schemas.microsoft.com/office/powerpoint/2010/main" val="1258902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796EC1-01E8-4B48-948C-AB25140EE14D}" type="datetimeFigureOut">
              <a:rPr lang="en-US" smtClean="0"/>
              <a:t>7/5/2022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44124D-C471-46D2-803A-34C78BE64E2A}" type="slidenum">
              <a:rPr lang="en-US" smtClean="0"/>
              <a:t>‹#›</a:t>
            </a:fld>
            <a:endParaRPr lang="en-US"/>
          </a:p>
        </p:txBody>
      </p:sp>
    </p:spTree>
    <p:extLst>
      <p:ext uri="{BB962C8B-B14F-4D97-AF65-F5344CB8AC3E}">
        <p14:creationId xmlns:p14="http://schemas.microsoft.com/office/powerpoint/2010/main" val="380238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796EC1-01E8-4B48-948C-AB25140EE14D}" type="datetimeFigureOut">
              <a:rPr lang="en-US" smtClean="0"/>
              <a:t>7/5/2022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44124D-C471-46D2-803A-34C78BE64E2A}" type="slidenum">
              <a:rPr lang="en-US" smtClean="0"/>
              <a:t>‹#›</a:t>
            </a:fld>
            <a:endParaRPr lang="en-US"/>
          </a:p>
        </p:txBody>
      </p:sp>
    </p:spTree>
    <p:extLst>
      <p:ext uri="{BB962C8B-B14F-4D97-AF65-F5344CB8AC3E}">
        <p14:creationId xmlns:p14="http://schemas.microsoft.com/office/powerpoint/2010/main" val="275701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796EC1-01E8-4B48-948C-AB25140EE14D}" type="datetimeFigureOut">
              <a:rPr lang="en-US" smtClean="0"/>
              <a:t>7/5/2022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44124D-C471-46D2-803A-34C78BE64E2A}" type="slidenum">
              <a:rPr lang="en-US" smtClean="0"/>
              <a:t>‹#›</a:t>
            </a:fld>
            <a:endParaRPr lang="en-US"/>
          </a:p>
        </p:txBody>
      </p:sp>
    </p:spTree>
    <p:extLst>
      <p:ext uri="{BB962C8B-B14F-4D97-AF65-F5344CB8AC3E}">
        <p14:creationId xmlns:p14="http://schemas.microsoft.com/office/powerpoint/2010/main" val="639361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796EC1-01E8-4B48-948C-AB25140EE14D}" type="datetimeFigureOut">
              <a:rPr lang="en-US" smtClean="0"/>
              <a:t>7/5/2022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44124D-C471-46D2-803A-34C78BE64E2A}" type="slidenum">
              <a:rPr lang="en-US" smtClean="0"/>
              <a:t>‹#›</a:t>
            </a:fld>
            <a:endParaRPr lang="en-US"/>
          </a:p>
        </p:txBody>
      </p:sp>
    </p:spTree>
    <p:extLst>
      <p:ext uri="{BB962C8B-B14F-4D97-AF65-F5344CB8AC3E}">
        <p14:creationId xmlns:p14="http://schemas.microsoft.com/office/powerpoint/2010/main" val="920951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796EC1-01E8-4B48-948C-AB25140EE14D}" type="datetimeFigureOut">
              <a:rPr lang="en-US" smtClean="0"/>
              <a:t>7/5/2022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44124D-C471-46D2-803A-34C78BE64E2A}" type="slidenum">
              <a:rPr lang="en-US" smtClean="0"/>
              <a:t>‹#›</a:t>
            </a:fld>
            <a:endParaRPr lang="en-US"/>
          </a:p>
        </p:txBody>
      </p:sp>
    </p:spTree>
    <p:extLst>
      <p:ext uri="{BB962C8B-B14F-4D97-AF65-F5344CB8AC3E}">
        <p14:creationId xmlns:p14="http://schemas.microsoft.com/office/powerpoint/2010/main" val="1495426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796EC1-01E8-4B48-948C-AB25140EE14D}" type="datetimeFigureOut">
              <a:rPr lang="en-US" smtClean="0"/>
              <a:t>7/5/2022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44124D-C471-46D2-803A-34C78BE64E2A}" type="slidenum">
              <a:rPr lang="en-US" smtClean="0"/>
              <a:t>‹#›</a:t>
            </a:fld>
            <a:endParaRPr lang="en-US"/>
          </a:p>
        </p:txBody>
      </p:sp>
    </p:spTree>
    <p:extLst>
      <p:ext uri="{BB962C8B-B14F-4D97-AF65-F5344CB8AC3E}">
        <p14:creationId xmlns:p14="http://schemas.microsoft.com/office/powerpoint/2010/main" val="414310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mailto:bryan.bradley@iowadot.us"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5000" r="-1000" b="-1000"/>
          </a:stretch>
        </a:blipFill>
        <a:effectLst/>
      </p:bgPr>
    </p:bg>
    <p:spTree>
      <p:nvGrpSpPr>
        <p:cNvPr id="1" name=""/>
        <p:cNvGrpSpPr/>
        <p:nvPr/>
      </p:nvGrpSpPr>
      <p:grpSpPr>
        <a:xfrm>
          <a:off x="0" y="0"/>
          <a:ext cx="0" cy="0"/>
          <a:chOff x="0" y="0"/>
          <a:chExt cx="0" cy="0"/>
        </a:xfrm>
      </p:grpSpPr>
      <p:sp>
        <p:nvSpPr>
          <p:cNvPr id="2" name="TextBox 1"/>
          <p:cNvSpPr txBox="1"/>
          <p:nvPr/>
        </p:nvSpPr>
        <p:spPr>
          <a:xfrm>
            <a:off x="914400" y="1609635"/>
            <a:ext cx="6477000" cy="2308324"/>
          </a:xfrm>
          <a:prstGeom prst="rect">
            <a:avLst/>
          </a:prstGeom>
          <a:noFill/>
        </p:spPr>
        <p:txBody>
          <a:bodyPr wrap="square" rtlCol="0">
            <a:spAutoFit/>
          </a:bodyPr>
          <a:lstStyle/>
          <a:p>
            <a:r>
              <a:rPr lang="en-US" sz="4800" dirty="0">
                <a:latin typeface="Arial" panose="020B0604020202020204" pitchFamily="34" charset="0"/>
                <a:cs typeface="Arial" panose="020B0604020202020204" pitchFamily="34" charset="0"/>
              </a:rPr>
              <a:t>Corridor Preservation</a:t>
            </a: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US 20 from Sundown Rd. to Cottingham Rd (Peosta)</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US 151 from Wendling Rd. past Springville </a:t>
            </a:r>
            <a:endParaRPr lang="en-US" sz="2400" dirty="0">
              <a:solidFill>
                <a:srgbClr val="FF000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2894BB2-8B14-478B-89C1-17188078916B}"/>
              </a:ext>
            </a:extLst>
          </p:cNvPr>
          <p:cNvSpPr txBox="1"/>
          <p:nvPr/>
        </p:nvSpPr>
        <p:spPr>
          <a:xfrm>
            <a:off x="1219200" y="4648200"/>
            <a:ext cx="4495800" cy="646331"/>
          </a:xfrm>
          <a:prstGeom prst="rect">
            <a:avLst/>
          </a:prstGeom>
          <a:noFill/>
        </p:spPr>
        <p:txBody>
          <a:bodyPr wrap="square" rtlCol="0">
            <a:spAutoFit/>
          </a:bodyPr>
          <a:lstStyle/>
          <a:p>
            <a:r>
              <a:rPr lang="en-US" dirty="0"/>
              <a:t>Transportation Commission Workshop</a:t>
            </a:r>
          </a:p>
          <a:p>
            <a:r>
              <a:rPr lang="en-US" dirty="0"/>
              <a:t>July 12, 2022</a:t>
            </a:r>
          </a:p>
        </p:txBody>
      </p:sp>
    </p:spTree>
    <p:extLst>
      <p:ext uri="{BB962C8B-B14F-4D97-AF65-F5344CB8AC3E}">
        <p14:creationId xmlns:p14="http://schemas.microsoft.com/office/powerpoint/2010/main" val="2868512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t="-5000" r="-18000" b="-5000"/>
          </a:stretch>
        </a:blipFill>
        <a:effectLst/>
      </p:bgPr>
    </p:bg>
    <p:spTree>
      <p:nvGrpSpPr>
        <p:cNvPr id="1" name=""/>
        <p:cNvGrpSpPr/>
        <p:nvPr/>
      </p:nvGrpSpPr>
      <p:grpSpPr>
        <a:xfrm>
          <a:off x="0" y="0"/>
          <a:ext cx="0" cy="0"/>
          <a:chOff x="0" y="0"/>
          <a:chExt cx="0" cy="0"/>
        </a:xfrm>
      </p:grpSpPr>
      <p:sp>
        <p:nvSpPr>
          <p:cNvPr id="2" name="Rectangle 1"/>
          <p:cNvSpPr/>
          <p:nvPr/>
        </p:nvSpPr>
        <p:spPr>
          <a:xfrm>
            <a:off x="381000" y="304800"/>
            <a:ext cx="8077200" cy="772519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600" b="1" dirty="0">
                <a:solidFill>
                  <a:prstClr val="black"/>
                </a:solidFill>
                <a:latin typeface="Arial" panose="020B0604020202020204" pitchFamily="34" charset="0"/>
                <a:ea typeface="Times New Roman" panose="02020603050405020304" pitchFamily="18" charset="0"/>
              </a:rPr>
              <a:t>Past</a:t>
            </a:r>
            <a:r>
              <a:rPr kumimoji="0" lang="en-US" altLang="en-US" sz="3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Steps – 1 to 4 (for both CPZs):</a:t>
            </a:r>
            <a:endParaRPr lang="en-US" altLang="en-US" sz="2400" dirty="0">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mn-cs"/>
            </a:endParaRPr>
          </a:p>
          <a:p>
            <a:pPr marL="457200" marR="0" lvl="0" indent="-457200" algn="l" defTabSz="914400" rtl="0" eaLnBrk="0" fontAlgn="base" latinLnBrk="0" hangingPunct="0">
              <a:lnSpc>
                <a:spcPct val="100000"/>
              </a:lnSpc>
              <a:spcBef>
                <a:spcPct val="0"/>
              </a:spcBef>
              <a:spcAft>
                <a:spcPct val="0"/>
              </a:spcAft>
              <a:buClrTx/>
              <a:buSzTx/>
              <a:buFontTx/>
              <a:buAutoNum type="arabicPeriod"/>
              <a:tabLst/>
              <a:defRPr/>
            </a:pPr>
            <a:r>
              <a:rPr kumimoji="0" lang="en-US" altLang="en-US" sz="2400" b="0" i="0" u="none" strike="noStrike" kern="1200" cap="none" spc="0" normalizeH="0" noProof="0" dirty="0">
                <a:ln>
                  <a:noFill/>
                </a:ln>
                <a:effectLst>
                  <a:glow rad="127000">
                    <a:schemeClr val="accent1">
                      <a:alpha val="0"/>
                    </a:schemeClr>
                  </a:glow>
                </a:effectLst>
                <a:uLnTx/>
                <a:uFillTx/>
                <a:latin typeface="Arial" panose="020B0604020202020204" pitchFamily="34" charset="0"/>
                <a:ea typeface="Times New Roman" panose="02020603050405020304" pitchFamily="18" charset="0"/>
                <a:cs typeface="+mn-cs"/>
              </a:rPr>
              <a:t>Sought initial guidance from Commission for new US 20 and US 151 Corridor Preservation Zone (CPZ):  March 8, 2022</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defRPr/>
            </a:pPr>
            <a:r>
              <a:rPr kumimoji="0" lang="en-US" altLang="en-US" sz="2400" b="0" i="0" u="none" strike="noStrike" kern="1200" cap="none" spc="0" normalizeH="0" noProof="0" dirty="0">
                <a:ln>
                  <a:noFill/>
                </a:ln>
                <a:effectLst>
                  <a:glow rad="127000">
                    <a:schemeClr val="accent1">
                      <a:alpha val="0"/>
                    </a:schemeClr>
                  </a:glow>
                </a:effectLst>
                <a:uLnTx/>
                <a:uFillTx/>
                <a:latin typeface="Arial" panose="020B0604020202020204" pitchFamily="34" charset="0"/>
                <a:ea typeface="+mn-ea"/>
                <a:cs typeface="Arial" panose="020B0604020202020204" pitchFamily="34" charset="0"/>
              </a:rPr>
              <a:t>Mailed initial written notices to the affected city or county and property owners:  March 2021</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defRPr/>
            </a:pPr>
            <a:r>
              <a:rPr kumimoji="0" lang="en-US" altLang="en-US" sz="2400" b="0" i="0" u="none" strike="noStrike" kern="1200" cap="none" spc="0" normalizeH="0" noProof="0" dirty="0">
                <a:ln>
                  <a:noFill/>
                </a:ln>
                <a:effectLst>
                  <a:glow rad="127000">
                    <a:schemeClr val="accent1">
                      <a:alpha val="0"/>
                    </a:schemeClr>
                  </a:glow>
                </a:effectLst>
                <a:uLnTx/>
                <a:uFillTx/>
                <a:latin typeface="Arial" panose="020B0604020202020204" pitchFamily="34" charset="0"/>
                <a:ea typeface="+mn-ea"/>
                <a:cs typeface="Arial" panose="020B0604020202020204" pitchFamily="34" charset="0"/>
              </a:rPr>
              <a:t>Affected cities or counties and property owners were given the opportunity to comment:  March – May </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defRPr/>
            </a:pP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After expiration of the 60-day comment period, we are presenting the proposed CPZ to the Commission today at the June workshop:  </a:t>
            </a:r>
            <a:r>
              <a:rPr kumimoji="0" lang="en-US" altLang="en-US"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June 13, 2022</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defRPr/>
            </a:pPr>
            <a:r>
              <a:rPr kumimoji="0" lang="en-US" altLang="en-US" sz="2400"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Arial" panose="020B0604020202020204" pitchFamily="34" charset="0"/>
              </a:rPr>
              <a:t>The proposed CPZ will be presented to the Commission for formal action at the next monthly business meeting: July, 12, 2022</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defRPr/>
            </a:pPr>
            <a:r>
              <a:rPr kumimoji="0" lang="en-US" altLang="en-US" sz="2400"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Arial" panose="020B0604020202020204" pitchFamily="34" charset="0"/>
              </a:rPr>
              <a:t>If </a:t>
            </a:r>
            <a:r>
              <a:rPr lang="en-US" altLang="en-US" sz="2400" dirty="0">
                <a:solidFill>
                  <a:schemeClr val="bg1">
                    <a:lumMod val="65000"/>
                  </a:schemeClr>
                </a:solidFill>
                <a:latin typeface="Arial" panose="020B0604020202020204" pitchFamily="34" charset="0"/>
                <a:cs typeface="Arial" panose="020B0604020202020204" pitchFamily="34" charset="0"/>
              </a:rPr>
              <a:t>approved DOT will send a</a:t>
            </a:r>
            <a:r>
              <a:rPr kumimoji="0" lang="en-US" altLang="en-US" sz="2400" b="0"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Arial" panose="020B0604020202020204" pitchFamily="34" charset="0"/>
              </a:rPr>
              <a:t> final notice to affected property owners</a:t>
            </a:r>
          </a:p>
          <a:p>
            <a:pPr marL="457200" lvl="0" indent="-457200" eaLnBrk="0" fontAlgn="base" hangingPunct="0">
              <a:spcBef>
                <a:spcPct val="0"/>
              </a:spcBef>
              <a:spcAft>
                <a:spcPct val="0"/>
              </a:spcAft>
              <a:buAutoNum type="arabicPeriod"/>
            </a:pPr>
            <a:endParaRPr lang="en-US" altLang="en-US" sz="2400" dirty="0">
              <a:latin typeface="Arial" panose="020B0604020202020204" pitchFamily="34" charset="0"/>
              <a:ea typeface="Times New Roman" panose="02020603050405020304" pitchFamily="18" charset="0"/>
            </a:endParaRPr>
          </a:p>
          <a:p>
            <a:pPr marL="457200" lvl="0" indent="-457200" eaLnBrk="0" fontAlgn="base" hangingPunct="0">
              <a:spcBef>
                <a:spcPct val="0"/>
              </a:spcBef>
              <a:spcAft>
                <a:spcPct val="0"/>
              </a:spcAft>
              <a:buAutoNum type="arabicPeriod"/>
            </a:pPr>
            <a:endParaRPr lang="en-US" altLang="en-US" sz="2400" dirty="0">
              <a:latin typeface="Arial" panose="020B0604020202020204" pitchFamily="34" charset="0"/>
              <a:ea typeface="Times New Roman" panose="02020603050405020304" pitchFamily="18" charset="0"/>
            </a:endParaRPr>
          </a:p>
          <a:p>
            <a:pPr lvl="0" eaLnBrk="0" fontAlgn="base" hangingPunct="0">
              <a:spcBef>
                <a:spcPct val="0"/>
              </a:spcBef>
              <a:spcAft>
                <a:spcPct val="0"/>
              </a:spcAft>
            </a:pPr>
            <a:endParaRPr lang="en-US" altLang="en-US" sz="3600" b="1"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109665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534400" cy="3600986"/>
          </a:xfrm>
          <a:prstGeom prst="rect">
            <a:avLst/>
          </a:prstGeom>
        </p:spPr>
        <p:txBody>
          <a:bodyPr wrap="square">
            <a:spAutoFit/>
          </a:bodyPr>
          <a:lstStyle/>
          <a:p>
            <a:pPr marL="342900" indent="-342900">
              <a:buFont typeface="Arial" panose="020B0604020202020204" pitchFamily="34" charset="0"/>
              <a:buChar char="•"/>
            </a:pPr>
            <a:r>
              <a:rPr lang="en-US" sz="3600" dirty="0">
                <a:latin typeface="Arial" panose="020B0604020202020204" pitchFamily="34" charset="0"/>
                <a:cs typeface="Arial" panose="020B0604020202020204" pitchFamily="34" charset="0"/>
              </a:rPr>
              <a:t>US 20 near Peosta </a:t>
            </a:r>
            <a:endParaRPr lang="en-US" sz="3600" dirty="0">
              <a:solidFill>
                <a:srgbClr val="FF0000"/>
              </a:solidFill>
              <a:latin typeface="Arial" panose="020B0604020202020204" pitchFamily="34" charset="0"/>
              <a:cs typeface="Arial" panose="020B0604020202020204" pitchFamily="34" charset="0"/>
            </a:endParaRPr>
          </a:p>
          <a:p>
            <a:pPr marL="571500" lvl="0" indent="-571500" eaLnBrk="0" fontAlgn="base" hangingPunct="0">
              <a:spcBef>
                <a:spcPct val="0"/>
              </a:spcBef>
              <a:spcAft>
                <a:spcPct val="0"/>
              </a:spcAft>
              <a:buFont typeface="Arial" panose="020B0604020202020204" pitchFamily="34" charset="0"/>
              <a:buChar char="•"/>
            </a:pPr>
            <a:r>
              <a:rPr lang="en-US" altLang="en-US" sz="2000" b="1" dirty="0">
                <a:latin typeface="Arial" panose="020B0604020202020204" pitchFamily="34" charset="0"/>
                <a:ea typeface="Times New Roman" panose="02020603050405020304" pitchFamily="18" charset="0"/>
              </a:rPr>
              <a:t>West of the Swiss Valley Interchange project (Completed)</a:t>
            </a:r>
          </a:p>
          <a:p>
            <a:pPr marL="571500" lvl="0" indent="-571500" eaLnBrk="0" fontAlgn="base" hangingPunct="0">
              <a:spcBef>
                <a:spcPct val="0"/>
              </a:spcBef>
              <a:spcAft>
                <a:spcPct val="0"/>
              </a:spcAft>
              <a:buFont typeface="Arial" panose="020B0604020202020204" pitchFamily="34" charset="0"/>
              <a:buChar char="•"/>
            </a:pPr>
            <a:r>
              <a:rPr lang="en-US" altLang="en-US" sz="2000" b="1" dirty="0">
                <a:latin typeface="Arial" panose="020B0604020202020204" pitchFamily="34" charset="0"/>
                <a:ea typeface="Times New Roman" panose="02020603050405020304" pitchFamily="18" charset="0"/>
              </a:rPr>
              <a:t>Continued growth in this corridor is expected</a:t>
            </a:r>
          </a:p>
          <a:p>
            <a:pPr marL="571500" lvl="0" indent="-571500" eaLnBrk="0" fontAlgn="base" hangingPunct="0">
              <a:spcBef>
                <a:spcPct val="0"/>
              </a:spcBef>
              <a:spcAft>
                <a:spcPct val="0"/>
              </a:spcAft>
              <a:buFont typeface="Arial" panose="020B0604020202020204" pitchFamily="34" charset="0"/>
              <a:buChar char="•"/>
            </a:pPr>
            <a:r>
              <a:rPr lang="en-US" altLang="en-US" sz="2000" b="1" dirty="0">
                <a:latin typeface="Arial" panose="020B0604020202020204" pitchFamily="34" charset="0"/>
                <a:ea typeface="Times New Roman" panose="02020603050405020304" pitchFamily="18" charset="0"/>
              </a:rPr>
              <a:t>Possible interchange at Thunder Hills Rd. in the future</a:t>
            </a:r>
          </a:p>
          <a:p>
            <a:pPr lvl="0" eaLnBrk="0" fontAlgn="base" hangingPunct="0">
              <a:spcBef>
                <a:spcPct val="0"/>
              </a:spcBef>
              <a:spcAft>
                <a:spcPct val="0"/>
              </a:spcAft>
            </a:pPr>
            <a:endParaRPr lang="en-US" altLang="en-US" sz="2400" b="1" dirty="0">
              <a:solidFill>
                <a:srgbClr val="FF0000"/>
              </a:solidFill>
              <a:latin typeface="Arial" panose="020B0604020202020204" pitchFamily="34" charset="0"/>
              <a:ea typeface="Times New Roman" panose="02020603050405020304" pitchFamily="18" charset="0"/>
            </a:endParaRPr>
          </a:p>
          <a:p>
            <a:pPr lvl="0" eaLnBrk="0" fontAlgn="base" hangingPunct="0">
              <a:spcBef>
                <a:spcPct val="0"/>
              </a:spcBef>
              <a:spcAft>
                <a:spcPct val="0"/>
              </a:spcAft>
            </a:pPr>
            <a:endParaRPr lang="en-US" altLang="en-US" sz="2400" dirty="0">
              <a:latin typeface="Arial" panose="020B0604020202020204" pitchFamily="34" charset="0"/>
              <a:ea typeface="Times New Roman" panose="02020603050405020304" pitchFamily="18" charset="0"/>
            </a:endParaRPr>
          </a:p>
          <a:p>
            <a:pPr lvl="0" eaLnBrk="0" fontAlgn="base" hangingPunct="0">
              <a:spcBef>
                <a:spcPct val="0"/>
              </a:spcBef>
              <a:spcAft>
                <a:spcPct val="0"/>
              </a:spcAft>
            </a:pPr>
            <a:endParaRPr lang="en-US" altLang="en-US" sz="2400" dirty="0">
              <a:latin typeface="Arial" panose="020B0604020202020204" pitchFamily="34" charset="0"/>
              <a:ea typeface="Times New Roman" panose="02020603050405020304" pitchFamily="18" charset="0"/>
            </a:endParaRPr>
          </a:p>
          <a:p>
            <a:pPr marL="457200" lvl="0" indent="-457200" eaLnBrk="0" fontAlgn="base" hangingPunct="0">
              <a:spcBef>
                <a:spcPct val="0"/>
              </a:spcBef>
              <a:spcAft>
                <a:spcPct val="0"/>
              </a:spcAft>
              <a:buAutoNum type="arabicPeriod"/>
            </a:pPr>
            <a:endParaRPr lang="en-US" altLang="en-US" sz="2400" dirty="0">
              <a:latin typeface="Arial" panose="020B0604020202020204" pitchFamily="34" charset="0"/>
              <a:ea typeface="Times New Roman" panose="02020603050405020304" pitchFamily="18" charset="0"/>
            </a:endParaRPr>
          </a:p>
          <a:p>
            <a:pPr lvl="0" eaLnBrk="0" fontAlgn="base" hangingPunct="0">
              <a:spcBef>
                <a:spcPct val="0"/>
              </a:spcBef>
              <a:spcAft>
                <a:spcPct val="0"/>
              </a:spcAft>
            </a:pPr>
            <a:endParaRPr lang="en-US" altLang="en-US" sz="3600" b="1" dirty="0">
              <a:latin typeface="Arial" panose="020B0604020202020204" pitchFamily="34" charset="0"/>
              <a:ea typeface="Times New Roman" panose="02020603050405020304" pitchFamily="18" charset="0"/>
            </a:endParaRPr>
          </a:p>
        </p:txBody>
      </p:sp>
      <p:pic>
        <p:nvPicPr>
          <p:cNvPr id="3" name="Picture 2">
            <a:extLst>
              <a:ext uri="{FF2B5EF4-FFF2-40B4-BE49-F238E27FC236}">
                <a16:creationId xmlns:a16="http://schemas.microsoft.com/office/drawing/2014/main" id="{1996DD5A-2E6D-42C7-84A9-A310FE145690}"/>
              </a:ext>
            </a:extLst>
          </p:cNvPr>
          <p:cNvPicPr>
            <a:picLocks noChangeAspect="1"/>
          </p:cNvPicPr>
          <p:nvPr/>
        </p:nvPicPr>
        <p:blipFill>
          <a:blip r:embed="rId2"/>
          <a:stretch>
            <a:fillRect/>
          </a:stretch>
        </p:blipFill>
        <p:spPr>
          <a:xfrm>
            <a:off x="990600" y="1828800"/>
            <a:ext cx="7010400" cy="4952229"/>
          </a:xfrm>
          <a:prstGeom prst="rect">
            <a:avLst/>
          </a:prstGeom>
        </p:spPr>
      </p:pic>
    </p:spTree>
    <p:extLst>
      <p:ext uri="{BB962C8B-B14F-4D97-AF65-F5344CB8AC3E}">
        <p14:creationId xmlns:p14="http://schemas.microsoft.com/office/powerpoint/2010/main" val="1728139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t="-5000" r="-18000" b="-5000"/>
          </a:stretch>
        </a:blipFill>
        <a:effectLst/>
      </p:bgPr>
    </p:bg>
    <p:spTree>
      <p:nvGrpSpPr>
        <p:cNvPr id="1" name=""/>
        <p:cNvGrpSpPr/>
        <p:nvPr/>
      </p:nvGrpSpPr>
      <p:grpSpPr>
        <a:xfrm>
          <a:off x="0" y="0"/>
          <a:ext cx="0" cy="0"/>
          <a:chOff x="0" y="0"/>
          <a:chExt cx="0" cy="0"/>
        </a:xfrm>
      </p:grpSpPr>
      <p:sp>
        <p:nvSpPr>
          <p:cNvPr id="2" name="Rectangle 1"/>
          <p:cNvSpPr/>
          <p:nvPr/>
        </p:nvSpPr>
        <p:spPr>
          <a:xfrm>
            <a:off x="381000" y="304800"/>
            <a:ext cx="8534400" cy="433965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600" b="1" dirty="0">
                <a:latin typeface="Arial" panose="020B0604020202020204" pitchFamily="34" charset="0"/>
                <a:cs typeface="Arial" panose="020B0604020202020204" pitchFamily="34" charset="0"/>
              </a:rPr>
              <a:t>Comments US 20 near Peosta:</a:t>
            </a:r>
            <a:endPar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R="0" lvl="0" algn="l" defTabSz="914400" rtl="0" eaLnBrk="0" fontAlgn="base" latinLnBrk="0" hangingPunct="0">
              <a:lnSpc>
                <a:spcPct val="100000"/>
              </a:lnSpc>
              <a:spcBef>
                <a:spcPct val="0"/>
              </a:spcBef>
              <a:spcAft>
                <a:spcPct val="0"/>
              </a:spcAft>
              <a:buClrTx/>
              <a:buSzTx/>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lvl="0" indent="-342900" eaLnBrk="0" fontAlgn="base" hangingPunct="0">
              <a:spcBef>
                <a:spcPct val="0"/>
              </a:spcBef>
              <a:spcAft>
                <a:spcPct val="0"/>
              </a:spcAft>
              <a:buFont typeface="Arial" panose="020B0604020202020204" pitchFamily="34" charset="0"/>
              <a:buChar char="•"/>
              <a:defRPr/>
            </a:pPr>
            <a:r>
              <a:rPr lang="en-US" altLang="en-US" sz="2400" dirty="0">
                <a:solidFill>
                  <a:prstClr val="black"/>
                </a:solidFill>
                <a:latin typeface="Arial" panose="020B0604020202020204" pitchFamily="34" charset="0"/>
                <a:cs typeface="Arial" panose="020B0604020202020204" pitchFamily="34" charset="0"/>
              </a:rPr>
              <a:t>2 total comments received</a:t>
            </a:r>
          </a:p>
          <a:p>
            <a:pPr marL="342900" lvl="0" indent="-342900" eaLnBrk="0" fontAlgn="base" hangingPunct="0">
              <a:spcBef>
                <a:spcPct val="0"/>
              </a:spcBef>
              <a:spcAft>
                <a:spcPct val="0"/>
              </a:spcAft>
              <a:buFont typeface="Arial" panose="020B0604020202020204" pitchFamily="34" charset="0"/>
              <a:buChar char="•"/>
              <a:defRPr/>
            </a:pPr>
            <a:r>
              <a:rPr lang="en-US" altLang="en-US" sz="2400" dirty="0">
                <a:solidFill>
                  <a:prstClr val="black"/>
                </a:solidFill>
                <a:latin typeface="Arial" panose="020B0604020202020204" pitchFamily="34" charset="0"/>
                <a:cs typeface="Arial" panose="020B0604020202020204" pitchFamily="34" charset="0"/>
              </a:rPr>
              <a:t>Summary of comments:</a:t>
            </a:r>
          </a:p>
          <a:p>
            <a:pPr marL="800100" lvl="1" indent="-342900" eaLnBrk="0" fontAlgn="base" hangingPunct="0">
              <a:spcBef>
                <a:spcPct val="0"/>
              </a:spcBef>
              <a:spcAft>
                <a:spcPct val="0"/>
              </a:spcAft>
              <a:buFont typeface="Arial" panose="020B0604020202020204" pitchFamily="34" charset="0"/>
              <a:buChar char="•"/>
              <a:defRPr/>
            </a:pPr>
            <a:r>
              <a:rPr lang="en-US" altLang="en-US" sz="2400" dirty="0">
                <a:solidFill>
                  <a:prstClr val="black"/>
                </a:solidFill>
                <a:latin typeface="Arial" panose="020B0604020202020204" pitchFamily="34" charset="0"/>
                <a:cs typeface="Arial" panose="020B0604020202020204" pitchFamily="34" charset="0"/>
              </a:rPr>
              <a:t>One wanting to know if their property will be impacted</a:t>
            </a:r>
          </a:p>
          <a:p>
            <a:pPr marL="800100" lvl="1" indent="-342900" eaLnBrk="0" fontAlgn="base" hangingPunct="0">
              <a:spcBef>
                <a:spcPct val="0"/>
              </a:spcBef>
              <a:spcAft>
                <a:spcPct val="0"/>
              </a:spcAft>
              <a:buFont typeface="Arial" panose="020B0604020202020204" pitchFamily="34" charset="0"/>
              <a:buChar char="•"/>
              <a:defRPr/>
            </a:pPr>
            <a:r>
              <a:rPr lang="en-US" altLang="en-US" sz="2400" dirty="0">
                <a:solidFill>
                  <a:prstClr val="black"/>
                </a:solidFill>
                <a:latin typeface="Arial" panose="020B0604020202020204" pitchFamily="34" charset="0"/>
                <a:cs typeface="Arial" panose="020B0604020202020204" pitchFamily="34" charset="0"/>
              </a:rPr>
              <a:t>With the further explanation they had no concerns with the CPZ.</a:t>
            </a:r>
          </a:p>
          <a:p>
            <a:pPr marL="800100" lvl="1" indent="-342900" eaLnBrk="0" fontAlgn="base" hangingPunct="0">
              <a:spcBef>
                <a:spcPct val="0"/>
              </a:spcBef>
              <a:spcAft>
                <a:spcPct val="0"/>
              </a:spcAft>
              <a:buFont typeface="Arial" panose="020B0604020202020204" pitchFamily="34" charset="0"/>
              <a:buChar char="•"/>
              <a:defRPr/>
            </a:pPr>
            <a:r>
              <a:rPr lang="en-US" altLang="en-US" sz="2400" dirty="0">
                <a:solidFill>
                  <a:prstClr val="black"/>
                </a:solidFill>
                <a:latin typeface="Arial" panose="020B0604020202020204" pitchFamily="34" charset="0"/>
                <a:cs typeface="Arial" panose="020B0604020202020204" pitchFamily="34" charset="0"/>
              </a:rPr>
              <a:t>The other comment was focused on the burden the property owners face when the DOT prolongs the construction of projects, suggested timely project completion should be a priority.</a:t>
            </a:r>
            <a:endParaRPr lang="en-US" altLang="en-US" sz="3600" b="1"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270356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t="-5000" r="-18000" b="-5000"/>
          </a:stretch>
        </a:blipFill>
        <a:effectLst/>
      </p:bgPr>
    </p:bg>
    <p:spTree>
      <p:nvGrpSpPr>
        <p:cNvPr id="1" name=""/>
        <p:cNvGrpSpPr/>
        <p:nvPr/>
      </p:nvGrpSpPr>
      <p:grpSpPr>
        <a:xfrm>
          <a:off x="0" y="0"/>
          <a:ext cx="0" cy="0"/>
          <a:chOff x="0" y="0"/>
          <a:chExt cx="0" cy="0"/>
        </a:xfrm>
      </p:grpSpPr>
      <p:sp>
        <p:nvSpPr>
          <p:cNvPr id="2" name="Rectangle 1"/>
          <p:cNvSpPr/>
          <p:nvPr/>
        </p:nvSpPr>
        <p:spPr>
          <a:xfrm>
            <a:off x="381000" y="304800"/>
            <a:ext cx="8534400" cy="2985433"/>
          </a:xfrm>
          <a:prstGeom prst="rect">
            <a:avLst/>
          </a:prstGeom>
        </p:spPr>
        <p:txBody>
          <a:bodyPr wrap="square">
            <a:spAutoFit/>
          </a:bodyPr>
          <a:lstStyle/>
          <a:p>
            <a:r>
              <a:rPr lang="en-US" sz="3200" dirty="0">
                <a:latin typeface="Arial" panose="020B0604020202020204" pitchFamily="34" charset="0"/>
                <a:cs typeface="Arial" panose="020B0604020202020204" pitchFamily="34" charset="0"/>
              </a:rPr>
              <a:t>US 151 near Springville future interchange </a:t>
            </a:r>
            <a:endParaRPr lang="en-US" sz="3200" dirty="0">
              <a:solidFill>
                <a:srgbClr val="FF0000"/>
              </a:solidFill>
              <a:latin typeface="Arial" panose="020B0604020202020204" pitchFamily="34" charset="0"/>
              <a:cs typeface="Arial" panose="020B0604020202020204" pitchFamily="34" charset="0"/>
            </a:endParaRPr>
          </a:p>
          <a:p>
            <a:pPr marL="571500" lvl="0" indent="-571500" eaLnBrk="0" fontAlgn="base" hangingPunct="0">
              <a:spcBef>
                <a:spcPct val="0"/>
              </a:spcBef>
              <a:spcAft>
                <a:spcPct val="0"/>
              </a:spcAft>
              <a:buFont typeface="Arial" panose="020B0604020202020204" pitchFamily="34" charset="0"/>
              <a:buChar char="•"/>
            </a:pPr>
            <a:endParaRPr lang="en-US" altLang="en-US" sz="2400" b="1" dirty="0">
              <a:solidFill>
                <a:srgbClr val="FF0000"/>
              </a:solidFill>
              <a:latin typeface="Arial" panose="020B0604020202020204" pitchFamily="34" charset="0"/>
              <a:ea typeface="Times New Roman" panose="02020603050405020304" pitchFamily="18" charset="0"/>
            </a:endParaRPr>
          </a:p>
          <a:p>
            <a:pPr lvl="0" eaLnBrk="0" fontAlgn="base" hangingPunct="0">
              <a:spcBef>
                <a:spcPct val="0"/>
              </a:spcBef>
              <a:spcAft>
                <a:spcPct val="0"/>
              </a:spcAft>
            </a:pPr>
            <a:endParaRPr lang="en-US" altLang="en-US" sz="2400" b="1" dirty="0">
              <a:solidFill>
                <a:srgbClr val="FF0000"/>
              </a:solidFill>
              <a:latin typeface="Arial" panose="020B0604020202020204" pitchFamily="34" charset="0"/>
              <a:ea typeface="Times New Roman" panose="02020603050405020304" pitchFamily="18" charset="0"/>
            </a:endParaRPr>
          </a:p>
          <a:p>
            <a:pPr lvl="0" eaLnBrk="0" fontAlgn="base" hangingPunct="0">
              <a:spcBef>
                <a:spcPct val="0"/>
              </a:spcBef>
              <a:spcAft>
                <a:spcPct val="0"/>
              </a:spcAft>
            </a:pPr>
            <a:endParaRPr lang="en-US" altLang="en-US" sz="2400" dirty="0">
              <a:latin typeface="Arial" panose="020B0604020202020204" pitchFamily="34" charset="0"/>
              <a:ea typeface="Times New Roman" panose="02020603050405020304" pitchFamily="18" charset="0"/>
            </a:endParaRPr>
          </a:p>
          <a:p>
            <a:pPr lvl="0" eaLnBrk="0" fontAlgn="base" hangingPunct="0">
              <a:spcBef>
                <a:spcPct val="0"/>
              </a:spcBef>
              <a:spcAft>
                <a:spcPct val="0"/>
              </a:spcAft>
            </a:pPr>
            <a:endParaRPr lang="en-US" altLang="en-US" sz="2400" dirty="0">
              <a:latin typeface="Arial" panose="020B0604020202020204" pitchFamily="34" charset="0"/>
              <a:ea typeface="Times New Roman" panose="02020603050405020304" pitchFamily="18" charset="0"/>
            </a:endParaRPr>
          </a:p>
          <a:p>
            <a:pPr marL="457200" lvl="0" indent="-457200" eaLnBrk="0" fontAlgn="base" hangingPunct="0">
              <a:spcBef>
                <a:spcPct val="0"/>
              </a:spcBef>
              <a:spcAft>
                <a:spcPct val="0"/>
              </a:spcAft>
              <a:buAutoNum type="arabicPeriod"/>
            </a:pPr>
            <a:endParaRPr lang="en-US" altLang="en-US" sz="2400" dirty="0">
              <a:latin typeface="Arial" panose="020B0604020202020204" pitchFamily="34" charset="0"/>
              <a:ea typeface="Times New Roman" panose="02020603050405020304" pitchFamily="18" charset="0"/>
            </a:endParaRPr>
          </a:p>
          <a:p>
            <a:pPr lvl="0" eaLnBrk="0" fontAlgn="base" hangingPunct="0">
              <a:spcBef>
                <a:spcPct val="0"/>
              </a:spcBef>
              <a:spcAft>
                <a:spcPct val="0"/>
              </a:spcAft>
            </a:pPr>
            <a:endParaRPr lang="en-US" altLang="en-US" sz="3600" b="1" dirty="0">
              <a:latin typeface="Arial" panose="020B0604020202020204" pitchFamily="34" charset="0"/>
              <a:ea typeface="Times New Roman" panose="02020603050405020304" pitchFamily="18" charset="0"/>
            </a:endParaRPr>
          </a:p>
        </p:txBody>
      </p:sp>
      <p:pic>
        <p:nvPicPr>
          <p:cNvPr id="3" name="Picture 2">
            <a:extLst>
              <a:ext uri="{FF2B5EF4-FFF2-40B4-BE49-F238E27FC236}">
                <a16:creationId xmlns:a16="http://schemas.microsoft.com/office/drawing/2014/main" id="{DEB0688D-27FD-4599-B935-E16D27FB5822}"/>
              </a:ext>
            </a:extLst>
          </p:cNvPr>
          <p:cNvPicPr>
            <a:picLocks noChangeAspect="1"/>
          </p:cNvPicPr>
          <p:nvPr/>
        </p:nvPicPr>
        <p:blipFill>
          <a:blip r:embed="rId3"/>
          <a:stretch>
            <a:fillRect/>
          </a:stretch>
        </p:blipFill>
        <p:spPr>
          <a:xfrm>
            <a:off x="1905001" y="1383273"/>
            <a:ext cx="6858000" cy="4791312"/>
          </a:xfrm>
          <a:prstGeom prst="rect">
            <a:avLst/>
          </a:prstGeom>
        </p:spPr>
      </p:pic>
    </p:spTree>
    <p:extLst>
      <p:ext uri="{BB962C8B-B14F-4D97-AF65-F5344CB8AC3E}">
        <p14:creationId xmlns:p14="http://schemas.microsoft.com/office/powerpoint/2010/main" val="3491733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t="-5000" r="-18000" b="-5000"/>
          </a:stretch>
        </a:blipFill>
        <a:effectLst/>
      </p:bgPr>
    </p:bg>
    <p:spTree>
      <p:nvGrpSpPr>
        <p:cNvPr id="1" name=""/>
        <p:cNvGrpSpPr/>
        <p:nvPr/>
      </p:nvGrpSpPr>
      <p:grpSpPr>
        <a:xfrm>
          <a:off x="0" y="0"/>
          <a:ext cx="0" cy="0"/>
          <a:chOff x="0" y="0"/>
          <a:chExt cx="0" cy="0"/>
        </a:xfrm>
      </p:grpSpPr>
      <p:sp>
        <p:nvSpPr>
          <p:cNvPr id="2" name="Rectangle 1"/>
          <p:cNvSpPr/>
          <p:nvPr/>
        </p:nvSpPr>
        <p:spPr>
          <a:xfrm>
            <a:off x="381000" y="304800"/>
            <a:ext cx="8534400" cy="6001643"/>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600" b="1" dirty="0">
                <a:latin typeface="Arial" panose="020B0604020202020204" pitchFamily="34" charset="0"/>
                <a:cs typeface="Arial" panose="020B0604020202020204" pitchFamily="34" charset="0"/>
              </a:rPr>
              <a:t>Comments US 151 near Springville:</a:t>
            </a:r>
            <a:endPar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R="0" lvl="0" algn="l" defTabSz="914400" rtl="0" eaLnBrk="0" fontAlgn="base" latinLnBrk="0" hangingPunct="0">
              <a:lnSpc>
                <a:spcPct val="100000"/>
              </a:lnSpc>
              <a:spcBef>
                <a:spcPct val="0"/>
              </a:spcBef>
              <a:spcAft>
                <a:spcPct val="0"/>
              </a:spcAft>
              <a:buClrTx/>
              <a:buSzTx/>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lvl="0" indent="-342900" eaLnBrk="0" fontAlgn="base" hangingPunct="0">
              <a:spcBef>
                <a:spcPct val="0"/>
              </a:spcBef>
              <a:spcAft>
                <a:spcPct val="0"/>
              </a:spcAft>
              <a:buFont typeface="Arial" panose="020B0604020202020204" pitchFamily="34" charset="0"/>
              <a:buChar char="•"/>
              <a:defRPr/>
            </a:pPr>
            <a:r>
              <a:rPr lang="en-US" altLang="en-US" sz="2400" dirty="0">
                <a:solidFill>
                  <a:prstClr val="black"/>
                </a:solidFill>
                <a:latin typeface="Arial" panose="020B0604020202020204" pitchFamily="34" charset="0"/>
                <a:cs typeface="Arial" panose="020B0604020202020204" pitchFamily="34" charset="0"/>
              </a:rPr>
              <a:t>Nine total comments </a:t>
            </a:r>
          </a:p>
          <a:p>
            <a:pPr marL="342900" lvl="0" indent="-342900" eaLnBrk="0" fontAlgn="base" hangingPunct="0">
              <a:spcBef>
                <a:spcPct val="0"/>
              </a:spcBef>
              <a:spcAft>
                <a:spcPct val="0"/>
              </a:spcAft>
              <a:buFont typeface="Arial" panose="020B0604020202020204" pitchFamily="34" charset="0"/>
              <a:buChar char="•"/>
              <a:defRPr/>
            </a:pPr>
            <a:r>
              <a:rPr lang="en-US" altLang="en-US" sz="2400" dirty="0">
                <a:solidFill>
                  <a:prstClr val="black"/>
                </a:solidFill>
                <a:latin typeface="Arial" panose="020B0604020202020204" pitchFamily="34" charset="0"/>
                <a:cs typeface="Arial" panose="020B0604020202020204" pitchFamily="34" charset="0"/>
              </a:rPr>
              <a:t>Summary of comments:</a:t>
            </a:r>
          </a:p>
          <a:p>
            <a:pPr marL="800100" lvl="1" indent="-342900" eaLnBrk="0" fontAlgn="base" hangingPunct="0">
              <a:spcBef>
                <a:spcPct val="0"/>
              </a:spcBef>
              <a:spcAft>
                <a:spcPct val="0"/>
              </a:spcAft>
              <a:buFont typeface="Arial" panose="020B0604020202020204" pitchFamily="34" charset="0"/>
              <a:buChar char="•"/>
              <a:defRPr/>
            </a:pPr>
            <a:r>
              <a:rPr lang="en-US" altLang="en-US" sz="2400" dirty="0">
                <a:solidFill>
                  <a:prstClr val="black"/>
                </a:solidFill>
                <a:latin typeface="Arial" panose="020B0604020202020204" pitchFamily="34" charset="0"/>
                <a:cs typeface="Arial" panose="020B0604020202020204" pitchFamily="34" charset="0"/>
              </a:rPr>
              <a:t>Majority wanting to know if their property will be impacted</a:t>
            </a:r>
          </a:p>
          <a:p>
            <a:pPr marL="800100" lvl="1" indent="-342900" eaLnBrk="0" fontAlgn="base" hangingPunct="0">
              <a:spcBef>
                <a:spcPct val="0"/>
              </a:spcBef>
              <a:spcAft>
                <a:spcPct val="0"/>
              </a:spcAft>
              <a:buFont typeface="Arial" panose="020B0604020202020204" pitchFamily="34" charset="0"/>
              <a:buChar char="•"/>
              <a:defRPr/>
            </a:pPr>
            <a:r>
              <a:rPr lang="en-US" altLang="en-US" sz="2400" dirty="0">
                <a:solidFill>
                  <a:prstClr val="black"/>
                </a:solidFill>
                <a:latin typeface="Arial" panose="020B0604020202020204" pitchFamily="34" charset="0"/>
                <a:cs typeface="Arial" panose="020B0604020202020204" pitchFamily="34" charset="0"/>
              </a:rPr>
              <a:t>Explained that CPZ is a tool that allows us to make decisions prior to an area being rezoned or for a structure being built over $25,000 in value.</a:t>
            </a:r>
          </a:p>
          <a:p>
            <a:pPr marL="800100" lvl="1" indent="-342900" eaLnBrk="0" fontAlgn="base" hangingPunct="0">
              <a:spcBef>
                <a:spcPct val="0"/>
              </a:spcBef>
              <a:spcAft>
                <a:spcPct val="0"/>
              </a:spcAft>
              <a:buFont typeface="Arial" panose="020B0604020202020204" pitchFamily="34" charset="0"/>
              <a:buChar char="•"/>
              <a:defRPr/>
            </a:pPr>
            <a:r>
              <a:rPr lang="en-US" altLang="en-US" sz="2400" dirty="0">
                <a:solidFill>
                  <a:prstClr val="black"/>
                </a:solidFill>
                <a:latin typeface="Arial" panose="020B0604020202020204" pitchFamily="34" charset="0"/>
                <a:cs typeface="Arial" panose="020B0604020202020204" pitchFamily="34" charset="0"/>
              </a:rPr>
              <a:t>With the further explanation there were no real concerns with the CPZ for this majority.</a:t>
            </a:r>
          </a:p>
          <a:p>
            <a:pPr marL="800100" lvl="1" indent="-342900" eaLnBrk="0" fontAlgn="base" hangingPunct="0">
              <a:spcBef>
                <a:spcPct val="0"/>
              </a:spcBef>
              <a:spcAft>
                <a:spcPct val="0"/>
              </a:spcAft>
              <a:buFont typeface="Arial" panose="020B0604020202020204" pitchFamily="34" charset="0"/>
              <a:buChar char="•"/>
              <a:defRPr/>
            </a:pPr>
            <a:r>
              <a:rPr lang="en-US" altLang="en-US" sz="2400" dirty="0">
                <a:solidFill>
                  <a:prstClr val="black"/>
                </a:solidFill>
                <a:latin typeface="Arial" panose="020B0604020202020204" pitchFamily="34" charset="0"/>
                <a:cs typeface="Arial" panose="020B0604020202020204" pitchFamily="34" charset="0"/>
              </a:rPr>
              <a:t>Casey’s General Store did express concern about the possibility of losing one of two entrances with the selected alternative.</a:t>
            </a:r>
          </a:p>
          <a:p>
            <a:pPr lvl="0" eaLnBrk="0" fontAlgn="base" hangingPunct="0">
              <a:spcBef>
                <a:spcPct val="0"/>
              </a:spcBef>
              <a:spcAft>
                <a:spcPct val="0"/>
              </a:spcAft>
            </a:pPr>
            <a:endParaRPr lang="en-US" altLang="en-US" sz="3600" b="1"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638335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t="-5000" r="-18000" b="-5000"/>
          </a:stretch>
        </a:blipFill>
        <a:effectLst/>
      </p:bgPr>
    </p:bg>
    <p:spTree>
      <p:nvGrpSpPr>
        <p:cNvPr id="1" name=""/>
        <p:cNvGrpSpPr/>
        <p:nvPr/>
      </p:nvGrpSpPr>
      <p:grpSpPr>
        <a:xfrm>
          <a:off x="0" y="0"/>
          <a:ext cx="0" cy="0"/>
          <a:chOff x="0" y="0"/>
          <a:chExt cx="0" cy="0"/>
        </a:xfrm>
      </p:grpSpPr>
      <p:sp>
        <p:nvSpPr>
          <p:cNvPr id="2" name="Rectangle 1"/>
          <p:cNvSpPr/>
          <p:nvPr/>
        </p:nvSpPr>
        <p:spPr>
          <a:xfrm>
            <a:off x="381000" y="304800"/>
            <a:ext cx="8534400" cy="526297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600" b="1" dirty="0">
                <a:latin typeface="Arial" panose="020B0604020202020204" pitchFamily="34" charset="0"/>
                <a:cs typeface="Arial" panose="020B0604020202020204" pitchFamily="34" charset="0"/>
              </a:rPr>
              <a:t>Comments US 151 near Springville:</a:t>
            </a:r>
            <a:endParaRPr kumimoji="0" lang="en-US" altLang="en-US"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R="0" lvl="0" algn="l" defTabSz="914400" rtl="0" eaLnBrk="0" fontAlgn="base" latinLnBrk="0" hangingPunct="0">
              <a:lnSpc>
                <a:spcPct val="100000"/>
              </a:lnSpc>
              <a:spcBef>
                <a:spcPct val="0"/>
              </a:spcBef>
              <a:spcAft>
                <a:spcPct val="0"/>
              </a:spcAft>
              <a:buClrTx/>
              <a:buSzTx/>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lvl="0" indent="-342900" eaLnBrk="0" fontAlgn="base" hangingPunct="0">
              <a:spcBef>
                <a:spcPct val="0"/>
              </a:spcBef>
              <a:spcAft>
                <a:spcPct val="0"/>
              </a:spcAft>
              <a:buFont typeface="Arial" panose="020B0604020202020204" pitchFamily="34" charset="0"/>
              <a:buChar char="•"/>
              <a:defRPr/>
            </a:pPr>
            <a:r>
              <a:rPr lang="en-US" altLang="en-US" sz="2400" dirty="0">
                <a:solidFill>
                  <a:prstClr val="black"/>
                </a:solidFill>
                <a:latin typeface="Arial" panose="020B0604020202020204" pitchFamily="34" charset="0"/>
                <a:cs typeface="Arial" panose="020B0604020202020204" pitchFamily="34" charset="0"/>
              </a:rPr>
              <a:t>The notifications for the CPZ led to several meetings with stakeholders to address the CPZ and chosen alternative, including Wendling Quarry and Security State Bank and an informal meeting with some Springville City staff.</a:t>
            </a:r>
          </a:p>
          <a:p>
            <a:pPr marL="342900" lvl="0" indent="-342900" eaLnBrk="0" fontAlgn="base" hangingPunct="0">
              <a:spcBef>
                <a:spcPct val="0"/>
              </a:spcBef>
              <a:spcAft>
                <a:spcPct val="0"/>
              </a:spcAft>
              <a:buFont typeface="Arial" panose="020B0604020202020204" pitchFamily="34" charset="0"/>
              <a:buChar char="•"/>
              <a:defRPr/>
            </a:pPr>
            <a:endParaRPr lang="en-US" altLang="en-US" sz="2400" dirty="0">
              <a:solidFill>
                <a:prstClr val="black"/>
              </a:solidFill>
              <a:latin typeface="Arial" panose="020B0604020202020204" pitchFamily="34" charset="0"/>
              <a:cs typeface="Arial" panose="020B0604020202020204" pitchFamily="34" charset="0"/>
            </a:endParaRPr>
          </a:p>
          <a:p>
            <a:pPr marL="800100" lvl="1" indent="-342900" eaLnBrk="0" fontAlgn="base" hangingPunct="0">
              <a:spcBef>
                <a:spcPct val="0"/>
              </a:spcBef>
              <a:spcAft>
                <a:spcPct val="0"/>
              </a:spcAft>
              <a:buFont typeface="Arial" panose="020B0604020202020204" pitchFamily="34" charset="0"/>
              <a:buChar char="•"/>
              <a:defRPr/>
            </a:pPr>
            <a:r>
              <a:rPr lang="en-US" altLang="en-US" sz="2400" dirty="0">
                <a:solidFill>
                  <a:prstClr val="black"/>
                </a:solidFill>
                <a:latin typeface="Arial" panose="020B0604020202020204" pitchFamily="34" charset="0"/>
                <a:cs typeface="Arial" panose="020B0604020202020204" pitchFamily="34" charset="0"/>
              </a:rPr>
              <a:t>The Quarry and City representatives were in favor of the CPZ and the project.</a:t>
            </a:r>
          </a:p>
          <a:p>
            <a:pPr marL="800100" lvl="1" indent="-342900" eaLnBrk="0" fontAlgn="base" hangingPunct="0">
              <a:spcBef>
                <a:spcPct val="0"/>
              </a:spcBef>
              <a:spcAft>
                <a:spcPct val="0"/>
              </a:spcAft>
              <a:buFont typeface="Arial" panose="020B0604020202020204" pitchFamily="34" charset="0"/>
              <a:buChar char="•"/>
              <a:defRPr/>
            </a:pPr>
            <a:r>
              <a:rPr lang="en-US" altLang="en-US" sz="2400" dirty="0">
                <a:solidFill>
                  <a:prstClr val="black"/>
                </a:solidFill>
                <a:latin typeface="Arial" panose="020B0604020202020204" pitchFamily="34" charset="0"/>
                <a:cs typeface="Arial" panose="020B0604020202020204" pitchFamily="34" charset="0"/>
              </a:rPr>
              <a:t>The representatives for the bank are not in favor of any alternative that significantly impacts the bank (NW quadrant) or their developable property (NE quadrant).</a:t>
            </a:r>
          </a:p>
          <a:p>
            <a:pPr lvl="0" eaLnBrk="0" fontAlgn="base" hangingPunct="0">
              <a:spcBef>
                <a:spcPct val="0"/>
              </a:spcBef>
              <a:spcAft>
                <a:spcPct val="0"/>
              </a:spcAft>
            </a:pPr>
            <a:endParaRPr lang="en-US" altLang="en-US" sz="3600" b="1"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224213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t="-5000" r="-18000" b="-5000"/>
          </a:stretch>
        </a:blipFill>
        <a:effectLst/>
      </p:bgPr>
    </p:bg>
    <p:spTree>
      <p:nvGrpSpPr>
        <p:cNvPr id="1" name=""/>
        <p:cNvGrpSpPr/>
        <p:nvPr/>
      </p:nvGrpSpPr>
      <p:grpSpPr>
        <a:xfrm>
          <a:off x="0" y="0"/>
          <a:ext cx="0" cy="0"/>
          <a:chOff x="0" y="0"/>
          <a:chExt cx="0" cy="0"/>
        </a:xfrm>
      </p:grpSpPr>
      <p:sp>
        <p:nvSpPr>
          <p:cNvPr id="2" name="Rectangle 1"/>
          <p:cNvSpPr/>
          <p:nvPr/>
        </p:nvSpPr>
        <p:spPr>
          <a:xfrm>
            <a:off x="381000" y="304800"/>
            <a:ext cx="8077200" cy="772519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Next Steps - 5 &amp; 6 (for both CPZs):</a:t>
            </a:r>
            <a:endParaRPr lang="en-US" altLang="en-US" sz="2400" dirty="0">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mn-cs"/>
            </a:endParaRPr>
          </a:p>
          <a:p>
            <a:pPr marL="457200" marR="0" lvl="0" indent="-457200" algn="l" defTabSz="914400" rtl="0" eaLnBrk="0" fontAlgn="base" latinLnBrk="0" hangingPunct="0">
              <a:lnSpc>
                <a:spcPct val="100000"/>
              </a:lnSpc>
              <a:spcBef>
                <a:spcPct val="0"/>
              </a:spcBef>
              <a:spcAft>
                <a:spcPct val="0"/>
              </a:spcAft>
              <a:buClrTx/>
              <a:buSzTx/>
              <a:buFontTx/>
              <a:buAutoNum type="arabicPeriod"/>
              <a:tabLst/>
              <a:defRPr/>
            </a:pPr>
            <a:r>
              <a:rPr kumimoji="0" lang="en-US" altLang="en-US" sz="2400" b="0" i="0" u="none" strike="noStrike" kern="1200" cap="none" spc="0" normalizeH="0" noProof="0" dirty="0">
                <a:ln>
                  <a:noFill/>
                </a:ln>
                <a:solidFill>
                  <a:schemeClr val="bg1">
                    <a:lumMod val="50000"/>
                  </a:schemeClr>
                </a:solidFill>
                <a:effectLst>
                  <a:glow rad="127000">
                    <a:schemeClr val="accent1">
                      <a:alpha val="0"/>
                    </a:schemeClr>
                  </a:glow>
                </a:effectLst>
                <a:uLnTx/>
                <a:uFillTx/>
                <a:latin typeface="Arial" panose="020B0604020202020204" pitchFamily="34" charset="0"/>
                <a:ea typeface="Times New Roman" panose="02020603050405020304" pitchFamily="18" charset="0"/>
                <a:cs typeface="+mn-cs"/>
              </a:rPr>
              <a:t>Sought initial guidance from Commission for new US20 and US 151 Corridor Preservation Zone (CPZ):  March 8, 2022</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defRPr/>
            </a:pPr>
            <a:r>
              <a:rPr kumimoji="0" lang="en-US" altLang="en-US" sz="2400" b="0" i="0" u="none" strike="noStrike" kern="1200" cap="none" spc="0" normalizeH="0" noProof="0" dirty="0">
                <a:ln>
                  <a:noFill/>
                </a:ln>
                <a:solidFill>
                  <a:schemeClr val="bg1">
                    <a:lumMod val="50000"/>
                  </a:schemeClr>
                </a:solidFill>
                <a:effectLst>
                  <a:glow rad="127000">
                    <a:schemeClr val="accent1">
                      <a:alpha val="0"/>
                    </a:schemeClr>
                  </a:glow>
                </a:effectLst>
                <a:uLnTx/>
                <a:uFillTx/>
                <a:latin typeface="Arial" panose="020B0604020202020204" pitchFamily="34" charset="0"/>
                <a:ea typeface="+mn-ea"/>
                <a:cs typeface="Arial" panose="020B0604020202020204" pitchFamily="34" charset="0"/>
              </a:rPr>
              <a:t>Mailed initial written notices to the affected city or county and property owners:  March 2021</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defRPr/>
            </a:pPr>
            <a:r>
              <a:rPr kumimoji="0" lang="en-US" altLang="en-US" sz="2400" b="0" i="0" u="none" strike="noStrike" kern="1200" cap="none" spc="0" normalizeH="0" noProof="0" dirty="0">
                <a:ln>
                  <a:noFill/>
                </a:ln>
                <a:solidFill>
                  <a:schemeClr val="bg1">
                    <a:lumMod val="50000"/>
                  </a:schemeClr>
                </a:solidFill>
                <a:effectLst>
                  <a:glow rad="127000">
                    <a:schemeClr val="accent1">
                      <a:alpha val="0"/>
                    </a:schemeClr>
                  </a:glow>
                </a:effectLst>
                <a:uLnTx/>
                <a:uFillTx/>
                <a:latin typeface="Arial" panose="020B0604020202020204" pitchFamily="34" charset="0"/>
                <a:ea typeface="+mn-ea"/>
                <a:cs typeface="Arial" panose="020B0604020202020204" pitchFamily="34" charset="0"/>
              </a:rPr>
              <a:t>Affected cities or counties and property owners were given the opportunity to comment:  March –May </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defRPr/>
            </a:pPr>
            <a:r>
              <a:rPr kumimoji="0" lang="en-US" alt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Arial" panose="020B0604020202020204" pitchFamily="34" charset="0"/>
              </a:rPr>
              <a:t>After expiration of the 60 day comment period, we present the proposed CPZ to the Commission today at the monthly workshop: June 13, 2022</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defRPr/>
            </a:pP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proposed CPZ is presented to the Commission for formal action at the next monthly business meeting: </a:t>
            </a:r>
            <a:r>
              <a:rPr kumimoji="0" lang="en-US" altLang="en-US"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July 12, 2022</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defRPr/>
            </a:pP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a:t>
            </a:r>
            <a:r>
              <a:rPr lang="en-US" altLang="en-US" sz="2400" dirty="0">
                <a:solidFill>
                  <a:prstClr val="black"/>
                </a:solidFill>
                <a:latin typeface="Arial" panose="020B0604020202020204" pitchFamily="34" charset="0"/>
                <a:cs typeface="Arial" panose="020B0604020202020204" pitchFamily="34" charset="0"/>
              </a:rPr>
              <a:t>approved DOT will</a:t>
            </a:r>
            <a:r>
              <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send a final notice to affected property owners</a:t>
            </a:r>
          </a:p>
          <a:p>
            <a:pPr marL="457200" lvl="0" indent="-457200" eaLnBrk="0" fontAlgn="base" hangingPunct="0">
              <a:spcBef>
                <a:spcPct val="0"/>
              </a:spcBef>
              <a:spcAft>
                <a:spcPct val="0"/>
              </a:spcAft>
              <a:buAutoNum type="arabicPeriod"/>
            </a:pPr>
            <a:endParaRPr lang="en-US" altLang="en-US" sz="2400" dirty="0">
              <a:latin typeface="Arial" panose="020B0604020202020204" pitchFamily="34" charset="0"/>
              <a:ea typeface="Times New Roman" panose="02020603050405020304" pitchFamily="18" charset="0"/>
            </a:endParaRPr>
          </a:p>
          <a:p>
            <a:pPr marL="457200" lvl="0" indent="-457200" eaLnBrk="0" fontAlgn="base" hangingPunct="0">
              <a:spcBef>
                <a:spcPct val="0"/>
              </a:spcBef>
              <a:spcAft>
                <a:spcPct val="0"/>
              </a:spcAft>
              <a:buAutoNum type="arabicPeriod"/>
            </a:pPr>
            <a:endParaRPr lang="en-US" altLang="en-US" sz="2400" dirty="0">
              <a:latin typeface="Arial" panose="020B0604020202020204" pitchFamily="34" charset="0"/>
              <a:ea typeface="Times New Roman" panose="02020603050405020304" pitchFamily="18" charset="0"/>
            </a:endParaRPr>
          </a:p>
          <a:p>
            <a:pPr lvl="0" eaLnBrk="0" fontAlgn="base" hangingPunct="0">
              <a:spcBef>
                <a:spcPct val="0"/>
              </a:spcBef>
              <a:spcAft>
                <a:spcPct val="0"/>
              </a:spcAft>
            </a:pPr>
            <a:endParaRPr lang="en-US" altLang="en-US" sz="3600" b="1"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974013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t="-5000" r="-18000" b="-5000"/>
          </a:stretch>
        </a:blipFill>
        <a:effectLst/>
      </p:bgPr>
    </p:bg>
    <p:spTree>
      <p:nvGrpSpPr>
        <p:cNvPr id="1" name=""/>
        <p:cNvGrpSpPr/>
        <p:nvPr/>
      </p:nvGrpSpPr>
      <p:grpSpPr>
        <a:xfrm>
          <a:off x="0" y="0"/>
          <a:ext cx="0" cy="0"/>
          <a:chOff x="0" y="0"/>
          <a:chExt cx="0" cy="0"/>
        </a:xfrm>
      </p:grpSpPr>
      <p:sp>
        <p:nvSpPr>
          <p:cNvPr id="2" name="Rectangle 1"/>
          <p:cNvSpPr/>
          <p:nvPr/>
        </p:nvSpPr>
        <p:spPr>
          <a:xfrm>
            <a:off x="685800" y="762001"/>
            <a:ext cx="7315200" cy="6555641"/>
          </a:xfrm>
          <a:prstGeom prst="rect">
            <a:avLst/>
          </a:prstGeom>
        </p:spPr>
        <p:txBody>
          <a:bodyPr wrap="square">
            <a:spAutoFit/>
          </a:bodyPr>
          <a:lstStyle/>
          <a:p>
            <a:pPr lvl="0" eaLnBrk="0" fontAlgn="base" hangingPunct="0">
              <a:spcBef>
                <a:spcPct val="0"/>
              </a:spcBef>
              <a:spcAft>
                <a:spcPct val="0"/>
              </a:spcAft>
            </a:pPr>
            <a:r>
              <a:rPr lang="en-US" altLang="en-US" sz="4000" b="1" dirty="0">
                <a:latin typeface="Arial" panose="020B0604020202020204" pitchFamily="34" charset="0"/>
                <a:ea typeface="Times New Roman" panose="02020603050405020304" pitchFamily="18" charset="0"/>
              </a:rPr>
              <a:t>Questions?</a:t>
            </a:r>
          </a:p>
          <a:p>
            <a:pPr lvl="0" eaLnBrk="0" fontAlgn="base" hangingPunct="0">
              <a:spcBef>
                <a:spcPct val="0"/>
              </a:spcBef>
              <a:spcAft>
                <a:spcPct val="0"/>
              </a:spcAft>
            </a:pPr>
            <a:endParaRPr lang="en-US" altLang="en-US" sz="4000" b="1" dirty="0">
              <a:latin typeface="Arial" panose="020B0604020202020204" pitchFamily="34" charset="0"/>
              <a:ea typeface="Times New Roman" panose="02020603050405020304" pitchFamily="18" charset="0"/>
            </a:endParaRPr>
          </a:p>
          <a:p>
            <a:pPr lvl="0" eaLnBrk="0" fontAlgn="base" hangingPunct="0">
              <a:spcBef>
                <a:spcPct val="0"/>
              </a:spcBef>
              <a:spcAft>
                <a:spcPct val="0"/>
              </a:spcAft>
            </a:pPr>
            <a:r>
              <a:rPr lang="en-US" altLang="en-US" sz="4000" b="1" dirty="0">
                <a:latin typeface="Arial" panose="020B0604020202020204" pitchFamily="34" charset="0"/>
                <a:ea typeface="Times New Roman" panose="02020603050405020304" pitchFamily="18" charset="0"/>
              </a:rPr>
              <a:t>Thank You</a:t>
            </a:r>
          </a:p>
          <a:p>
            <a:pPr lvl="0" eaLnBrk="0" fontAlgn="base" hangingPunct="0">
              <a:spcBef>
                <a:spcPct val="0"/>
              </a:spcBef>
              <a:spcAft>
                <a:spcPct val="0"/>
              </a:spcAft>
            </a:pPr>
            <a:endParaRPr lang="en-US" altLang="en-US" sz="6000" b="1" dirty="0">
              <a:latin typeface="Arial" panose="020B0604020202020204" pitchFamily="34" charset="0"/>
              <a:ea typeface="Times New Roman" panose="02020603050405020304" pitchFamily="18" charset="0"/>
            </a:endParaRPr>
          </a:p>
          <a:p>
            <a:pPr lvl="0" eaLnBrk="0" fontAlgn="base" hangingPunct="0">
              <a:spcBef>
                <a:spcPct val="0"/>
              </a:spcBef>
              <a:spcAft>
                <a:spcPct val="0"/>
              </a:spcAft>
            </a:pPr>
            <a:endParaRPr lang="en-US" altLang="en-US" sz="3600" dirty="0">
              <a:solidFill>
                <a:prstClr val="black"/>
              </a:solidFill>
              <a:latin typeface="Arial" panose="020B0604020202020204" pitchFamily="34" charset="0"/>
              <a:ea typeface="Times New Roman" panose="02020603050405020304" pitchFamily="18" charset="0"/>
            </a:endParaRPr>
          </a:p>
          <a:p>
            <a:pPr lvl="0" eaLnBrk="0" fontAlgn="base" hangingPunct="0">
              <a:spcBef>
                <a:spcPct val="0"/>
              </a:spcBef>
              <a:spcAft>
                <a:spcPct val="0"/>
              </a:spcAft>
            </a:pPr>
            <a:r>
              <a:rPr lang="en-US" altLang="en-US" sz="2400" dirty="0">
                <a:solidFill>
                  <a:prstClr val="black"/>
                </a:solidFill>
                <a:latin typeface="Arial" panose="020B0604020202020204" pitchFamily="34" charset="0"/>
                <a:ea typeface="Times New Roman" panose="02020603050405020304" pitchFamily="18" charset="0"/>
              </a:rPr>
              <a:t>Bryan Bradley</a:t>
            </a:r>
          </a:p>
          <a:p>
            <a:pPr lvl="0" eaLnBrk="0" fontAlgn="base" hangingPunct="0">
              <a:spcBef>
                <a:spcPct val="0"/>
              </a:spcBef>
              <a:spcAft>
                <a:spcPct val="0"/>
              </a:spcAft>
            </a:pPr>
            <a:r>
              <a:rPr lang="en-US" altLang="en-US" sz="2400" dirty="0">
                <a:solidFill>
                  <a:prstClr val="black"/>
                </a:solidFill>
                <a:latin typeface="Arial" panose="020B0604020202020204" pitchFamily="34" charset="0"/>
                <a:ea typeface="Times New Roman" panose="02020603050405020304" pitchFamily="18" charset="0"/>
              </a:rPr>
              <a:t>Location and Environment Bureau</a:t>
            </a:r>
          </a:p>
          <a:p>
            <a:pPr lvl="0" eaLnBrk="0" fontAlgn="base" hangingPunct="0">
              <a:spcBef>
                <a:spcPct val="0"/>
              </a:spcBef>
              <a:spcAft>
                <a:spcPct val="0"/>
              </a:spcAft>
            </a:pPr>
            <a:r>
              <a:rPr lang="en-US" altLang="en-US" sz="2400" dirty="0">
                <a:latin typeface="Arial" panose="020B0604020202020204" pitchFamily="34" charset="0"/>
                <a:ea typeface="Times New Roman" panose="02020603050405020304" pitchFamily="18" charset="0"/>
                <a:hlinkClick r:id="rId3"/>
              </a:rPr>
              <a:t>bryan.bradley@iowadot.us</a:t>
            </a:r>
            <a:endParaRPr lang="en-US" altLang="en-US" sz="2400" dirty="0">
              <a:latin typeface="Arial" panose="020B0604020202020204" pitchFamily="34" charset="0"/>
              <a:ea typeface="Times New Roman" panose="02020603050405020304" pitchFamily="18" charset="0"/>
            </a:endParaRPr>
          </a:p>
          <a:p>
            <a:pPr lvl="0" eaLnBrk="0" fontAlgn="base" hangingPunct="0">
              <a:spcBef>
                <a:spcPct val="0"/>
              </a:spcBef>
              <a:spcAft>
                <a:spcPct val="0"/>
              </a:spcAft>
            </a:pPr>
            <a:r>
              <a:rPr lang="en-US" altLang="en-US" sz="2400" dirty="0">
                <a:solidFill>
                  <a:prstClr val="black"/>
                </a:solidFill>
                <a:latin typeface="Arial" panose="020B0604020202020204" pitchFamily="34" charset="0"/>
                <a:ea typeface="Times New Roman" panose="02020603050405020304" pitchFamily="18" charset="0"/>
              </a:rPr>
              <a:t>(515) 239-1787</a:t>
            </a:r>
          </a:p>
          <a:p>
            <a:pPr lvl="0" eaLnBrk="0" fontAlgn="base" hangingPunct="0">
              <a:spcBef>
                <a:spcPct val="0"/>
              </a:spcBef>
              <a:spcAft>
                <a:spcPct val="0"/>
              </a:spcAft>
            </a:pPr>
            <a:endParaRPr lang="en-US" altLang="en-US" sz="2400" dirty="0">
              <a:latin typeface="Arial" panose="020B0604020202020204" pitchFamily="34" charset="0"/>
              <a:ea typeface="Times New Roman" panose="02020603050405020304" pitchFamily="18" charset="0"/>
            </a:endParaRPr>
          </a:p>
          <a:p>
            <a:pPr lvl="0" eaLnBrk="0" fontAlgn="base" hangingPunct="0">
              <a:spcBef>
                <a:spcPct val="0"/>
              </a:spcBef>
              <a:spcAft>
                <a:spcPct val="0"/>
              </a:spcAft>
            </a:pPr>
            <a:endParaRPr lang="en-US" altLang="en-US" sz="2400" dirty="0">
              <a:latin typeface="Arial" panose="020B0604020202020204" pitchFamily="34" charset="0"/>
              <a:ea typeface="Times New Roman" panose="02020603050405020304" pitchFamily="18" charset="0"/>
            </a:endParaRPr>
          </a:p>
          <a:p>
            <a:pPr marL="457200" lvl="0" indent="-457200" eaLnBrk="0" fontAlgn="base" hangingPunct="0">
              <a:spcBef>
                <a:spcPct val="0"/>
              </a:spcBef>
              <a:spcAft>
                <a:spcPct val="0"/>
              </a:spcAft>
              <a:buAutoNum type="arabicPeriod"/>
            </a:pPr>
            <a:endParaRPr lang="en-US" altLang="en-US" sz="2400" dirty="0">
              <a:latin typeface="Arial" panose="020B0604020202020204" pitchFamily="34" charset="0"/>
              <a:ea typeface="Times New Roman" panose="02020603050405020304" pitchFamily="18" charset="0"/>
            </a:endParaRPr>
          </a:p>
          <a:p>
            <a:pPr lvl="0" eaLnBrk="0" fontAlgn="base" hangingPunct="0">
              <a:spcBef>
                <a:spcPct val="0"/>
              </a:spcBef>
              <a:spcAft>
                <a:spcPct val="0"/>
              </a:spcAft>
            </a:pPr>
            <a:endParaRPr lang="en-US" altLang="en-US" sz="3600" b="1"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1117288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11470</TotalTime>
  <Words>583</Words>
  <Application>Microsoft Office PowerPoint</Application>
  <PresentationFormat>On-screen Show (4:3)</PresentationFormat>
  <Paragraphs>68</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Iowa Department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Anderson, Stuart</cp:lastModifiedBy>
  <cp:revision>98</cp:revision>
  <cp:lastPrinted>2022-07-05T15:40:32Z</cp:lastPrinted>
  <dcterms:created xsi:type="dcterms:W3CDTF">2015-07-15T17:52:24Z</dcterms:created>
  <dcterms:modified xsi:type="dcterms:W3CDTF">2022-07-05T15:40:56Z</dcterms:modified>
</cp:coreProperties>
</file>