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59" r:id="rId3"/>
    <p:sldId id="347" r:id="rId4"/>
    <p:sldId id="360" r:id="rId5"/>
    <p:sldId id="337" r:id="rId6"/>
    <p:sldId id="349" r:id="rId7"/>
    <p:sldId id="350" r:id="rId8"/>
    <p:sldId id="363" r:id="rId9"/>
    <p:sldId id="362" r:id="rId10"/>
    <p:sldId id="364" r:id="rId11"/>
    <p:sldId id="365" r:id="rId12"/>
    <p:sldId id="36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717F"/>
    <a:srgbClr val="B55813"/>
    <a:srgbClr val="B1B3B3"/>
    <a:srgbClr val="53565A"/>
    <a:srgbClr val="871721"/>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3" autoAdjust="0"/>
    <p:restoredTop sz="92127" autoAdjust="0"/>
  </p:normalViewPr>
  <p:slideViewPr>
    <p:cSldViewPr>
      <p:cViewPr>
        <p:scale>
          <a:sx n="125" d="100"/>
          <a:sy n="125" d="100"/>
        </p:scale>
        <p:origin x="1302" y="-78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9BA43C6D-E55F-4BE5-8554-C22BB859EDE9}" type="datetimeFigureOut">
              <a:rPr lang="en-US" smtClean="0"/>
              <a:t>7/5/2023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There were four applications that are not being recommended for funding. The Ames (</a:t>
            </a:r>
            <a:r>
              <a:rPr lang="en-US" sz="1100" b="0" kern="1200" dirty="0" err="1">
                <a:solidFill>
                  <a:schemeClr val="dk1"/>
                </a:solidFill>
                <a:latin typeface="+mn-lt"/>
                <a:ea typeface="+mn-ea"/>
                <a:cs typeface="+mn-cs"/>
              </a:rPr>
              <a:t>CyRide</a:t>
            </a:r>
            <a:r>
              <a:rPr lang="en-US" sz="1100" b="0" kern="1200" dirty="0">
                <a:solidFill>
                  <a:schemeClr val="dk1"/>
                </a:solidFill>
                <a:latin typeface="+mn-lt"/>
                <a:ea typeface="+mn-ea"/>
                <a:cs typeface="+mn-cs"/>
              </a:rPr>
              <a:t>) for Fire Mitigation Building Improvements, Des Moines Area Regional Transit Authority for an Operations and Maintenance Facility, North Iowa Area Council of Governments for a Parking Garage, and Heart of Iowa Regional Transit Agency for a vehicle storage facility. </a:t>
            </a:r>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dirty="0"/>
          </a:p>
        </p:txBody>
      </p:sp>
    </p:spTree>
    <p:extLst>
      <p:ext uri="{BB962C8B-B14F-4D97-AF65-F5344CB8AC3E}">
        <p14:creationId xmlns:p14="http://schemas.microsoft.com/office/powerpoint/2010/main" val="328791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205558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dirty="0">
                <a:solidFill>
                  <a:srgbClr val="666666"/>
                </a:solidFill>
                <a:effectLst/>
                <a:latin typeface="+mn-lt"/>
              </a:rPr>
              <a:t>This program includes new construction, reconstruction/major renovation and relocation of facilities. Projects may include facilities for the administration of public transit operations, facilities for servicing, maintenance or storage of public transit vehicles, transit vehicle fueling facilities, passenger waiting facilities, and reconstruction/major renovations or relocation of existing administrative or maintenance facilities to correct violations of safety or design standards. State share is up to 80 percent with a maximum of 40 percent of the total state appropriation. Projects must be obligated within 6 months of contract execution and completed in 18 months.</a:t>
            </a:r>
            <a:endParaRPr lang="en-US" sz="900" dirty="0">
              <a:latin typeface="+mn-lt"/>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22633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annual appropriation of $1 million. We do not have any underrun/contingency funding this year to add to the annual appropriation. We received eight </a:t>
            </a:r>
            <a:r>
              <a:rPr lang="en-US" sz="1200" kern="1200" dirty="0">
                <a:solidFill>
                  <a:schemeClr val="tx1"/>
                </a:solidFill>
                <a:latin typeface="+mn-lt"/>
                <a:ea typeface="+mn-ea"/>
                <a:cs typeface="+mn-cs"/>
              </a:rPr>
              <a:t>applications totaling </a:t>
            </a:r>
            <a:r>
              <a:rPr lang="en-US" b="1" dirty="0"/>
              <a:t>$38,652,056</a:t>
            </a:r>
            <a:r>
              <a:rPr lang="en-US" dirty="0"/>
              <a:t> </a:t>
            </a:r>
            <a:r>
              <a:rPr lang="en-US" sz="1200" kern="1200" dirty="0">
                <a:solidFill>
                  <a:schemeClr val="tx1"/>
                </a:solidFill>
                <a:latin typeface="+mn-lt"/>
                <a:ea typeface="+mn-ea"/>
                <a:cs typeface="+mn-cs"/>
              </a:rPr>
              <a:t>in federal</a:t>
            </a:r>
            <a:r>
              <a:rPr lang="en-US" dirty="0"/>
              <a:t>, state, and local project costs. The total amount of PTIG requested was </a:t>
            </a:r>
            <a:r>
              <a:rPr lang="en-US" b="1" dirty="0"/>
              <a:t>$2,700,000</a:t>
            </a:r>
            <a:r>
              <a:rPr lang="en-US" dirty="0"/>
              <a:t>. </a:t>
            </a:r>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5946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dirty="0">
                <a:solidFill>
                  <a:schemeClr val="dk1"/>
                </a:solidFill>
                <a:latin typeface="+mn-lt"/>
              </a:rPr>
              <a:t>We were able to award four projects with our allocated amount. The first one, an automated bus wash for Siouxland regional transit system in Sioux City. They have a total project cost of $300,000, with a requested and recommended amount of $240,000 or 80% of the total project costs. The second, a bus wash facility for the City of Muscatine. The total project cost is $1,631,700. The requested amount was $600,000 and the recommended amount is $400,000. PTIG projects can be awarded up to a maximum of 40% of the total appropriation, which means for FY24 the largest single award can be up to  $400,000. Third, we have the City of Sioux City for replacement of a Boiler/Heat Pump at their Martin Luther King Jr. Transportation Center. The total project cost is $150,656, with a requested and recommended amount of $120,000. Last, we have Southeast Iowa Regional Planning Commission for the renovation of an existing facility. The total project costs is $300,000 with a requested and recommended amount of $240,000 or 80% of the total project costs</a:t>
            </a:r>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390289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showing the </a:t>
            </a:r>
            <a:r>
              <a:rPr lang="en-US" baseline="0" dirty="0"/>
              <a:t>Transit Systems we have in Iowa. The stars show where we received applications from (two from Sioux City area, Forest City, Ames, Des Moines (DART), HIRTA, Mount Pleasant and Muscatine) and the circles around the star show the applications we are recommending for funding. </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41461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10</a:t>
            </a:fld>
            <a:endParaRPr lang="en-US" dirty="0"/>
          </a:p>
        </p:txBody>
      </p:sp>
    </p:spTree>
    <p:extLst>
      <p:ext uri="{BB962C8B-B14F-4D97-AF65-F5344CB8AC3E}">
        <p14:creationId xmlns:p14="http://schemas.microsoft.com/office/powerpoint/2010/main" val="158316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11</a:t>
            </a:fld>
            <a:endParaRPr lang="en-US" dirty="0"/>
          </a:p>
        </p:txBody>
      </p:sp>
    </p:spTree>
    <p:extLst>
      <p:ext uri="{BB962C8B-B14F-4D97-AF65-F5344CB8AC3E}">
        <p14:creationId xmlns:p14="http://schemas.microsoft.com/office/powerpoint/2010/main" val="150745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Public Transit Infrastructure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5.png"/><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1261884"/>
          </a:xfrm>
          <a:prstGeom prst="rect">
            <a:avLst/>
          </a:prstGeom>
          <a:noFill/>
        </p:spPr>
        <p:txBody>
          <a:bodyPr wrap="square" rtlCol="0">
            <a:spAutoFit/>
          </a:bodyPr>
          <a:lstStyle/>
          <a:p>
            <a:r>
              <a:rPr lang="en-US" sz="2800" dirty="0">
                <a:solidFill>
                  <a:schemeClr val="bg1"/>
                </a:solidFill>
                <a:latin typeface="PT Sans" panose="020B0503020203020204" pitchFamily="34" charset="0"/>
              </a:rPr>
              <a:t>FY 2024 Public Transit Infrastructure Grant Program</a:t>
            </a:r>
          </a:p>
          <a:p>
            <a:r>
              <a:rPr lang="en-US" sz="2000" dirty="0">
                <a:solidFill>
                  <a:schemeClr val="bg1"/>
                </a:solidFill>
                <a:latin typeface="PT Sans" panose="020B0503020203020204" pitchFamily="34" charset="0"/>
              </a:rPr>
              <a:t>July 11, 2023</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323528" y="836712"/>
            <a:ext cx="4248472" cy="3724096"/>
          </a:xfrm>
          <a:prstGeom prst="rect">
            <a:avLst/>
          </a:prstGeom>
          <a:noFill/>
        </p:spPr>
        <p:txBody>
          <a:bodyPr wrap="square" rtlCol="0">
            <a:spAutoFit/>
          </a:bodyPr>
          <a:lstStyle/>
          <a:p>
            <a:r>
              <a:rPr lang="en-US" sz="1400" b="1" dirty="0">
                <a:latin typeface="+mj-lt"/>
              </a:rPr>
              <a:t>City of Sioux City – Boiler/Heat Pump Replacement</a:t>
            </a:r>
          </a:p>
          <a:p>
            <a:endParaRPr lang="en-US" sz="1400" dirty="0"/>
          </a:p>
          <a:p>
            <a:endParaRPr lang="en-US" sz="1400" dirty="0"/>
          </a:p>
          <a:p>
            <a:pPr algn="l"/>
            <a:r>
              <a:rPr lang="en-US" sz="1400" dirty="0"/>
              <a:t>This project will replace two heating water boilers and associated piping serving the Martin Luther King Jr. Transportation Center</a:t>
            </a:r>
          </a:p>
          <a:p>
            <a:endParaRPr lang="en-US" sz="1400" dirty="0"/>
          </a:p>
          <a:p>
            <a:endParaRPr lang="en-US" sz="1400" dirty="0"/>
          </a:p>
          <a:p>
            <a:r>
              <a:rPr lang="en-US" sz="1400" b="1" dirty="0">
                <a:latin typeface="+mj-lt"/>
              </a:rPr>
              <a:t>Total Cost: 	$150,650</a:t>
            </a:r>
          </a:p>
          <a:p>
            <a:endParaRPr lang="en-US" sz="1400" b="1" dirty="0">
              <a:latin typeface="+mj-lt"/>
            </a:endParaRPr>
          </a:p>
          <a:p>
            <a:r>
              <a:rPr lang="en-US" sz="1400" b="1" dirty="0">
                <a:latin typeface="+mj-lt"/>
              </a:rPr>
              <a:t>Recommended: 	$120,000 (79.65%)</a:t>
            </a:r>
          </a:p>
          <a:p>
            <a:endParaRPr lang="en-US" sz="1400" dirty="0"/>
          </a:p>
          <a:p>
            <a:endParaRPr lang="en-US" sz="1400" dirty="0"/>
          </a:p>
          <a:p>
            <a:endParaRPr lang="en-US" sz="1400" dirty="0"/>
          </a:p>
          <a:p>
            <a:endParaRPr lang="en-US" sz="1400" dirty="0"/>
          </a:p>
          <a:p>
            <a:r>
              <a:rPr lang="en-US" sz="1200" b="1" dirty="0">
                <a:hlinkClick r:id="rId3" action="ppaction://hlinksldjump"/>
              </a:rPr>
              <a:t>Return to List of Applications Recommended</a:t>
            </a:r>
            <a:endParaRPr lang="en-US" sz="1200" b="1" dirty="0"/>
          </a:p>
        </p:txBody>
      </p:sp>
      <p:pic>
        <p:nvPicPr>
          <p:cNvPr id="4" name="Picture 3">
            <a:extLst>
              <a:ext uri="{FF2B5EF4-FFF2-40B4-BE49-F238E27FC236}">
                <a16:creationId xmlns:a16="http://schemas.microsoft.com/office/drawing/2014/main" id="{43067214-9F1F-5C73-9775-385A2928283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155435" y="1151012"/>
            <a:ext cx="4347979" cy="5230316"/>
          </a:xfrm>
          <a:prstGeom prst="rect">
            <a:avLst/>
          </a:prstGeom>
        </p:spPr>
      </p:pic>
    </p:spTree>
    <p:extLst>
      <p:ext uri="{BB962C8B-B14F-4D97-AF65-F5344CB8AC3E}">
        <p14:creationId xmlns:p14="http://schemas.microsoft.com/office/powerpoint/2010/main" val="389587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107504" y="1052736"/>
            <a:ext cx="3960439" cy="5463034"/>
          </a:xfrm>
          <a:prstGeom prst="rect">
            <a:avLst/>
          </a:prstGeom>
          <a:noFill/>
        </p:spPr>
        <p:txBody>
          <a:bodyPr wrap="square" rtlCol="0">
            <a:spAutoFit/>
          </a:bodyPr>
          <a:lstStyle/>
          <a:p>
            <a:r>
              <a:rPr lang="en-US" sz="1400" b="1" dirty="0"/>
              <a:t>Southeast Iowa Regional Planning Commission - Renovation of Facility</a:t>
            </a:r>
          </a:p>
          <a:p>
            <a:endParaRPr lang="en-US" sz="1400" dirty="0"/>
          </a:p>
          <a:p>
            <a:r>
              <a:rPr lang="en-US" sz="1400" dirty="0"/>
              <a:t>This project is for a major renovation of an existing facility in Mt. Pleasant. This property consists of two buildings: an 8600 sq ft steel warehouse and 3200 sq ft steel front office/storage facility. Renovation of this facility is to make it ready for use as a vehicle storage facility for vehicles used in Henry County. Renovation includes roof repair and insulation, siding, adding walls, constructing a concrete apron, installation of security cameras and installation of a furnace. </a:t>
            </a:r>
          </a:p>
          <a:p>
            <a:endParaRPr lang="en-US" sz="1400" dirty="0"/>
          </a:p>
          <a:p>
            <a:endParaRPr lang="en-US" sz="1400" dirty="0"/>
          </a:p>
          <a:p>
            <a:r>
              <a:rPr lang="en-US" sz="1400" b="1" dirty="0"/>
              <a:t>Total Cost: 	$300,000</a:t>
            </a:r>
          </a:p>
          <a:p>
            <a:endParaRPr lang="en-US" sz="1400" b="1" dirty="0"/>
          </a:p>
          <a:p>
            <a:r>
              <a:rPr lang="en-US" sz="1400" b="1" dirty="0"/>
              <a:t>Recommended:	$240,000 (80%)</a:t>
            </a:r>
          </a:p>
          <a:p>
            <a:endParaRPr lang="en-US" sz="1400" b="1" dirty="0"/>
          </a:p>
          <a:p>
            <a:endParaRPr lang="en-US" sz="1400" b="1" dirty="0"/>
          </a:p>
          <a:p>
            <a:endParaRPr lang="en-US" sz="1400" b="1" dirty="0"/>
          </a:p>
          <a:p>
            <a:endParaRPr lang="en-US" sz="1400" b="1" dirty="0"/>
          </a:p>
          <a:p>
            <a:r>
              <a:rPr lang="en-US" sz="1300" b="1" dirty="0">
                <a:hlinkClick r:id="rId3" action="ppaction://hlinksldjump"/>
              </a:rPr>
              <a:t>Return to List of Applications Recommended</a:t>
            </a:r>
            <a:endParaRPr lang="en-US" sz="1300" b="1" dirty="0"/>
          </a:p>
        </p:txBody>
      </p:sp>
      <p:pic>
        <p:nvPicPr>
          <p:cNvPr id="10" name="Content Placeholder 9">
            <a:extLst>
              <a:ext uri="{FF2B5EF4-FFF2-40B4-BE49-F238E27FC236}">
                <a16:creationId xmlns:a16="http://schemas.microsoft.com/office/drawing/2014/main" id="{9FCB6F07-0DBE-424B-8105-EF52818D0C38}"/>
              </a:ext>
            </a:extLst>
          </p:cNvPr>
          <p:cNvPicPr>
            <a:picLocks noGrp="1" noChangeAspect="1"/>
          </p:cNvPicPr>
          <p:nvPr>
            <p:ph idx="1"/>
          </p:nvPr>
        </p:nvPicPr>
        <p:blipFill>
          <a:blip r:embed="rId4"/>
          <a:stretch>
            <a:fillRect/>
          </a:stretch>
        </p:blipFill>
        <p:spPr>
          <a:xfrm rot="5400000">
            <a:off x="5212776" y="-23173"/>
            <a:ext cx="2468395" cy="4620214"/>
          </a:xfrm>
        </p:spPr>
      </p:pic>
      <p:pic>
        <p:nvPicPr>
          <p:cNvPr id="7" name="Picture 6">
            <a:extLst>
              <a:ext uri="{FF2B5EF4-FFF2-40B4-BE49-F238E27FC236}">
                <a16:creationId xmlns:a16="http://schemas.microsoft.com/office/drawing/2014/main" id="{CE5DA862-A967-474D-BBB2-7C4F4E7E0285}"/>
              </a:ext>
            </a:extLst>
          </p:cNvPr>
          <p:cNvPicPr>
            <a:picLocks noChangeAspect="1"/>
          </p:cNvPicPr>
          <p:nvPr/>
        </p:nvPicPr>
        <p:blipFill>
          <a:blip r:embed="rId5"/>
          <a:stretch>
            <a:fillRect/>
          </a:stretch>
        </p:blipFill>
        <p:spPr>
          <a:xfrm rot="5400000">
            <a:off x="4886220" y="3239186"/>
            <a:ext cx="3121509" cy="4109223"/>
          </a:xfrm>
          <a:prstGeom prst="rect">
            <a:avLst/>
          </a:prstGeom>
        </p:spPr>
      </p:pic>
    </p:spTree>
    <p:extLst>
      <p:ext uri="{BB962C8B-B14F-4D97-AF65-F5344CB8AC3E}">
        <p14:creationId xmlns:p14="http://schemas.microsoft.com/office/powerpoint/2010/main" val="372458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96152" y="1017336"/>
            <a:ext cx="7886700" cy="360040"/>
          </a:xfrm>
          <a:prstGeom prst="rect">
            <a:avLst/>
          </a:prstGeom>
        </p:spPr>
        <p:txBody>
          <a:bodyPr>
            <a:noAutofit/>
          </a:bodyPr>
          <a:lstStyle/>
          <a:p>
            <a:r>
              <a:rPr lang="en-US" b="1" dirty="0">
                <a:solidFill>
                  <a:schemeClr val="tx2"/>
                </a:solidFill>
              </a:rPr>
              <a:t>List of Applications </a:t>
            </a:r>
            <a:br>
              <a:rPr lang="en-US" b="1" dirty="0">
                <a:solidFill>
                  <a:schemeClr val="tx2"/>
                </a:solidFill>
              </a:rPr>
            </a:br>
            <a:r>
              <a:rPr lang="en-US" b="1" dirty="0">
                <a:solidFill>
                  <a:schemeClr val="tx2"/>
                </a:solidFill>
              </a:rPr>
              <a:t>Not Recommended for Award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397595878"/>
              </p:ext>
            </p:extLst>
          </p:nvPr>
        </p:nvGraphicFramePr>
        <p:xfrm>
          <a:off x="395536" y="1793799"/>
          <a:ext cx="7987316" cy="4254633"/>
        </p:xfrm>
        <a:graphic>
          <a:graphicData uri="http://schemas.openxmlformats.org/drawingml/2006/table">
            <a:tbl>
              <a:tblPr firstRow="1" bandRow="1">
                <a:tableStyleId>{5C22544A-7EE6-4342-B048-85BDC9FD1C3A}</a:tableStyleId>
              </a:tblPr>
              <a:tblGrid>
                <a:gridCol w="2006621">
                  <a:extLst>
                    <a:ext uri="{9D8B030D-6E8A-4147-A177-3AD203B41FA5}">
                      <a16:colId xmlns:a16="http://schemas.microsoft.com/office/drawing/2014/main" val="3387879057"/>
                    </a:ext>
                  </a:extLst>
                </a:gridCol>
                <a:gridCol w="1814883">
                  <a:extLst>
                    <a:ext uri="{9D8B030D-6E8A-4147-A177-3AD203B41FA5}">
                      <a16:colId xmlns:a16="http://schemas.microsoft.com/office/drawing/2014/main" val="1861506818"/>
                    </a:ext>
                  </a:extLst>
                </a:gridCol>
                <a:gridCol w="1451906">
                  <a:extLst>
                    <a:ext uri="{9D8B030D-6E8A-4147-A177-3AD203B41FA5}">
                      <a16:colId xmlns:a16="http://schemas.microsoft.com/office/drawing/2014/main" val="467904483"/>
                    </a:ext>
                  </a:extLst>
                </a:gridCol>
                <a:gridCol w="1234120">
                  <a:extLst>
                    <a:ext uri="{9D8B030D-6E8A-4147-A177-3AD203B41FA5}">
                      <a16:colId xmlns:a16="http://schemas.microsoft.com/office/drawing/2014/main" val="3284072429"/>
                    </a:ext>
                  </a:extLst>
                </a:gridCol>
                <a:gridCol w="1479786">
                  <a:extLst>
                    <a:ext uri="{9D8B030D-6E8A-4147-A177-3AD203B41FA5}">
                      <a16:colId xmlns:a16="http://schemas.microsoft.com/office/drawing/2014/main" val="1639893002"/>
                    </a:ext>
                  </a:extLst>
                </a:gridCol>
              </a:tblGrid>
              <a:tr h="790268">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654014">
                <a:tc>
                  <a:txBody>
                    <a:bodyPr/>
                    <a:lstStyle/>
                    <a:p>
                      <a:pPr algn="ctr"/>
                      <a:r>
                        <a:rPr lang="en-US" sz="1400" b="1" dirty="0"/>
                        <a:t>Fire Mitigation Building Improvements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Ames (</a:t>
                      </a:r>
                      <a:r>
                        <a:rPr lang="en-US" sz="1400" b="1" dirty="0" err="1"/>
                        <a:t>CyRide</a:t>
                      </a:r>
                      <a:r>
                        <a:rPr lang="en-US" sz="1400"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$500,000</a:t>
                      </a:r>
                      <a:endParaRPr lang="en-US" sz="1400" b="1" i="0" u="none" strike="noStrike" dirty="0">
                        <a:solidFill>
                          <a:srgbClr val="000000"/>
                        </a:solidFill>
                        <a:effectLs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844769">
                <a:tc>
                  <a:txBody>
                    <a:bodyPr/>
                    <a:lstStyle/>
                    <a:p>
                      <a:pPr algn="ctr"/>
                      <a:r>
                        <a:rPr lang="en-US" sz="1400" b="1" dirty="0"/>
                        <a:t>Operations and Maintenance Facility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 Area Regional Transit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$34,789,700</a:t>
                      </a:r>
                      <a:endParaRPr lang="en-US" sz="14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810142"/>
                  </a:ext>
                </a:extLst>
              </a:tr>
              <a:tr h="897212">
                <a:tc>
                  <a:txBody>
                    <a:bodyPr/>
                    <a:lstStyle/>
                    <a:p>
                      <a:pPr algn="ctr"/>
                      <a:r>
                        <a:rPr lang="en-US" sz="1400" b="1" dirty="0"/>
                        <a:t>Parking Garage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North Iowa Area Council of Governments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$500,000</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p>
                      <a:pPr algn="ctr"/>
                      <a:r>
                        <a:rPr lang="en-US" sz="1400" b="1"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897212">
                <a:tc>
                  <a:txBody>
                    <a:bodyPr/>
                    <a:lstStyle/>
                    <a:p>
                      <a:pPr algn="ctr"/>
                      <a:r>
                        <a:rPr lang="en-US" sz="1400" b="1" dirty="0"/>
                        <a:t>Vehicle Storage Facility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Heart of Iowa Regional Transit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$480,000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(83.33%)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673232"/>
                  </a:ext>
                </a:extLst>
              </a:tr>
            </a:tbl>
          </a:graphicData>
        </a:graphic>
      </p:graphicFrame>
      <p:sp>
        <p:nvSpPr>
          <p:cNvPr id="3" name="TextBox 2">
            <a:extLst>
              <a:ext uri="{FF2B5EF4-FFF2-40B4-BE49-F238E27FC236}">
                <a16:creationId xmlns:a16="http://schemas.microsoft.com/office/drawing/2014/main" id="{82472100-AE72-4D20-B373-7FC7F4B1213C}"/>
              </a:ext>
            </a:extLst>
          </p:cNvPr>
          <p:cNvSpPr txBox="1"/>
          <p:nvPr/>
        </p:nvSpPr>
        <p:spPr>
          <a:xfrm flipH="1">
            <a:off x="249288" y="6165304"/>
            <a:ext cx="5642913" cy="276999"/>
          </a:xfrm>
          <a:prstGeom prst="rect">
            <a:avLst/>
          </a:prstGeom>
          <a:noFill/>
        </p:spPr>
        <p:txBody>
          <a:bodyPr wrap="square" rtlCol="0">
            <a:spAutoFit/>
          </a:bodyPr>
          <a:lstStyle/>
          <a:p>
            <a:r>
              <a:rPr lang="en-US" sz="1200" b="1" dirty="0">
                <a:hlinkClick r:id="rId4" action="ppaction://hlinksldjump"/>
              </a:rPr>
              <a:t>Return to List of Applications Recommended</a:t>
            </a:r>
            <a:endParaRPr lang="en-US" sz="1200" b="1" dirty="0"/>
          </a:p>
        </p:txBody>
      </p:sp>
    </p:spTree>
    <p:extLst>
      <p:ext uri="{BB962C8B-B14F-4D97-AF65-F5344CB8AC3E}">
        <p14:creationId xmlns:p14="http://schemas.microsoft.com/office/powerpoint/2010/main" val="25032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p:txBody>
          <a:bodyPr>
            <a:noAutofit/>
          </a:bodyPr>
          <a:lstStyle/>
          <a:p>
            <a:r>
              <a:rPr lang="en-US" sz="3400" b="1" dirty="0">
                <a:solidFill>
                  <a:schemeClr val="tx2"/>
                </a:solidFill>
              </a:rPr>
              <a:t>Public Transit Infrastructure Grant Program</a:t>
            </a:r>
          </a:p>
        </p:txBody>
      </p:sp>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prstGeom prst="rect">
            <a:avLst/>
          </a:prstGeom>
        </p:spPr>
        <p:txBody>
          <a:bodyPr vert="horz" lIns="91440" tIns="45720" rIns="91440" bIns="45720" rtlCol="0">
            <a:noAutofit/>
          </a:bodyPr>
          <a:lstStyle/>
          <a:p>
            <a:pPr>
              <a:defRPr/>
            </a:pPr>
            <a:endParaRPr lang="en-US" dirty="0"/>
          </a:p>
          <a:p>
            <a:pPr>
              <a:defRPr/>
            </a:pPr>
            <a:r>
              <a:rPr lang="en-US" dirty="0"/>
              <a:t>Program created by 2006 General Assembly</a:t>
            </a:r>
          </a:p>
          <a:p>
            <a:pPr>
              <a:defRPr/>
            </a:pPr>
            <a:r>
              <a:rPr lang="en-US" dirty="0"/>
              <a:t>Funds vertical infrastructure projects for public transit</a:t>
            </a:r>
          </a:p>
          <a:p>
            <a:pPr>
              <a:defRPr/>
            </a:pPr>
            <a:r>
              <a:rPr lang="en-US" dirty="0"/>
              <a:t>All 35 public transit systems are eligible</a:t>
            </a:r>
          </a:p>
        </p:txBody>
      </p:sp>
    </p:spTree>
    <p:extLst>
      <p:ext uri="{BB962C8B-B14F-4D97-AF65-F5344CB8AC3E}">
        <p14:creationId xmlns:p14="http://schemas.microsoft.com/office/powerpoint/2010/main" val="688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a:defRPr/>
            </a:pPr>
            <a:r>
              <a:rPr lang="en-US" b="1" dirty="0"/>
              <a:t>No more than 40-percent of the appropriation can be awarded to an individual transit system</a:t>
            </a:r>
          </a:p>
          <a:p>
            <a:pPr>
              <a:defRPr/>
            </a:pPr>
            <a:r>
              <a:rPr lang="en-US" b="1" dirty="0"/>
              <a:t>Structural integrity of existing facilities</a:t>
            </a:r>
          </a:p>
          <a:p>
            <a:pPr>
              <a:defRPr/>
            </a:pPr>
            <a:r>
              <a:rPr lang="en-US" b="1" dirty="0"/>
              <a:t>Safety enhancements to existing facilities</a:t>
            </a:r>
          </a:p>
          <a:p>
            <a:pPr>
              <a:defRPr/>
            </a:pPr>
            <a:r>
              <a:rPr lang="en-US" b="1" dirty="0"/>
              <a:t>New facilities that enhance the life of the transit fleet or optimize transit service</a:t>
            </a:r>
          </a:p>
          <a:p>
            <a:pPr>
              <a:defRPr/>
            </a:pPr>
            <a:r>
              <a:rPr lang="en-US" b="1" dirty="0"/>
              <a:t>Projects should be “shovel ready” and capable of completion in 18 months</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Project Evaluation Criteria</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lvl="0">
              <a:spcAft>
                <a:spcPts val="1200"/>
              </a:spcAft>
            </a:pPr>
            <a:r>
              <a:rPr lang="en-US" dirty="0"/>
              <a:t>Available Funding:</a:t>
            </a:r>
          </a:p>
          <a:p>
            <a:pPr lvl="1"/>
            <a:r>
              <a:rPr lang="en-US" b="1" dirty="0"/>
              <a:t>Annual appropriation:		$1,000,000</a:t>
            </a:r>
          </a:p>
          <a:p>
            <a:pPr lvl="1"/>
            <a:r>
              <a:rPr lang="en-US" b="1" dirty="0"/>
              <a:t>Underrun/withdrawals:	$0</a:t>
            </a:r>
          </a:p>
          <a:p>
            <a:pPr lvl="1"/>
            <a:r>
              <a:rPr lang="en-US" b="1" dirty="0"/>
              <a:t>Funds available: 		$1,000,000</a:t>
            </a:r>
          </a:p>
          <a:p>
            <a:pPr lvl="0">
              <a:spcAft>
                <a:spcPts val="1200"/>
              </a:spcAft>
            </a:pPr>
            <a:r>
              <a:rPr lang="en-US" b="1" dirty="0"/>
              <a:t>Application Summary:</a:t>
            </a:r>
          </a:p>
          <a:p>
            <a:pPr lvl="1"/>
            <a:r>
              <a:rPr lang="en-US" b="1" dirty="0"/>
              <a:t>Total number of projects:  	8</a:t>
            </a:r>
          </a:p>
          <a:p>
            <a:pPr lvl="1"/>
            <a:r>
              <a:rPr lang="en-US" b="1" dirty="0"/>
              <a:t>Total project costs:  		$38,652,056</a:t>
            </a:r>
            <a:r>
              <a:rPr lang="en-US" dirty="0"/>
              <a:t> </a:t>
            </a:r>
            <a:endParaRPr lang="en-US" b="1" dirty="0"/>
          </a:p>
          <a:p>
            <a:pPr lvl="1"/>
            <a:r>
              <a:rPr lang="en-US" b="1" dirty="0"/>
              <a:t>Total amount requested:  	$2,700,000</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539552" y="728700"/>
            <a:ext cx="7886700" cy="360040"/>
          </a:xfrm>
          <a:prstGeom prst="rect">
            <a:avLst/>
          </a:prstGeom>
        </p:spPr>
        <p:txBody>
          <a:bodyPr>
            <a:noAutofit/>
          </a:bodyPr>
          <a:lstStyle/>
          <a:p>
            <a:r>
              <a:rPr lang="en-US" b="1" dirty="0">
                <a:solidFill>
                  <a:schemeClr val="tx2"/>
                </a:solidFill>
              </a:rPr>
              <a:t>List of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p:cNvGraphicFramePr>
          <p:nvPr>
            <p:extLst>
              <p:ext uri="{D42A27DB-BD31-4B8C-83A1-F6EECF244321}">
                <p14:modId xmlns:p14="http://schemas.microsoft.com/office/powerpoint/2010/main" val="1535241203"/>
              </p:ext>
            </p:extLst>
          </p:nvPr>
        </p:nvGraphicFramePr>
        <p:xfrm>
          <a:off x="323528" y="1248134"/>
          <a:ext cx="7886700" cy="4968551"/>
        </p:xfrm>
        <a:graphic>
          <a:graphicData uri="http://schemas.openxmlformats.org/drawingml/2006/table">
            <a:tbl>
              <a:tblPr firstRow="1" bandRow="1">
                <a:tableStyleId>{5C22544A-7EE6-4342-B048-85BDC9FD1C3A}</a:tableStyleId>
              </a:tblPr>
              <a:tblGrid>
                <a:gridCol w="1981344">
                  <a:extLst>
                    <a:ext uri="{9D8B030D-6E8A-4147-A177-3AD203B41FA5}">
                      <a16:colId xmlns:a16="http://schemas.microsoft.com/office/drawing/2014/main" val="3387879057"/>
                    </a:ext>
                  </a:extLst>
                </a:gridCol>
                <a:gridCol w="1792021">
                  <a:extLst>
                    <a:ext uri="{9D8B030D-6E8A-4147-A177-3AD203B41FA5}">
                      <a16:colId xmlns:a16="http://schemas.microsoft.com/office/drawing/2014/main" val="1861506818"/>
                    </a:ext>
                  </a:extLst>
                </a:gridCol>
                <a:gridCol w="1433616">
                  <a:extLst>
                    <a:ext uri="{9D8B030D-6E8A-4147-A177-3AD203B41FA5}">
                      <a16:colId xmlns:a16="http://schemas.microsoft.com/office/drawing/2014/main" val="467904483"/>
                    </a:ext>
                  </a:extLst>
                </a:gridCol>
                <a:gridCol w="1218574">
                  <a:extLst>
                    <a:ext uri="{9D8B030D-6E8A-4147-A177-3AD203B41FA5}">
                      <a16:colId xmlns:a16="http://schemas.microsoft.com/office/drawing/2014/main" val="3284072429"/>
                    </a:ext>
                  </a:extLst>
                </a:gridCol>
                <a:gridCol w="1461145">
                  <a:extLst>
                    <a:ext uri="{9D8B030D-6E8A-4147-A177-3AD203B41FA5}">
                      <a16:colId xmlns:a16="http://schemas.microsoft.com/office/drawing/2014/main" val="1639893002"/>
                    </a:ext>
                  </a:extLst>
                </a:gridCol>
              </a:tblGrid>
              <a:tr h="953180">
                <a:tc>
                  <a:txBody>
                    <a:bodyPr/>
                    <a:lstStyle/>
                    <a:p>
                      <a:pPr algn="ctr"/>
                      <a:r>
                        <a:rPr lang="en-US" sz="1300" b="1" dirty="0"/>
                        <a:t>PROJECT NAME</a:t>
                      </a:r>
                    </a:p>
                  </a:txBody>
                  <a:tcPr anchor="ctr">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788838">
                <a:tc>
                  <a:txBody>
                    <a:bodyPr/>
                    <a:lstStyle/>
                    <a:p>
                      <a:pPr algn="ctr"/>
                      <a:r>
                        <a:rPr lang="en-US" sz="1400" b="1" dirty="0">
                          <a:hlinkClick r:id="rId4" action="ppaction://hlinksldjump"/>
                        </a:rPr>
                        <a:t>Automated Bus Wash</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Siouxland Regional Transit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182093"/>
                  </a:ext>
                </a:extLst>
              </a:tr>
              <a:tr h="1018916">
                <a:tc>
                  <a:txBody>
                    <a:bodyPr/>
                    <a:lstStyle/>
                    <a:p>
                      <a:pPr algn="ctr"/>
                      <a:r>
                        <a:rPr lang="en-US" sz="1400" b="1" dirty="0">
                          <a:hlinkClick r:id="rId5" action="ppaction://hlinksldjump"/>
                        </a:rPr>
                        <a:t>Bus Wash Facility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City of Muscatine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dirty="0"/>
                        <a:t>$1,631,700</a:t>
                      </a:r>
                      <a:endParaRPr lang="en-US" sz="1400" b="1" i="0" u="none" strike="noStrike" dirty="0">
                        <a:solidFill>
                          <a:srgbClr val="000000"/>
                        </a:solidFill>
                        <a:effectLst/>
                        <a:latin typeface="Century Gothic" panose="020B0502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$600,000</a:t>
                      </a:r>
                    </a:p>
                    <a:p>
                      <a:pPr algn="ctr"/>
                      <a:r>
                        <a:rPr lang="en-US" sz="1400" b="1" dirty="0"/>
                        <a:t>(36.77%)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$400,000</a:t>
                      </a:r>
                    </a:p>
                    <a:p>
                      <a:pPr algn="ctr"/>
                      <a:r>
                        <a:rPr lang="en-US" sz="1400" b="1" dirty="0"/>
                        <a:t>(24.51%)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810142"/>
                  </a:ext>
                </a:extLst>
              </a:tr>
              <a:tr h="1125447">
                <a:tc>
                  <a:txBody>
                    <a:bodyPr/>
                    <a:lstStyle/>
                    <a:p>
                      <a:pPr algn="ctr"/>
                      <a:r>
                        <a:rPr lang="en-US" sz="1400" b="1" dirty="0">
                          <a:hlinkClick r:id="rId6" action="ppaction://hlinksldjump"/>
                        </a:rPr>
                        <a:t>Boiler/Heat Pump Replacement</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dk1"/>
                          </a:solidFill>
                          <a:latin typeface="+mn-lt"/>
                          <a:ea typeface="+mn-ea"/>
                          <a:cs typeface="+mn-cs"/>
                        </a:rPr>
                        <a:t>City of Sioux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dk1"/>
                          </a:solidFill>
                          <a:latin typeface="+mn-lt"/>
                          <a:ea typeface="+mn-ea"/>
                          <a:cs typeface="+mn-cs"/>
                        </a:rPr>
                        <a:t>$150,656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$120,000</a:t>
                      </a:r>
                    </a:p>
                    <a:p>
                      <a:pPr algn="ctr"/>
                      <a:r>
                        <a:rPr lang="en-US" sz="1400" b="1" dirty="0"/>
                        <a:t>(79.65%)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$120,000</a:t>
                      </a:r>
                    </a:p>
                    <a:p>
                      <a:pPr algn="ctr"/>
                      <a:r>
                        <a:rPr lang="en-US" sz="1400" b="1" dirty="0"/>
                        <a:t>(79.65%)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1082170">
                <a:tc>
                  <a:txBody>
                    <a:bodyPr/>
                    <a:lstStyle/>
                    <a:p>
                      <a:pPr algn="ctr"/>
                      <a:r>
                        <a:rPr lang="en-US" sz="1400" b="1" dirty="0">
                          <a:hlinkClick r:id="rId7" action="ppaction://hlinksldjump"/>
                        </a:rPr>
                        <a:t>Renovation of Facility</a:t>
                      </a:r>
                      <a:endParaRPr lang="en-US" sz="1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Southeast Iowa Regional Planning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$240,000</a:t>
                      </a:r>
                    </a:p>
                    <a:p>
                      <a:pPr algn="ctr"/>
                      <a:r>
                        <a:rPr lang="en-US" sz="1400" b="1" dirty="0"/>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1879302"/>
                  </a:ext>
                </a:extLst>
              </a:tr>
            </a:tbl>
          </a:graphicData>
        </a:graphic>
      </p:graphicFrame>
      <p:sp>
        <p:nvSpPr>
          <p:cNvPr id="3" name="TextBox 2">
            <a:hlinkClick r:id="rId8" action="ppaction://hlinksldjump"/>
            <a:extLst>
              <a:ext uri="{FF2B5EF4-FFF2-40B4-BE49-F238E27FC236}">
                <a16:creationId xmlns:a16="http://schemas.microsoft.com/office/drawing/2014/main" id="{B1E3AEEA-E1BB-4ABB-83D1-A7AFD77B6781}"/>
              </a:ext>
            </a:extLst>
          </p:cNvPr>
          <p:cNvSpPr txBox="1"/>
          <p:nvPr/>
        </p:nvSpPr>
        <p:spPr>
          <a:xfrm>
            <a:off x="107504" y="6408872"/>
            <a:ext cx="6120680" cy="307777"/>
          </a:xfrm>
          <a:prstGeom prst="rect">
            <a:avLst/>
          </a:prstGeom>
          <a:noFill/>
        </p:spPr>
        <p:txBody>
          <a:bodyPr wrap="square" rtlCol="0">
            <a:spAutoFit/>
          </a:bodyPr>
          <a:lstStyle/>
          <a:p>
            <a:r>
              <a:rPr lang="en-US" sz="1400" b="1" dirty="0">
                <a:hlinkClick r:id="rId8" action="ppaction://hlinksldjump"/>
              </a:rPr>
              <a:t>Jump to applications not recommended for funding</a:t>
            </a:r>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917953"/>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11560" y="1052736"/>
            <a:ext cx="8056351" cy="343747"/>
          </a:xfrm>
          <a:solidFill>
            <a:schemeClr val="bg1"/>
          </a:solidFill>
        </p:spPr>
        <p:txBody>
          <a:bodyPr>
            <a:noAutofit/>
          </a:bodyPr>
          <a:lstStyle/>
          <a:p>
            <a:r>
              <a:rPr lang="en-US" b="1" dirty="0">
                <a:solidFill>
                  <a:schemeClr val="tx2"/>
                </a:solidFill>
              </a:rPr>
              <a:t>Map of Applica</a:t>
            </a:r>
            <a:r>
              <a:rPr lang="en-US" dirty="0"/>
              <a:t>tions Received</a:t>
            </a:r>
            <a:endParaRPr lang="en-US" b="1" dirty="0">
              <a:solidFill>
                <a:schemeClr val="tx2"/>
              </a:solidFill>
            </a:endParaRPr>
          </a:p>
        </p:txBody>
      </p:sp>
      <p:sp>
        <p:nvSpPr>
          <p:cNvPr id="18" name="5-Point Star 17"/>
          <p:cNvSpPr/>
          <p:nvPr/>
        </p:nvSpPr>
        <p:spPr>
          <a:xfrm>
            <a:off x="6876256" y="423484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31">
            <a:extLst>
              <a:ext uri="{FF2B5EF4-FFF2-40B4-BE49-F238E27FC236}">
                <a16:creationId xmlns:a16="http://schemas.microsoft.com/office/drawing/2014/main" id="{1ACEEFE8-08D9-4503-9FEC-154905468243}"/>
              </a:ext>
            </a:extLst>
          </p:cNvPr>
          <p:cNvSpPr/>
          <p:nvPr/>
        </p:nvSpPr>
        <p:spPr>
          <a:xfrm>
            <a:off x="179512" y="530120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1">
            <a:extLst>
              <a:ext uri="{FF2B5EF4-FFF2-40B4-BE49-F238E27FC236}">
                <a16:creationId xmlns:a16="http://schemas.microsoft.com/office/drawing/2014/main" id="{AB85561B-6E2C-4D2A-8964-FCCE7CD5D935}"/>
              </a:ext>
            </a:extLst>
          </p:cNvPr>
          <p:cNvSpPr/>
          <p:nvPr/>
        </p:nvSpPr>
        <p:spPr>
          <a:xfrm>
            <a:off x="179512" y="60932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2F2D06-CEC7-42B0-987B-FBB981570F16}"/>
              </a:ext>
            </a:extLst>
          </p:cNvPr>
          <p:cNvSpPr txBox="1"/>
          <p:nvPr/>
        </p:nvSpPr>
        <p:spPr>
          <a:xfrm>
            <a:off x="539552" y="5229200"/>
            <a:ext cx="1368152" cy="461665"/>
          </a:xfrm>
          <a:prstGeom prst="rect">
            <a:avLst/>
          </a:prstGeom>
          <a:noFill/>
        </p:spPr>
        <p:txBody>
          <a:bodyPr wrap="square" rtlCol="0">
            <a:spAutoFit/>
          </a:bodyPr>
          <a:lstStyle/>
          <a:p>
            <a:r>
              <a:rPr lang="en-US" sz="1200" b="1" dirty="0"/>
              <a:t>Application received</a:t>
            </a:r>
          </a:p>
        </p:txBody>
      </p:sp>
      <p:sp>
        <p:nvSpPr>
          <p:cNvPr id="5" name="Rectangle 4">
            <a:extLst>
              <a:ext uri="{FF2B5EF4-FFF2-40B4-BE49-F238E27FC236}">
                <a16:creationId xmlns:a16="http://schemas.microsoft.com/office/drawing/2014/main" id="{69C1AD27-36ED-4426-A813-5D9252FF6F0E}"/>
              </a:ext>
            </a:extLst>
          </p:cNvPr>
          <p:cNvSpPr/>
          <p:nvPr/>
        </p:nvSpPr>
        <p:spPr>
          <a:xfrm>
            <a:off x="539552" y="6021288"/>
            <a:ext cx="1368152" cy="646331"/>
          </a:xfrm>
          <a:prstGeom prst="rect">
            <a:avLst/>
          </a:prstGeom>
        </p:spPr>
        <p:txBody>
          <a:bodyPr wrap="square">
            <a:spAutoFit/>
          </a:bodyPr>
          <a:lstStyle/>
          <a:p>
            <a:r>
              <a:rPr lang="en-US" sz="1200" b="1" dirty="0"/>
              <a:t>Application recommended for funding</a:t>
            </a:r>
          </a:p>
        </p:txBody>
      </p:sp>
      <p:sp>
        <p:nvSpPr>
          <p:cNvPr id="8" name="Oval 7">
            <a:extLst>
              <a:ext uri="{FF2B5EF4-FFF2-40B4-BE49-F238E27FC236}">
                <a16:creationId xmlns:a16="http://schemas.microsoft.com/office/drawing/2014/main" id="{CB9C8B0D-C4D1-42EF-9D88-A3D7FD5E0CE4}"/>
              </a:ext>
            </a:extLst>
          </p:cNvPr>
          <p:cNvSpPr/>
          <p:nvPr/>
        </p:nvSpPr>
        <p:spPr>
          <a:xfrm>
            <a:off x="107504" y="602128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1">
            <a:extLst>
              <a:ext uri="{FF2B5EF4-FFF2-40B4-BE49-F238E27FC236}">
                <a16:creationId xmlns:a16="http://schemas.microsoft.com/office/drawing/2014/main" id="{20A51DF7-883C-4268-ADD3-69A15C1E3A81}"/>
              </a:ext>
            </a:extLst>
          </p:cNvPr>
          <p:cNvSpPr/>
          <p:nvPr/>
        </p:nvSpPr>
        <p:spPr>
          <a:xfrm>
            <a:off x="4211960"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Point Star 31">
            <a:extLst>
              <a:ext uri="{FF2B5EF4-FFF2-40B4-BE49-F238E27FC236}">
                <a16:creationId xmlns:a16="http://schemas.microsoft.com/office/drawing/2014/main" id="{BE321D83-7CE0-46F8-AB62-B9C12606DB2F}"/>
              </a:ext>
            </a:extLst>
          </p:cNvPr>
          <p:cNvSpPr/>
          <p:nvPr/>
        </p:nvSpPr>
        <p:spPr>
          <a:xfrm>
            <a:off x="4111764" y="1584649"/>
            <a:ext cx="288032" cy="288032"/>
          </a:xfrm>
          <a:prstGeom prst="star5">
            <a:avLst>
              <a:gd name="adj" fmla="val 19098"/>
              <a:gd name="hf" fmla="val 105146"/>
              <a:gd name="vf" fmla="val 110557"/>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A639813-7AD1-42FF-886E-F4F82A598EE4}"/>
              </a:ext>
            </a:extLst>
          </p:cNvPr>
          <p:cNvSpPr/>
          <p:nvPr/>
        </p:nvSpPr>
        <p:spPr>
          <a:xfrm>
            <a:off x="6804248" y="4126834"/>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31">
            <a:extLst>
              <a:ext uri="{FF2B5EF4-FFF2-40B4-BE49-F238E27FC236}">
                <a16:creationId xmlns:a16="http://schemas.microsoft.com/office/drawing/2014/main" id="{62462D0A-1FDE-4CC2-A4B6-14864F0E20FF}"/>
              </a:ext>
            </a:extLst>
          </p:cNvPr>
          <p:cNvSpPr/>
          <p:nvPr/>
        </p:nvSpPr>
        <p:spPr>
          <a:xfrm>
            <a:off x="1475656" y="274492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84AC1CA-A7EA-4647-A898-62C8F5A6AD4F}"/>
              </a:ext>
            </a:extLst>
          </p:cNvPr>
          <p:cNvSpPr/>
          <p:nvPr/>
        </p:nvSpPr>
        <p:spPr>
          <a:xfrm>
            <a:off x="1403648" y="263691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31">
            <a:extLst>
              <a:ext uri="{FF2B5EF4-FFF2-40B4-BE49-F238E27FC236}">
                <a16:creationId xmlns:a16="http://schemas.microsoft.com/office/drawing/2014/main" id="{BB2E3FE0-2DA6-422B-BCD1-FD9DE6ECB293}"/>
              </a:ext>
            </a:extLst>
          </p:cNvPr>
          <p:cNvSpPr/>
          <p:nvPr/>
        </p:nvSpPr>
        <p:spPr>
          <a:xfrm>
            <a:off x="1259632" y="256559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31">
            <a:extLst>
              <a:ext uri="{FF2B5EF4-FFF2-40B4-BE49-F238E27FC236}">
                <a16:creationId xmlns:a16="http://schemas.microsoft.com/office/drawing/2014/main" id="{0198EC6B-3CDB-435A-A7AA-7CDFA13F0051}"/>
              </a:ext>
            </a:extLst>
          </p:cNvPr>
          <p:cNvSpPr/>
          <p:nvPr/>
        </p:nvSpPr>
        <p:spPr>
          <a:xfrm>
            <a:off x="4067944" y="390943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B9EC63F7-31E2-919B-BCFC-F84CE43970E5}"/>
              </a:ext>
            </a:extLst>
          </p:cNvPr>
          <p:cNvSpPr/>
          <p:nvPr/>
        </p:nvSpPr>
        <p:spPr>
          <a:xfrm>
            <a:off x="1167227" y="2457578"/>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DFA0F4CF-8436-756E-F364-2EDE41CDAD9D}"/>
              </a:ext>
            </a:extLst>
          </p:cNvPr>
          <p:cNvSpPr/>
          <p:nvPr/>
        </p:nvSpPr>
        <p:spPr>
          <a:xfrm>
            <a:off x="6300192" y="4797152"/>
            <a:ext cx="432048" cy="50405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17">
            <a:extLst>
              <a:ext uri="{FF2B5EF4-FFF2-40B4-BE49-F238E27FC236}">
                <a16:creationId xmlns:a16="http://schemas.microsoft.com/office/drawing/2014/main" id="{3136E329-5799-B775-1ECE-8B39066D8DAA}"/>
              </a:ext>
            </a:extLst>
          </p:cNvPr>
          <p:cNvSpPr/>
          <p:nvPr/>
        </p:nvSpPr>
        <p:spPr>
          <a:xfrm>
            <a:off x="6372200" y="490516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31">
            <a:extLst>
              <a:ext uri="{FF2B5EF4-FFF2-40B4-BE49-F238E27FC236}">
                <a16:creationId xmlns:a16="http://schemas.microsoft.com/office/drawing/2014/main" id="{5D8FDCC7-7EA4-E89A-DE7B-C546E774A019}"/>
              </a:ext>
            </a:extLst>
          </p:cNvPr>
          <p:cNvSpPr/>
          <p:nvPr/>
        </p:nvSpPr>
        <p:spPr>
          <a:xfrm>
            <a:off x="4636307" y="381418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5085184"/>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646331"/>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a:p>
            <a:pPr algn="ctr"/>
            <a:endParaRPr lang="en-US" dirty="0">
              <a:latin typeface="PT Sans" panose="020B05030202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188961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60CC4-ED5C-457F-8C2B-63A7BF4C8F03}"/>
              </a:ext>
            </a:extLst>
          </p:cNvPr>
          <p:cNvSpPr txBox="1"/>
          <p:nvPr/>
        </p:nvSpPr>
        <p:spPr>
          <a:xfrm>
            <a:off x="415372" y="1387802"/>
            <a:ext cx="3982594" cy="5416868"/>
          </a:xfrm>
          <a:prstGeom prst="rect">
            <a:avLst/>
          </a:prstGeom>
          <a:noFill/>
        </p:spPr>
        <p:txBody>
          <a:bodyPr wrap="square" rtlCol="0">
            <a:spAutoFit/>
          </a:bodyPr>
          <a:lstStyle/>
          <a:p>
            <a:r>
              <a:rPr lang="en-US" sz="1400" b="1" dirty="0">
                <a:latin typeface="+mj-lt"/>
              </a:rPr>
              <a:t>Siouxland Regional Transit Automated Bus Wash</a:t>
            </a:r>
          </a:p>
          <a:p>
            <a:endParaRPr lang="en-US" sz="1800" dirty="0"/>
          </a:p>
          <a:p>
            <a:r>
              <a:rPr lang="en-US" sz="1400" dirty="0"/>
              <a:t>This project will provide a new automated bus wash to maintain fleet on the property of the new building and create additional opportunities for fleet management expansion.</a:t>
            </a:r>
          </a:p>
          <a:p>
            <a:endParaRPr lang="en-US" sz="1800" dirty="0"/>
          </a:p>
          <a:p>
            <a:endParaRPr lang="en-US" sz="1800" dirty="0"/>
          </a:p>
          <a:p>
            <a:r>
              <a:rPr lang="en-US" sz="1400" b="1" dirty="0"/>
              <a:t>Total Cost: 	$300,000</a:t>
            </a:r>
          </a:p>
          <a:p>
            <a:endParaRPr lang="en-US" sz="1400" b="1" dirty="0"/>
          </a:p>
          <a:p>
            <a:r>
              <a:rPr lang="en-US" sz="1400" b="1" dirty="0"/>
              <a:t>Recommended:	$240,000 (80%)</a:t>
            </a:r>
          </a:p>
          <a:p>
            <a:endParaRPr lang="en-US" sz="1800" dirty="0"/>
          </a:p>
          <a:p>
            <a:endParaRPr lang="en-US" sz="1800" dirty="0"/>
          </a:p>
          <a:p>
            <a:endParaRPr lang="en-US" sz="1800" dirty="0"/>
          </a:p>
          <a:p>
            <a:endParaRPr lang="en-US" sz="1800" dirty="0"/>
          </a:p>
          <a:p>
            <a:endParaRPr lang="en-US" dirty="0"/>
          </a:p>
          <a:p>
            <a:endParaRPr lang="en-US" sz="1800" dirty="0"/>
          </a:p>
          <a:p>
            <a:endParaRPr lang="en-US" sz="1300" b="1" dirty="0"/>
          </a:p>
          <a:p>
            <a:r>
              <a:rPr lang="en-US" sz="1300" b="1" dirty="0">
                <a:hlinkClick r:id="rId2" action="ppaction://hlinksldjump"/>
              </a:rPr>
              <a:t>Return to List of Applications Recommended</a:t>
            </a:r>
            <a:endParaRPr lang="en-US" sz="1300" b="1" dirty="0"/>
          </a:p>
          <a:p>
            <a:endParaRPr lang="en-US" dirty="0"/>
          </a:p>
        </p:txBody>
      </p:sp>
      <p:pic>
        <p:nvPicPr>
          <p:cNvPr id="9" name="Content Placeholder 8">
            <a:extLst>
              <a:ext uri="{FF2B5EF4-FFF2-40B4-BE49-F238E27FC236}">
                <a16:creationId xmlns:a16="http://schemas.microsoft.com/office/drawing/2014/main" id="{EF2103B4-65AA-3036-3A36-1D8575853D2C}"/>
              </a:ext>
            </a:extLst>
          </p:cNvPr>
          <p:cNvPicPr>
            <a:picLocks noGrp="1" noChangeAspect="1"/>
          </p:cNvPicPr>
          <p:nvPr>
            <p:ph idx="1"/>
          </p:nvPr>
        </p:nvPicPr>
        <p:blipFill>
          <a:blip r:embed="rId3"/>
          <a:stretch>
            <a:fillRect/>
          </a:stretch>
        </p:blipFill>
        <p:spPr>
          <a:xfrm>
            <a:off x="4305782" y="1556792"/>
            <a:ext cx="4407586" cy="3335215"/>
          </a:xfrm>
        </p:spPr>
      </p:pic>
    </p:spTree>
    <p:extLst>
      <p:ext uri="{BB962C8B-B14F-4D97-AF65-F5344CB8AC3E}">
        <p14:creationId xmlns:p14="http://schemas.microsoft.com/office/powerpoint/2010/main" val="33158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BFBC2C-ADA8-41AD-9EF4-BBB86EE5E825}"/>
              </a:ext>
            </a:extLst>
          </p:cNvPr>
          <p:cNvSpPr txBox="1"/>
          <p:nvPr/>
        </p:nvSpPr>
        <p:spPr>
          <a:xfrm>
            <a:off x="251520" y="736060"/>
            <a:ext cx="3502103" cy="3724096"/>
          </a:xfrm>
          <a:prstGeom prst="rect">
            <a:avLst/>
          </a:prstGeom>
          <a:noFill/>
        </p:spPr>
        <p:txBody>
          <a:bodyPr wrap="square" rtlCol="0">
            <a:spAutoFit/>
          </a:bodyPr>
          <a:lstStyle/>
          <a:p>
            <a:r>
              <a:rPr lang="en-US" sz="1400" b="1" dirty="0">
                <a:latin typeface="+mj-lt"/>
              </a:rPr>
              <a:t>City of Muscatine – Bus Wash Facility</a:t>
            </a:r>
            <a:endParaRPr lang="en-US" sz="1400" dirty="0"/>
          </a:p>
          <a:p>
            <a:endParaRPr lang="en-US" sz="1400" dirty="0"/>
          </a:p>
          <a:p>
            <a:r>
              <a:rPr lang="en-US" sz="1400" dirty="0"/>
              <a:t>This project will construct an automatic drive through wash bay that includes an automatic high-pressure wash system with water reclamation and manual</a:t>
            </a:r>
          </a:p>
          <a:p>
            <a:r>
              <a:rPr lang="en-US" sz="1400" dirty="0"/>
              <a:t>pressure washer. </a:t>
            </a:r>
          </a:p>
          <a:p>
            <a:endParaRPr lang="en-US" sz="1400" dirty="0"/>
          </a:p>
          <a:p>
            <a:r>
              <a:rPr lang="en-US" sz="1400" b="1" dirty="0"/>
              <a:t>Total Cost:		$1,631,700</a:t>
            </a:r>
          </a:p>
          <a:p>
            <a:endParaRPr lang="en-US" sz="1400" b="1" dirty="0"/>
          </a:p>
          <a:p>
            <a:r>
              <a:rPr lang="en-US" sz="1400" b="1" dirty="0"/>
              <a:t>Recommended:	$400,000 (24%)</a:t>
            </a:r>
          </a:p>
          <a:p>
            <a:endParaRPr lang="en-US" sz="1400" dirty="0"/>
          </a:p>
          <a:p>
            <a:endParaRPr lang="en-US" sz="1400" dirty="0"/>
          </a:p>
          <a:p>
            <a:endParaRPr lang="en-US" sz="1400" dirty="0"/>
          </a:p>
          <a:p>
            <a:endParaRPr lang="en-US" sz="1400" b="1" dirty="0"/>
          </a:p>
          <a:p>
            <a:r>
              <a:rPr lang="en-US" sz="1200" b="1" dirty="0">
                <a:hlinkClick r:id="rId2" action="ppaction://hlinksldjump"/>
              </a:rPr>
              <a:t>Return to List of Applications Recommended</a:t>
            </a:r>
            <a:endParaRPr lang="en-US" sz="1200" b="1" dirty="0"/>
          </a:p>
        </p:txBody>
      </p:sp>
      <p:pic>
        <p:nvPicPr>
          <p:cNvPr id="7" name="Picture 6">
            <a:extLst>
              <a:ext uri="{FF2B5EF4-FFF2-40B4-BE49-F238E27FC236}">
                <a16:creationId xmlns:a16="http://schemas.microsoft.com/office/drawing/2014/main" id="{C3A973E6-2412-3059-6874-0F96A0153367}"/>
              </a:ext>
            </a:extLst>
          </p:cNvPr>
          <p:cNvPicPr>
            <a:picLocks noChangeAspect="1"/>
          </p:cNvPicPr>
          <p:nvPr/>
        </p:nvPicPr>
        <p:blipFill>
          <a:blip r:embed="rId3"/>
          <a:stretch>
            <a:fillRect/>
          </a:stretch>
        </p:blipFill>
        <p:spPr>
          <a:xfrm rot="484550">
            <a:off x="5285688" y="936125"/>
            <a:ext cx="2592288" cy="2142282"/>
          </a:xfrm>
          <a:prstGeom prst="rect">
            <a:avLst/>
          </a:prstGeom>
        </p:spPr>
      </p:pic>
      <p:pic>
        <p:nvPicPr>
          <p:cNvPr id="10" name="Picture 9">
            <a:extLst>
              <a:ext uri="{FF2B5EF4-FFF2-40B4-BE49-F238E27FC236}">
                <a16:creationId xmlns:a16="http://schemas.microsoft.com/office/drawing/2014/main" id="{ECB512A5-9142-F164-72FF-19EF25EB3910}"/>
              </a:ext>
            </a:extLst>
          </p:cNvPr>
          <p:cNvPicPr>
            <a:picLocks noChangeAspect="1"/>
          </p:cNvPicPr>
          <p:nvPr/>
        </p:nvPicPr>
        <p:blipFill>
          <a:blip r:embed="rId4"/>
          <a:stretch>
            <a:fillRect/>
          </a:stretch>
        </p:blipFill>
        <p:spPr>
          <a:xfrm>
            <a:off x="5121775" y="3252908"/>
            <a:ext cx="3384376" cy="2533777"/>
          </a:xfrm>
          <a:prstGeom prst="rect">
            <a:avLst/>
          </a:prstGeom>
        </p:spPr>
      </p:pic>
    </p:spTree>
    <p:extLst>
      <p:ext uri="{BB962C8B-B14F-4D97-AF65-F5344CB8AC3E}">
        <p14:creationId xmlns:p14="http://schemas.microsoft.com/office/powerpoint/2010/main" val="671250405"/>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13020</TotalTime>
  <Words>1172</Words>
  <Application>Microsoft Office PowerPoint</Application>
  <PresentationFormat>On-screen Show (4:3)</PresentationFormat>
  <Paragraphs>169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PT Sans</vt:lpstr>
      <vt:lpstr>Office Theme</vt:lpstr>
      <vt:lpstr>PowerPoint Presentation</vt:lpstr>
      <vt:lpstr>Public Transit Infrastructure Grant Program</vt:lpstr>
      <vt:lpstr>PowerPoint Presentation</vt:lpstr>
      <vt:lpstr>PowerPoint Presentation</vt:lpstr>
      <vt:lpstr>List of Applications Recommended</vt:lpstr>
      <vt:lpstr>Map of Applications Received</vt:lpstr>
      <vt:lpstr>PowerPoint Presentation</vt:lpstr>
      <vt:lpstr>PowerPoint Presentation</vt:lpstr>
      <vt:lpstr>PowerPoint Presentation</vt:lpstr>
      <vt:lpstr>PowerPoint Presentation</vt:lpstr>
      <vt:lpstr>PowerPoint Presentation</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Paulsen, Brent</cp:lastModifiedBy>
  <cp:revision>270</cp:revision>
  <cp:lastPrinted>2020-07-02T20:25:57Z</cp:lastPrinted>
  <dcterms:created xsi:type="dcterms:W3CDTF">2014-05-10T08:44:16Z</dcterms:created>
  <dcterms:modified xsi:type="dcterms:W3CDTF">2023-07-05T12:26:20Z</dcterms:modified>
</cp:coreProperties>
</file>