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85" r:id="rId3"/>
    <p:sldId id="332" r:id="rId4"/>
    <p:sldId id="347" r:id="rId5"/>
    <p:sldId id="349" r:id="rId6"/>
    <p:sldId id="337" r:id="rId7"/>
    <p:sldId id="374" r:id="rId8"/>
    <p:sldId id="375" r:id="rId9"/>
    <p:sldId id="376" r:id="rId10"/>
    <p:sldId id="377" r:id="rId11"/>
    <p:sldId id="380" r:id="rId12"/>
    <p:sldId id="382" r:id="rId13"/>
    <p:sldId id="383" r:id="rId14"/>
    <p:sldId id="384" r:id="rId15"/>
    <p:sldId id="287" r:id="rId16"/>
    <p:sldId id="373" r:id="rId17"/>
    <p:sldId id="37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2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550" autoAdjust="0"/>
  </p:normalViewPr>
  <p:slideViewPr>
    <p:cSldViewPr>
      <p:cViewPr varScale="1">
        <p:scale>
          <a:sx n="109" d="100"/>
          <a:sy n="109" d="100"/>
        </p:scale>
        <p:origin x="17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3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Aviation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FY24 State Aviation Program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78B52C7-C957-491F-A547-54F1E958F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560" y="219805"/>
            <a:ext cx="2825537" cy="5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85705"/>
              </p:ext>
            </p:extLst>
          </p:nvPr>
        </p:nvGraphicFramePr>
        <p:xfrm>
          <a:off x="177696" y="1124744"/>
          <a:ext cx="8788608" cy="390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9804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546,870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(55%)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(55%)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Hangar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City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 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 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Roof Replacement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92,000 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92,000 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Hangar Upgrades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108,400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72,900 (67%)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72,900 (67%)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T-Hangar Door Operator Replacement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68,000 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68,000 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New Hangar Doors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 (83%)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125,000(83%)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New Hangar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Sibley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(71%)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(71%)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HVAC Upgrade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 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 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Terminal Building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Hangar Exterior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114,750 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114750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Building Rehabilitation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Tipton - Mathews Memorial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138,880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118,048 (85%)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118048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915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CSVI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200" dirty="0"/>
              <a:t>The Commercial Service Vertical Infrastructure (CSVI) program provides funding for landside development and renovation of terminals, hangars, maintenance buildings, and fuel facilities at commercial service airports. </a:t>
            </a:r>
          </a:p>
          <a:p>
            <a:pPr lvl="0"/>
            <a:r>
              <a:rPr lang="en-US" sz="2200" dirty="0"/>
              <a:t>Appropriated funds are distributed to the commercial service airports formula with no local match required.</a:t>
            </a:r>
          </a:p>
          <a:p>
            <a:pPr lvl="2"/>
            <a:r>
              <a:rPr lang="en-US" sz="1600" dirty="0"/>
              <a:t>50% evenly split between the airports</a:t>
            </a:r>
          </a:p>
          <a:p>
            <a:pPr lvl="2"/>
            <a:r>
              <a:rPr lang="en-US" sz="1600" dirty="0"/>
              <a:t>40% based on enplanements</a:t>
            </a:r>
          </a:p>
          <a:p>
            <a:pPr lvl="2"/>
            <a:r>
              <a:rPr lang="en-US" sz="1600" dirty="0"/>
              <a:t>10% based on cargo activity</a:t>
            </a:r>
          </a:p>
        </p:txBody>
      </p:sp>
    </p:spTree>
    <p:extLst>
      <p:ext uri="{BB962C8B-B14F-4D97-AF65-F5344CB8AC3E}">
        <p14:creationId xmlns:p14="http://schemas.microsoft.com/office/powerpoint/2010/main" val="364133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FY24 Funds Appropriated: 		$1,900,000</a:t>
            </a:r>
          </a:p>
          <a:p>
            <a:pPr marL="457200" lvl="1" indent="0">
              <a:buNone/>
            </a:pPr>
            <a:r>
              <a:rPr lang="en-US" b="1" dirty="0"/>
              <a:t>Funds available for projects: 	$1,900,000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8</a:t>
            </a:r>
          </a:p>
          <a:p>
            <a:pPr lvl="1"/>
            <a:r>
              <a:rPr lang="en-US" b="1" dirty="0"/>
              <a:t>Total project costs:  $7,830,500</a:t>
            </a:r>
          </a:p>
          <a:p>
            <a:pPr lvl="1"/>
            <a:r>
              <a:rPr lang="en-US" b="1" dirty="0"/>
              <a:t>Total amount requested:  $1,900,000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65563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CSVI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692353"/>
              </p:ext>
            </p:extLst>
          </p:nvPr>
        </p:nvGraphicFramePr>
        <p:xfrm>
          <a:off x="179512" y="1124744"/>
          <a:ext cx="8786792" cy="390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Consolidated Aircraft Deicing Facility*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2,134,000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$696,931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$696,931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Hangar, Airfield Equipment Storage, Airfield Generator*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$127,281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$127,281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Two Aircraft Hangars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1,939,000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$453,106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$453,106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Hangars. Renovate SRE Building*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$122,005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$122,005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Equipment Storage Building - Design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$122,250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$122,250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T-Hangars*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$132,812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$132,812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Hangar*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$120,354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$120,354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 Terminal Security Upgrades and Hangar Lighting Upgrade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Waterloo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$125,262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$125,262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A8478B-7E62-4377-9FD5-8DC8C6004C59}"/>
              </a:ext>
            </a:extLst>
          </p:cNvPr>
          <p:cNvSpPr txBox="1"/>
          <p:nvPr/>
        </p:nvSpPr>
        <p:spPr>
          <a:xfrm>
            <a:off x="179512" y="5085184"/>
            <a:ext cx="49103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 Airports requesting to use prior years unutilized funds on FY24 project</a:t>
            </a:r>
          </a:p>
        </p:txBody>
      </p:sp>
    </p:spTree>
    <p:extLst>
      <p:ext uri="{BB962C8B-B14F-4D97-AF65-F5344CB8AC3E}">
        <p14:creationId xmlns:p14="http://schemas.microsoft.com/office/powerpoint/2010/main" val="304382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AD16A8-304B-47E7-A41A-0008BA992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4" t="663" r="1928" b="8097"/>
          <a:stretch/>
        </p:blipFill>
        <p:spPr>
          <a:xfrm>
            <a:off x="323528" y="598719"/>
            <a:ext cx="8289595" cy="589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7CF90-4942-4D85-8831-4BBCA8213A53}"/>
              </a:ext>
            </a:extLst>
          </p:cNvPr>
          <p:cNvSpPr txBox="1"/>
          <p:nvPr/>
        </p:nvSpPr>
        <p:spPr>
          <a:xfrm>
            <a:off x="2114600" y="5445224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 Wright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Aviation Program Manager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Shane.Wright@iowadot.us</a:t>
            </a:r>
          </a:p>
        </p:txBody>
      </p:sp>
    </p:spTree>
    <p:extLst>
      <p:ext uri="{BB962C8B-B14F-4D97-AF65-F5344CB8AC3E}">
        <p14:creationId xmlns:p14="http://schemas.microsoft.com/office/powerpoint/2010/main" val="419171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AIP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3637"/>
              </p:ext>
            </p:extLst>
          </p:nvPr>
        </p:nvGraphicFramePr>
        <p:xfrm>
          <a:off x="177696" y="1124744"/>
          <a:ext cx="8788608" cy="4284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70235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Remove Underground Fuel System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85,680(84%)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399,500(85%)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67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Bury Overhead Power Lines - Runway 17 Approach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224,910(85%)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41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 Expansion and Widening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5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 Fencing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1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 Fencing and Gate Operators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111,972(84%)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94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Demolish Armory Facility and Site Restoration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419,000(50%)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0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Taxilane Extension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89,250(85%)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15/33 Overlay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Cresco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Terminal Area Fencing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95,340(84%)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Gate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Runway Lighting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 Rapids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433,500(85%)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Development Area Sitework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330,000(75%)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Lighting Rehabilitation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Eagle Grove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300,050(85%)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Reconstruction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Eagle Grove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Precision Approach Path Indicator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255,700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217,345(85%)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Fuel System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37,500(75%)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388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Apron and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Pocahontas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204,135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173,500(85%)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992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 Parking Lot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$50,250(75%)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463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27179"/>
              </p:ext>
            </p:extLst>
          </p:nvPr>
        </p:nvGraphicFramePr>
        <p:xfrm>
          <a:off x="177696" y="1124744"/>
          <a:ext cx="8788608" cy="4634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Terminal Building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New Box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Lamoni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164,875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140,143(85%)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644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1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68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407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4536-0DFC-4144-9061-9B50ED49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8975"/>
            <a:ext cx="7886700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Aviation Programs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3206-50CB-40A4-B7F9-15163A50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16" y="1268759"/>
            <a:ext cx="8694568" cy="5256585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Three state programs for review</a:t>
            </a:r>
          </a:p>
          <a:p>
            <a:pPr lvl="1"/>
            <a:r>
              <a:rPr lang="en-US" sz="2200" dirty="0"/>
              <a:t>Airport Improvement Program (AIP)</a:t>
            </a:r>
          </a:p>
          <a:p>
            <a:pPr lvl="2"/>
            <a:r>
              <a:rPr lang="en-US" dirty="0"/>
              <a:t>Funded through Aviation Fuel Taxes and Aircraft Registration fees deposited into the State Aviation Fund</a:t>
            </a:r>
          </a:p>
          <a:p>
            <a:pPr lvl="1"/>
            <a:r>
              <a:rPr lang="en-US" sz="2200" dirty="0"/>
              <a:t>General Aviation Vertical Infrastructure (GAVI) </a:t>
            </a:r>
          </a:p>
          <a:p>
            <a:pPr lvl="2"/>
            <a:r>
              <a:rPr lang="en-US" dirty="0"/>
              <a:t>Funded through Rebuild Iowa Infrastructure (RIIF) appropriation</a:t>
            </a:r>
            <a:endParaRPr lang="en-US" sz="1800" dirty="0"/>
          </a:p>
          <a:p>
            <a:pPr lvl="1"/>
            <a:r>
              <a:rPr lang="en-US" sz="2200" dirty="0"/>
              <a:t>Commercial Service Vertical Infrastructure (CSVI)</a:t>
            </a:r>
          </a:p>
          <a:p>
            <a:pPr lvl="2"/>
            <a:r>
              <a:rPr lang="en-US" dirty="0"/>
              <a:t>Funded through Rebuild Iowa Infrastructure (RIIF) appropriation </a:t>
            </a:r>
          </a:p>
          <a:p>
            <a:r>
              <a:rPr lang="en-US" sz="2400" dirty="0"/>
              <a:t>Commission Role</a:t>
            </a:r>
          </a:p>
          <a:p>
            <a:pPr lvl="1"/>
            <a:r>
              <a:rPr lang="en-US" sz="2200" dirty="0"/>
              <a:t>The commission is responsible for approving the projects to be funded in all three of these programs</a:t>
            </a:r>
          </a:p>
          <a:p>
            <a:r>
              <a:rPr lang="en-US" sz="2400" dirty="0"/>
              <a:t>Process</a:t>
            </a:r>
          </a:p>
          <a:p>
            <a:pPr lvl="1"/>
            <a:r>
              <a:rPr lang="en-US" sz="2200" dirty="0"/>
              <a:t>Projects are presented for review at the July meeting and commission action will be requested at the August meeting</a:t>
            </a:r>
          </a:p>
          <a:p>
            <a:pPr lvl="1"/>
            <a:r>
              <a:rPr lang="en-US" sz="2200" dirty="0"/>
              <a:t>Commercial Service Airport Terminal Program – new appropriation for FY2024 that will be discussed at a future meeting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0D1B92-CFF0-45A8-ACAC-5C61C74B0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19805"/>
            <a:ext cx="2141841" cy="38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AIP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Includes Airport Improvement Program (AIP)</a:t>
            </a:r>
          </a:p>
          <a:p>
            <a:pPr lvl="0"/>
            <a:r>
              <a:rPr lang="en-US" sz="2200" dirty="0"/>
              <a:t>Public-owned airport sponsors may apply for grants to assist in the preservation and development of the airfield and related infrastructure.</a:t>
            </a:r>
          </a:p>
          <a:p>
            <a:pPr lvl="0"/>
            <a:r>
              <a:rPr lang="en-US" sz="2200" dirty="0"/>
              <a:t>Eligible projects are funded up to 85% and generally include planning and improvements related to enhancing airport safety, capacity, security and environmental concerns.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3FCFEE2-436A-452B-9E08-EA23B9287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9805"/>
            <a:ext cx="2285857" cy="41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(5-30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FY24 Funds Available: 			$ 5,329,262</a:t>
            </a:r>
          </a:p>
          <a:p>
            <a:pPr lvl="1"/>
            <a:r>
              <a:rPr lang="en-US" b="1" dirty="0"/>
              <a:t>Aviation Safety Programs:		</a:t>
            </a:r>
            <a:r>
              <a:rPr lang="en-US" b="1" dirty="0">
                <a:solidFill>
                  <a:srgbClr val="FF0000"/>
                </a:solidFill>
              </a:rPr>
              <a:t>$   (360,000)</a:t>
            </a:r>
          </a:p>
          <a:p>
            <a:pPr lvl="1"/>
            <a:r>
              <a:rPr lang="en-US" b="1" dirty="0"/>
              <a:t>Aviation Development Programs:	</a:t>
            </a:r>
            <a:r>
              <a:rPr lang="en-US" b="1" dirty="0">
                <a:solidFill>
                  <a:srgbClr val="FF0000"/>
                </a:solidFill>
              </a:rPr>
              <a:t>$   (473,000)</a:t>
            </a:r>
          </a:p>
          <a:p>
            <a:pPr marL="457200" lvl="1" indent="0">
              <a:buNone/>
            </a:pPr>
            <a:r>
              <a:rPr lang="en-US" b="1" dirty="0"/>
              <a:t>	Funds available for projects: 	$ 4,496,262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36</a:t>
            </a:r>
          </a:p>
          <a:p>
            <a:pPr lvl="1"/>
            <a:r>
              <a:rPr lang="en-US" b="1" dirty="0"/>
              <a:t>Total project costs:  $12,350,580</a:t>
            </a:r>
          </a:p>
          <a:p>
            <a:pPr lvl="1"/>
            <a:r>
              <a:rPr lang="en-US" b="1" dirty="0"/>
              <a:t>Total amount requested:  $8,619,632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9A40B-95DC-4ABA-B530-F41ABB3F2A09}"/>
              </a:ext>
            </a:extLst>
          </p:cNvPr>
          <p:cNvCxnSpPr>
            <a:cxnSpLocks/>
          </p:cNvCxnSpPr>
          <p:nvPr/>
        </p:nvCxnSpPr>
        <p:spPr>
          <a:xfrm>
            <a:off x="6156176" y="3789040"/>
            <a:ext cx="18239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158747"/>
              </p:ext>
            </p:extLst>
          </p:nvPr>
        </p:nvGraphicFramePr>
        <p:xfrm>
          <a:off x="177696" y="1124744"/>
          <a:ext cx="8788608" cy="516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2042061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0307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D Apron and Access Roadway Paving- Phase 4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1,038,100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467,145(45%)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400,000(38%)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Aviation Apron Pavement Repair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866,694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390,000(45%)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390,000(45%)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8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General Aviation Taxilane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287,000(70%)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Apron Expansion Grading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400,000(62%)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4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Pavement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168,000(75%)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North Apron - Phase 2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476,700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400,428(84%)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400,000(83%)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Site Development Area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Bluffs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267,200(40%)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267,200(40%)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Obstruction Analysis and Mitigation Plan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Aviation Apron Reconstruction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6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Obstruction Removal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Emmetsburg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8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35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 Apron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62,062(70%)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62,062(70%)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97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Jet A Fuel System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541377"/>
                  </a:ext>
                </a:extLst>
              </a:tr>
              <a:tr h="44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Taxiway and Apron Pavement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476,190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400,000(84%)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76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Landside Paving, Lighting, and Gate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200,000(80%)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644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Building Site Improvements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262,500(75%)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262,500(75%)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24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 Entrance Sign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27,500(50%)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8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60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288967"/>
                  </a:ext>
                </a:extLst>
              </a:tr>
              <a:tr h="3717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4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568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GAVI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General Aviation Vertical Infrastructure(GAVI)</a:t>
            </a:r>
          </a:p>
          <a:p>
            <a:pPr lvl="0"/>
            <a:r>
              <a:rPr lang="en-US" sz="2200" dirty="0"/>
              <a:t>Public owned general aviation airport sponsors may apply for projects that include landside development and renovation of airport terminals, hangars, maintenance buildings, and fuel facilities.</a:t>
            </a:r>
          </a:p>
          <a:p>
            <a:pPr lvl="0"/>
            <a:r>
              <a:rPr lang="en-US" sz="2200" dirty="0"/>
              <a:t>Eligible projects are funded up to 85%</a:t>
            </a:r>
          </a:p>
          <a:p>
            <a:pPr lvl="0"/>
            <a:r>
              <a:rPr lang="en-US" sz="2200" dirty="0"/>
              <a:t>Funds are subject to annual appropriation</a:t>
            </a:r>
          </a:p>
        </p:txBody>
      </p:sp>
    </p:spTree>
    <p:extLst>
      <p:ext uri="{BB962C8B-B14F-4D97-AF65-F5344CB8AC3E}">
        <p14:creationId xmlns:p14="http://schemas.microsoft.com/office/powerpoint/2010/main" val="147394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(10-30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00039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5844" y="241558"/>
            <a:ext cx="1968643" cy="357161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FY24 Funds Appropriated: 		$1,000,000</a:t>
            </a:r>
          </a:p>
          <a:p>
            <a:pPr lvl="1"/>
            <a:r>
              <a:rPr lang="en-US" sz="2000" b="1" dirty="0"/>
              <a:t>Project Cancellations and Underrun</a:t>
            </a:r>
            <a:r>
              <a:rPr lang="en-US" b="1" dirty="0"/>
              <a:t>:	</a:t>
            </a:r>
            <a:r>
              <a:rPr lang="en-US" b="1" u="sng" dirty="0"/>
              <a:t>   $550,698</a:t>
            </a:r>
          </a:p>
          <a:p>
            <a:pPr marL="457200" lvl="1" indent="0">
              <a:buNone/>
            </a:pPr>
            <a:r>
              <a:rPr lang="en-US" b="1" dirty="0"/>
              <a:t>Funds available for projects		$1,550,698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13</a:t>
            </a:r>
          </a:p>
          <a:p>
            <a:pPr lvl="1"/>
            <a:r>
              <a:rPr lang="en-US" b="1" dirty="0"/>
              <a:t>Total project costs:  $2,467,025</a:t>
            </a:r>
          </a:p>
          <a:p>
            <a:pPr lvl="1"/>
            <a:r>
              <a:rPr lang="en-US" b="1" dirty="0"/>
              <a:t>Total amount requested:  $1,778,841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99885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0070C0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37146</TotalTime>
  <Words>1552</Words>
  <Application>Microsoft Office PowerPoint</Application>
  <PresentationFormat>On-screen Show (4:3)</PresentationFormat>
  <Paragraphs>465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PT Sans</vt:lpstr>
      <vt:lpstr>Office Theme</vt:lpstr>
      <vt:lpstr>PowerPoint Presentation</vt:lpstr>
      <vt:lpstr>State Aviation Programs - Overview</vt:lpstr>
      <vt:lpstr>State Aviation Program - AIP</vt:lpstr>
      <vt:lpstr>PowerPoint Presentation</vt:lpstr>
      <vt:lpstr>PowerPoint Presentation</vt:lpstr>
      <vt:lpstr>List of Applications Recommended</vt:lpstr>
      <vt:lpstr>State Aviation Program - GAVI</vt:lpstr>
      <vt:lpstr>PowerPoint Presentation</vt:lpstr>
      <vt:lpstr>PowerPoint Presentation</vt:lpstr>
      <vt:lpstr>List of GAVI Applications Recommended</vt:lpstr>
      <vt:lpstr>State Aviation Program - CSVI</vt:lpstr>
      <vt:lpstr>PowerPoint Presentation</vt:lpstr>
      <vt:lpstr>List of CSVI Applications Recommended</vt:lpstr>
      <vt:lpstr>PowerPoint Presentation</vt:lpstr>
      <vt:lpstr>PowerPoint Presentation</vt:lpstr>
      <vt:lpstr>List of AIP Applications Not Recommended</vt:lpstr>
      <vt:lpstr>List of GAVI Applications Not Recommended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Wright, Shane</cp:lastModifiedBy>
  <cp:revision>307</cp:revision>
  <cp:lastPrinted>2023-07-05T12:11:22Z</cp:lastPrinted>
  <dcterms:created xsi:type="dcterms:W3CDTF">2014-05-10T08:44:16Z</dcterms:created>
  <dcterms:modified xsi:type="dcterms:W3CDTF">2023-07-06T16:43:55Z</dcterms:modified>
</cp:coreProperties>
</file>