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93" r:id="rId7"/>
    <p:sldId id="294" r:id="rId8"/>
    <p:sldId id="295" r:id="rId9"/>
    <p:sldId id="285" r:id="rId10"/>
    <p:sldId id="270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Neue Haas Grotesk Text Pro" panose="020B0504020202020204" pitchFamily="34" charset="0"/>
      <p:regular r:id="rId18"/>
      <p:bold r:id="rId19"/>
      <p:italic r:id="rId20"/>
      <p:boldItalic r:id="rId21"/>
    </p:embeddedFont>
    <p:embeddedFont>
      <p:font typeface="PT Sans" panose="020B0503020203020204" pitchFamily="34" charset="0"/>
      <p:regular r:id="rId22"/>
      <p:bold r:id="rId23"/>
      <p:italic r:id="rId24"/>
      <p:boldItalic r:id="rId25"/>
    </p:embeddedFont>
    <p:embeddedFont>
      <p:font typeface="Roboto Slab" pitchFamily="50" charset="0"/>
      <p:regular r:id="rId26"/>
      <p:bold r:id="rId27"/>
    </p:embeddedFont>
  </p:embeddedFontLst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717" autoAdjust="0"/>
  </p:normalViewPr>
  <p:slideViewPr>
    <p:cSldViewPr snapToGrid="0">
      <p:cViewPr varScale="1">
        <p:scale>
          <a:sx n="107" d="100"/>
          <a:sy n="107" d="100"/>
        </p:scale>
        <p:origin x="9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2258</c:v>
                </c:pt>
                <c:pt idx="1">
                  <c:v>2351</c:v>
                </c:pt>
                <c:pt idx="2">
                  <c:v>2667</c:v>
                </c:pt>
                <c:pt idx="3">
                  <c:v>2924</c:v>
                </c:pt>
                <c:pt idx="4">
                  <c:v>3009</c:v>
                </c:pt>
                <c:pt idx="5">
                  <c:v>3106</c:v>
                </c:pt>
                <c:pt idx="6">
                  <c:v>3034</c:v>
                </c:pt>
                <c:pt idx="7">
                  <c:v>3084</c:v>
                </c:pt>
                <c:pt idx="8">
                  <c:v>2968</c:v>
                </c:pt>
                <c:pt idx="9">
                  <c:v>2976</c:v>
                </c:pt>
                <c:pt idx="10">
                  <c:v>2745</c:v>
                </c:pt>
                <c:pt idx="11">
                  <c:v>2657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28-4F78-8262-BF2545A1D986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9525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2322</c:v>
                </c:pt>
                <c:pt idx="1">
                  <c:v>2564</c:v>
                </c:pt>
                <c:pt idx="2">
                  <c:v>2256</c:v>
                </c:pt>
                <c:pt idx="3">
                  <c:v>1898</c:v>
                </c:pt>
                <c:pt idx="4">
                  <c:v>2307</c:v>
                </c:pt>
                <c:pt idx="5">
                  <c:v>2688</c:v>
                </c:pt>
                <c:pt idx="6">
                  <c:v>2753</c:v>
                </c:pt>
                <c:pt idx="7">
                  <c:v>2842</c:v>
                </c:pt>
                <c:pt idx="8">
                  <c:v>2767</c:v>
                </c:pt>
                <c:pt idx="9">
                  <c:v>2728</c:v>
                </c:pt>
                <c:pt idx="10">
                  <c:v>2419</c:v>
                </c:pt>
                <c:pt idx="11">
                  <c:v>2338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28-4F78-8262-BF2545A1D986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2185</c:v>
                </c:pt>
                <c:pt idx="1">
                  <c:v>2233</c:v>
                </c:pt>
                <c:pt idx="2">
                  <c:v>2634</c:v>
                </c:pt>
                <c:pt idx="3">
                  <c:v>2849</c:v>
                </c:pt>
                <c:pt idx="4">
                  <c:v>2941</c:v>
                </c:pt>
                <c:pt idx="5">
                  <c:v>3051</c:v>
                </c:pt>
                <c:pt idx="6">
                  <c:v>3002</c:v>
                </c:pt>
                <c:pt idx="7">
                  <c:v>3021</c:v>
                </c:pt>
                <c:pt idx="8">
                  <c:v>2990</c:v>
                </c:pt>
                <c:pt idx="9">
                  <c:v>2947</c:v>
                </c:pt>
                <c:pt idx="10">
                  <c:v>2770</c:v>
                </c:pt>
                <c:pt idx="11">
                  <c:v>2596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28-4F78-8262-BF2545A1D986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2274</c:v>
                </c:pt>
                <c:pt idx="1">
                  <c:v>2478</c:v>
                </c:pt>
                <c:pt idx="2">
                  <c:v>2632</c:v>
                </c:pt>
                <c:pt idx="3">
                  <c:v>2787</c:v>
                </c:pt>
                <c:pt idx="4">
                  <c:v>2950</c:v>
                </c:pt>
                <c:pt idx="5">
                  <c:v>2966</c:v>
                </c:pt>
                <c:pt idx="6">
                  <c:v>2893</c:v>
                </c:pt>
                <c:pt idx="7">
                  <c:v>2944</c:v>
                </c:pt>
                <c:pt idx="8">
                  <c:v>2942</c:v>
                </c:pt>
                <c:pt idx="9">
                  <c:v>2951</c:v>
                </c:pt>
                <c:pt idx="10">
                  <c:v>2688</c:v>
                </c:pt>
                <c:pt idx="11">
                  <c:v>2433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228-4F78-8262-BF2545A1D98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2343</c:v>
                </c:pt>
                <c:pt idx="1">
                  <c:v>2456</c:v>
                </c:pt>
                <c:pt idx="2">
                  <c:v>2597</c:v>
                </c:pt>
                <c:pt idx="3">
                  <c:v>2853</c:v>
                </c:pt>
                <c:pt idx="4">
                  <c:v>3019</c:v>
                </c:pt>
                <c:pt idx="5">
                  <c:v>3054</c:v>
                </c:pt>
                <c:pt idx="6">
                  <c:v>2954</c:v>
                </c:pt>
                <c:pt idx="7">
                  <c:v>2981</c:v>
                </c:pt>
                <c:pt idx="8">
                  <c:v>2935</c:v>
                </c:pt>
                <c:pt idx="9">
                  <c:v>2935</c:v>
                </c:pt>
                <c:pt idx="10">
                  <c:v>2763</c:v>
                </c:pt>
                <c:pt idx="11">
                  <c:v>2590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228-4F78-8262-BF2545A1D98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19050">
                <a:solidFill>
                  <a:srgbClr val="00B0F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2342</c:v>
                </c:pt>
                <c:pt idx="1">
                  <c:v>2591</c:v>
                </c:pt>
                <c:pt idx="2">
                  <c:v>2679</c:v>
                </c:pt>
                <c:pt idx="3">
                  <c:v>2844</c:v>
                </c:pt>
                <c:pt idx="4">
                  <c:v>3001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B9-4286-94BC-A7B39F212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3131320"/>
        <c:axId val="683127384"/>
      </c:lineChart>
      <c:catAx>
        <c:axId val="683131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27384"/>
        <c:crosses val="autoZero"/>
        <c:auto val="1"/>
        <c:lblAlgn val="ctr"/>
        <c:lblOffset val="100"/>
        <c:noMultiLvlLbl val="0"/>
      </c:catAx>
      <c:valAx>
        <c:axId val="683127384"/>
        <c:scaling>
          <c:orientation val="minMax"/>
          <c:max val="3200"/>
          <c:min val="1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3132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7/1/2024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7/1/2024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Transportation Trends Update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12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511" y="1"/>
            <a:ext cx="9167626" cy="6709612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0" y="4283881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Transportation Trends Update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July 9, 2024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BD60-AC5F-1235-3197-FB9752AB8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9" y="637439"/>
            <a:ext cx="4068251" cy="588205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04437" y="1415076"/>
            <a:ext cx="3074670" cy="430667"/>
          </a:xfrm>
        </p:spPr>
        <p:txBody>
          <a:bodyPr/>
          <a:lstStyle/>
          <a:p>
            <a:r>
              <a:rPr lang="en-US" sz="2400" dirty="0"/>
              <a:t>Agenda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6283F5-6F08-B866-1753-2A00C1C1A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" y="1349747"/>
            <a:ext cx="342900" cy="414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754381" y="2005226"/>
            <a:ext cx="3425480" cy="173124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US total rail carloads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Commercial air service passenger counts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Vehicular traffic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Mississippi River and Panama Canal</a:t>
            </a:r>
          </a:p>
          <a:p>
            <a:pPr>
              <a:spcAft>
                <a:spcPts val="450"/>
              </a:spcAft>
              <a:defRPr/>
            </a:pPr>
            <a:endParaRPr lang="en-US" altLang="en-US" sz="14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FCE2BF-2AF9-F8C5-407D-30016AA6B2F6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F98FF10-A6CB-49C1-BDDF-E0FD6E9F1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86EC07-AFE8-01E8-972B-4FC6481F5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AA1F1D5-DEF2-53BE-B69C-0AE3B8BC4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382858" y="3789119"/>
            <a:ext cx="661793" cy="4869295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A8BE0-EB8B-488B-A444-19B07F589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32" y="519577"/>
            <a:ext cx="8352545" cy="598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7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5A10A8-6275-4223-5EF0-095E04909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0277"/>
            <a:ext cx="9174424" cy="530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1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631E138E-ECB2-CCB7-3981-C53D5BC48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33302"/>
              </p:ext>
            </p:extLst>
          </p:nvPr>
        </p:nvGraphicFramePr>
        <p:xfrm>
          <a:off x="195943" y="1389413"/>
          <a:ext cx="8645978" cy="483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BC57AF4A-C11C-63DC-2E01-9A46E399FAC7}"/>
              </a:ext>
            </a:extLst>
          </p:cNvPr>
          <p:cNvSpPr txBox="1">
            <a:spLocks/>
          </p:cNvSpPr>
          <p:nvPr/>
        </p:nvSpPr>
        <p:spPr>
          <a:xfrm>
            <a:off x="530747" y="688029"/>
            <a:ext cx="7886700" cy="754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Monthly State Vehicle Miles of Travel</a:t>
            </a:r>
          </a:p>
          <a:p>
            <a:r>
              <a:rPr lang="en-US" sz="2400" dirty="0"/>
              <a:t>(through May 2024)</a:t>
            </a:r>
          </a:p>
        </p:txBody>
      </p:sp>
    </p:spTree>
    <p:extLst>
      <p:ext uri="{BB962C8B-B14F-4D97-AF65-F5344CB8AC3E}">
        <p14:creationId xmlns:p14="http://schemas.microsoft.com/office/powerpoint/2010/main" val="373767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5626" y="238843"/>
            <a:ext cx="7635240" cy="2814722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Water Transportation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Mississippi River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As of early February, the Corps of Engineers announced the end of drought conditions impacting the Mississippi River that began </a:t>
            </a:r>
            <a:r>
              <a:rPr lang="en-US" dirty="0"/>
              <a:t>September 2022.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Flooding conditions now exist on some stretches of the river.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Some locks on the Upper Mississippi are closed or will close for at least several days in early July due to flooding..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chemeClr val="accent3"/>
              </a:solidFill>
              <a:latin typeface="Roboto Slab" pitchFamily="2" charset="0"/>
              <a:ea typeface="Roboto Slab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Panama Canal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Drought has reduced the amount of freshwater available to use for the lock system. Drought was most likely caused by El Nino.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Rainy season has arrived as hoped and Gatun Lake level is at the average level for June.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Daily transits are at 32 and scheduled to increase to 35 by August 5. N</a:t>
            </a:r>
            <a:r>
              <a:rPr lang="en-US" dirty="0"/>
              <a:t>ormal levels -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36 to 38 ships per day.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Has been operating with draft limitations but that’s improving.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Forty percent of all US container traffic travels through the Panama Canal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644335" y="71607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442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9B3369-3F0F-499C-9EE7-8EC46B6E8A79}">
  <ds:schemaRefs>
    <ds:schemaRef ds:uri="http://schemas.microsoft.com/sharepoint/v3"/>
    <ds:schemaRef ds:uri="230e9df3-be65-4c73-a93b-d1236ebd677e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10115</TotalTime>
  <Words>191</Words>
  <Application>Microsoft Office PowerPoint</Application>
  <PresentationFormat>On-screen Show 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Neue Haas Grotesk Text Pro</vt:lpstr>
      <vt:lpstr>Roboto Slab</vt:lpstr>
      <vt:lpstr>Calibri</vt:lpstr>
      <vt:lpstr>PT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53</cp:revision>
  <dcterms:created xsi:type="dcterms:W3CDTF">2023-12-21T16:39:01Z</dcterms:created>
  <dcterms:modified xsi:type="dcterms:W3CDTF">2024-07-01T21:51:15Z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