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72" r:id="rId2"/>
  </p:sldMasterIdLst>
  <p:notesMasterIdLst>
    <p:notesMasterId r:id="rId20"/>
  </p:notesMasterIdLst>
  <p:sldIdLst>
    <p:sldId id="306" r:id="rId3"/>
    <p:sldId id="385" r:id="rId4"/>
    <p:sldId id="332" r:id="rId5"/>
    <p:sldId id="347" r:id="rId6"/>
    <p:sldId id="349" r:id="rId7"/>
    <p:sldId id="337" r:id="rId8"/>
    <p:sldId id="374" r:id="rId9"/>
    <p:sldId id="375" r:id="rId10"/>
    <p:sldId id="376" r:id="rId11"/>
    <p:sldId id="377" r:id="rId12"/>
    <p:sldId id="380" r:id="rId13"/>
    <p:sldId id="382" r:id="rId14"/>
    <p:sldId id="383" r:id="rId15"/>
    <p:sldId id="384" r:id="rId16"/>
    <p:sldId id="315" r:id="rId17"/>
    <p:sldId id="373" r:id="rId18"/>
    <p:sldId id="379" r:id="rId19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right, Shane" initials="WS" lastIdx="2" clrIdx="0">
    <p:extLst>
      <p:ext uri="{19B8F6BF-5375-455C-9EA6-DF929625EA0E}">
        <p15:presenceInfo xmlns:p15="http://schemas.microsoft.com/office/powerpoint/2012/main" userId="S-1-5-21-133048727-1090477886-634672238-504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7F"/>
    <a:srgbClr val="B55813"/>
    <a:srgbClr val="B1B3B3"/>
    <a:srgbClr val="53565A"/>
    <a:srgbClr val="871721"/>
    <a:srgbClr val="FF9966"/>
    <a:srgbClr val="FF0066"/>
    <a:srgbClr val="69686D"/>
    <a:srgbClr val="34495E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95550" autoAdjust="0"/>
  </p:normalViewPr>
  <p:slideViewPr>
    <p:cSldViewPr>
      <p:cViewPr varScale="1">
        <p:scale>
          <a:sx n="109" d="100"/>
          <a:sy n="109" d="100"/>
        </p:scale>
        <p:origin x="177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DC77CE8-476C-1918-63C4-0820ED891A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0D66C694-097B-9450-1304-1048E9BB67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F7640BE1-EB84-29EC-7752-3D71B659BC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09E9A1-6A2B-41B9-AE6A-D0D05C3A9CA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814" y="1402368"/>
            <a:ext cx="7886373" cy="13255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7" name="Text Placeholder 2"/>
          <p:cNvSpPr>
            <a:spLocks noGrp="1" noChangeArrowheads="1"/>
          </p:cNvSpPr>
          <p:nvPr>
            <p:ph idx="1"/>
          </p:nvPr>
        </p:nvSpPr>
        <p:spPr bwMode="auto">
          <a:xfrm>
            <a:off x="628814" y="2412018"/>
            <a:ext cx="7886373" cy="39163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800">
                <a:latin typeface="PT Sans Pro" panose="020B0503020203020204" pitchFamily="34" charset="0"/>
              </a:defRPr>
            </a:lvl1pPr>
            <a:lvl2pPr>
              <a:defRPr sz="1800">
                <a:latin typeface="PT Sans Pro" panose="020B0503020203020204" pitchFamily="34" charset="0"/>
              </a:defRPr>
            </a:lvl2pPr>
            <a:lvl3pPr>
              <a:defRPr sz="1800">
                <a:latin typeface="PT Sans Pro" panose="020B0503020203020204" pitchFamily="34" charset="0"/>
              </a:defRPr>
            </a:lvl3pPr>
            <a:lvl4pPr>
              <a:defRPr sz="1800">
                <a:latin typeface="PT Sans Pro" panose="020B0503020203020204" pitchFamily="34" charset="0"/>
              </a:defRPr>
            </a:lvl4pPr>
            <a:lvl5pPr>
              <a:defRPr sz="1800">
                <a:latin typeface="PT Sans Pro" panose="020B0503020203020204" pitchFamily="34" charset="0"/>
              </a:defRPr>
            </a:lvl5pPr>
          </a:lstStyle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US" altLang="en-US" noProof="0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D7D948E-B8BA-3EB3-723C-B898C8DB24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F9697-B0D0-467C-BEEF-D375713D8EE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4727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13">
            <a:extLst>
              <a:ext uri="{FF2B5EF4-FFF2-40B4-BE49-F238E27FC236}">
                <a16:creationId xmlns:a16="http://schemas.microsoft.com/office/drawing/2014/main" id="{DD921E67-AAD7-66D3-949F-B61EB2D6FAB7}"/>
              </a:ext>
            </a:extLst>
          </p:cNvPr>
          <p:cNvSpPr/>
          <p:nvPr userDrawn="1"/>
        </p:nvSpPr>
        <p:spPr>
          <a:xfrm>
            <a:off x="755577" y="6430994"/>
            <a:ext cx="7704855" cy="363537"/>
          </a:xfrm>
          <a:custGeom>
            <a:avLst/>
            <a:gdLst>
              <a:gd name="connsiteX0" fmla="*/ 12203052 w 24406104"/>
              <a:gd name="connsiteY0" fmla="*/ 0 h 2853262"/>
              <a:gd name="connsiteX1" fmla="*/ 0 w 24406104"/>
              <a:gd name="connsiteY1" fmla="*/ 0 h 2853262"/>
              <a:gd name="connsiteX2" fmla="*/ 0 w 24406104"/>
              <a:gd name="connsiteY2" fmla="*/ 362438 h 2853262"/>
              <a:gd name="connsiteX3" fmla="*/ 12132964 w 24406104"/>
              <a:gd name="connsiteY3" fmla="*/ 2843432 h 2853262"/>
              <a:gd name="connsiteX4" fmla="*/ 12132964 w 24406104"/>
              <a:gd name="connsiteY4" fmla="*/ 2843432 h 2853262"/>
              <a:gd name="connsiteX5" fmla="*/ 12170940 w 24406104"/>
              <a:gd name="connsiteY5" fmla="*/ 2851079 h 2853262"/>
              <a:gd name="connsiteX6" fmla="*/ 12231343 w 24406104"/>
              <a:gd name="connsiteY6" fmla="*/ 2851843 h 2853262"/>
              <a:gd name="connsiteX7" fmla="*/ 12272887 w 24406104"/>
              <a:gd name="connsiteY7" fmla="*/ 2843432 h 2853262"/>
              <a:gd name="connsiteX8" fmla="*/ 12272887 w 24406104"/>
              <a:gd name="connsiteY8" fmla="*/ 2843432 h 2853262"/>
              <a:gd name="connsiteX9" fmla="*/ 24406104 w 24406104"/>
              <a:gd name="connsiteY9" fmla="*/ 362438 h 2853262"/>
              <a:gd name="connsiteX10" fmla="*/ 24406104 w 24406104"/>
              <a:gd name="connsiteY10" fmla="*/ 0 h 2853262"/>
              <a:gd name="connsiteX11" fmla="*/ 12203052 w 24406104"/>
              <a:gd name="connsiteY11" fmla="*/ 0 h 285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rgbClr val="19405B"/>
          </a:solidFill>
          <a:ln w="25483" cap="flat">
            <a:noFill/>
            <a:prstDash val="solid"/>
            <a:miter/>
          </a:ln>
        </p:spPr>
        <p:txBody>
          <a:bodyPr anchor="ctr"/>
          <a:lstStyle/>
          <a:p>
            <a:pPr lvl="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CAD2CC8-3F92-4FF7-B46A-885A3C180BB7}" type="slidenum">
              <a:rPr lang="en-US" altLang="en-US" sz="900" baseline="0" smtClean="0">
                <a:solidFill>
                  <a:schemeClr val="bg1"/>
                </a:solidFill>
              </a:rPr>
              <a:pPr lvl="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24744"/>
            <a:ext cx="78867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400" b="1">
                <a:solidFill>
                  <a:schemeClr val="tx2"/>
                </a:solidFill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44824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1200"/>
              </a:spcAft>
              <a:defRPr sz="2600" b="1">
                <a:latin typeface="PT Sans" panose="020B0503020203020204" pitchFamily="34" charset="0"/>
              </a:defRPr>
            </a:lvl1pPr>
            <a:lvl2pPr>
              <a:spcAft>
                <a:spcPts val="1200"/>
              </a:spcAft>
              <a:defRPr sz="2400">
                <a:latin typeface="PT Sans" panose="020B0503020203020204" pitchFamily="34" charset="0"/>
              </a:defRPr>
            </a:lvl2pPr>
            <a:lvl3pPr>
              <a:spcAft>
                <a:spcPts val="1200"/>
              </a:spcAft>
              <a:defRPr sz="2000">
                <a:latin typeface="PT Sans" panose="020B0503020203020204" pitchFamily="34" charset="0"/>
              </a:defRPr>
            </a:lvl3pPr>
            <a:lvl4pPr>
              <a:spcAft>
                <a:spcPts val="1200"/>
              </a:spcAft>
              <a:defRPr sz="1800">
                <a:latin typeface="PT Sans" panose="020B0503020203020204" pitchFamily="34" charset="0"/>
              </a:defRPr>
            </a:lvl4pPr>
            <a:lvl5pPr>
              <a:spcAft>
                <a:spcPts val="1200"/>
              </a:spcAft>
              <a:defRPr sz="1800"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1713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79EB5078-06AD-D74C-2192-879728D409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3595811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873940"/>
            <a:ext cx="9144000" cy="55426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593B30A-97CD-1A3C-3048-DA6368B7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0C884-77DA-4537-9F16-8D0D53EBB6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5121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917757" y="1339850"/>
            <a:ext cx="1700656" cy="48196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C330188-43B0-7DFE-34F7-DBC4CDBBC9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DFBA1-FBA9-4E14-A9DD-BECBD54497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9266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668495" y="875173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68495" y="2705535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668495" y="4556127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9CF3172-B533-E1F1-6193-81F353F52B1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07AE5-61D0-4B91-A6F9-2AF457B58C0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2382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073426"/>
            <a:ext cx="4572000" cy="3803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0" y="1073426"/>
            <a:ext cx="4572000" cy="3803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CD9C42E-8FAB-E660-0F75-0BCAE84C940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5EB0A-83D8-44CB-A02C-F6F34A6BC35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676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073426"/>
            <a:ext cx="4572000" cy="53432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74BC2E3-42BA-76B5-CB10-E3CA2C4C2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E52B4-22C7-466A-8184-D0CB0EE75AB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2255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983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3082849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22079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1B59BB8-A89E-53DE-D37E-93ECDE2E88A7}"/>
              </a:ext>
            </a:extLst>
          </p:cNvPr>
          <p:cNvSpPr/>
          <p:nvPr/>
        </p:nvSpPr>
        <p:spPr>
          <a:xfrm>
            <a:off x="0" y="0"/>
            <a:ext cx="9151938" cy="871538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pic>
        <p:nvPicPr>
          <p:cNvPr id="1027" name="Picture 26">
            <a:extLst>
              <a:ext uri="{FF2B5EF4-FFF2-40B4-BE49-F238E27FC236}">
                <a16:creationId xmlns:a16="http://schemas.microsoft.com/office/drawing/2014/main" id="{2BB7E36B-3605-840D-FE37-9AC1D653D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-9525" y="-7938"/>
            <a:ext cx="272415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E0B1A97-4D2D-E09D-8013-4D019787F92E}"/>
              </a:ext>
            </a:extLst>
          </p:cNvPr>
          <p:cNvSpPr/>
          <p:nvPr/>
        </p:nvSpPr>
        <p:spPr>
          <a:xfrm>
            <a:off x="-9525" y="6418263"/>
            <a:ext cx="9170988" cy="446087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25" name="Graphic 13">
            <a:extLst>
              <a:ext uri="{FF2B5EF4-FFF2-40B4-BE49-F238E27FC236}">
                <a16:creationId xmlns:a16="http://schemas.microsoft.com/office/drawing/2014/main" id="{94F8F5AF-432A-55F0-B085-CE0865ABD4D4}"/>
              </a:ext>
            </a:extLst>
          </p:cNvPr>
          <p:cNvSpPr/>
          <p:nvPr/>
        </p:nvSpPr>
        <p:spPr>
          <a:xfrm>
            <a:off x="-1" y="6418263"/>
            <a:ext cx="9151937" cy="363537"/>
          </a:xfrm>
          <a:custGeom>
            <a:avLst/>
            <a:gdLst>
              <a:gd name="connsiteX0" fmla="*/ 12203052 w 24406104"/>
              <a:gd name="connsiteY0" fmla="*/ 0 h 2853262"/>
              <a:gd name="connsiteX1" fmla="*/ 0 w 24406104"/>
              <a:gd name="connsiteY1" fmla="*/ 0 h 2853262"/>
              <a:gd name="connsiteX2" fmla="*/ 0 w 24406104"/>
              <a:gd name="connsiteY2" fmla="*/ 362438 h 2853262"/>
              <a:gd name="connsiteX3" fmla="*/ 12132964 w 24406104"/>
              <a:gd name="connsiteY3" fmla="*/ 2843432 h 2853262"/>
              <a:gd name="connsiteX4" fmla="*/ 12132964 w 24406104"/>
              <a:gd name="connsiteY4" fmla="*/ 2843432 h 2853262"/>
              <a:gd name="connsiteX5" fmla="*/ 12170940 w 24406104"/>
              <a:gd name="connsiteY5" fmla="*/ 2851079 h 2853262"/>
              <a:gd name="connsiteX6" fmla="*/ 12231343 w 24406104"/>
              <a:gd name="connsiteY6" fmla="*/ 2851843 h 2853262"/>
              <a:gd name="connsiteX7" fmla="*/ 12272887 w 24406104"/>
              <a:gd name="connsiteY7" fmla="*/ 2843432 h 2853262"/>
              <a:gd name="connsiteX8" fmla="*/ 12272887 w 24406104"/>
              <a:gd name="connsiteY8" fmla="*/ 2843432 h 2853262"/>
              <a:gd name="connsiteX9" fmla="*/ 24406104 w 24406104"/>
              <a:gd name="connsiteY9" fmla="*/ 362438 h 2853262"/>
              <a:gd name="connsiteX10" fmla="*/ 24406104 w 24406104"/>
              <a:gd name="connsiteY10" fmla="*/ 0 h 2853262"/>
              <a:gd name="connsiteX11" fmla="*/ 12203052 w 24406104"/>
              <a:gd name="connsiteY11" fmla="*/ 0 h 285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rgbClr val="19405B"/>
          </a:solidFill>
          <a:ln w="25483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98F81-60D5-4CBD-A28A-F4C242924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48125" y="6416675"/>
            <a:ext cx="10556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pPr>
              <a:defRPr/>
            </a:pPr>
            <a:fld id="{ECAD2CC8-3F92-4FF7-B46A-885A3C180B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4" name="Picture 26">
            <a:extLst>
              <a:ext uri="{FF2B5EF4-FFF2-40B4-BE49-F238E27FC236}">
                <a16:creationId xmlns:a16="http://schemas.microsoft.com/office/drawing/2014/main" id="{66868AF5-4BE0-2736-7383-FD08F0C78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6437313" y="-17463"/>
            <a:ext cx="2724150" cy="88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Graphic 13">
            <a:extLst>
              <a:ext uri="{FF2B5EF4-FFF2-40B4-BE49-F238E27FC236}">
                <a16:creationId xmlns:a16="http://schemas.microsoft.com/office/drawing/2014/main" id="{07E87735-F6D7-1EED-46D0-3988223F7EAD}"/>
              </a:ext>
            </a:extLst>
          </p:cNvPr>
          <p:cNvSpPr>
            <a:spLocks/>
          </p:cNvSpPr>
          <p:nvPr/>
        </p:nvSpPr>
        <p:spPr bwMode="auto">
          <a:xfrm rot="10800000">
            <a:off x="1588" y="515938"/>
            <a:ext cx="9142412" cy="355600"/>
          </a:xfrm>
          <a:custGeom>
            <a:avLst/>
            <a:gdLst>
              <a:gd name="T0" fmla="*/ 538618 w 24406104"/>
              <a:gd name="T1" fmla="*/ 0 h 2853262"/>
              <a:gd name="T2" fmla="*/ 0 w 24406104"/>
              <a:gd name="T3" fmla="*/ 0 h 2853262"/>
              <a:gd name="T4" fmla="*/ 0 w 24406104"/>
              <a:gd name="T5" fmla="*/ 1 h 2853262"/>
              <a:gd name="T6" fmla="*/ 535524 w 24406104"/>
              <a:gd name="T7" fmla="*/ 11 h 2853262"/>
              <a:gd name="T8" fmla="*/ 535524 w 24406104"/>
              <a:gd name="T9" fmla="*/ 11 h 2853262"/>
              <a:gd name="T10" fmla="*/ 537200 w 24406104"/>
              <a:gd name="T11" fmla="*/ 11 h 2853262"/>
              <a:gd name="T12" fmla="*/ 539867 w 24406104"/>
              <a:gd name="T13" fmla="*/ 11 h 2853262"/>
              <a:gd name="T14" fmla="*/ 541700 w 24406104"/>
              <a:gd name="T15" fmla="*/ 11 h 2853262"/>
              <a:gd name="T16" fmla="*/ 541700 w 24406104"/>
              <a:gd name="T17" fmla="*/ 11 h 2853262"/>
              <a:gd name="T18" fmla="*/ 1077236 w 24406104"/>
              <a:gd name="T19" fmla="*/ 1 h 2853262"/>
              <a:gd name="T20" fmla="*/ 1077236 w 24406104"/>
              <a:gd name="T21" fmla="*/ 0 h 2853262"/>
              <a:gd name="T22" fmla="*/ 538618 w 24406104"/>
              <a:gd name="T23" fmla="*/ 0 h 28532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rgbClr val="03617A"/>
          </a:solidFill>
          <a:ln>
            <a:noFill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E16C68-4893-29D3-9108-1F30E8D77EBE}"/>
              </a:ext>
            </a:extLst>
          </p:cNvPr>
          <p:cNvSpPr txBox="1"/>
          <p:nvPr/>
        </p:nvSpPr>
        <p:spPr>
          <a:xfrm>
            <a:off x="0" y="204788"/>
            <a:ext cx="9134475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b="1" spc="563" dirty="0">
                <a:solidFill>
                  <a:prstClr val="white"/>
                </a:solidFill>
                <a:latin typeface="Work Sans" panose="00000800000000000000" pitchFamily="50" charset="0"/>
                <a:ea typeface="PT Sans" panose="020B0503020203020204" pitchFamily="34" charset="0"/>
              </a:rPr>
              <a:t>IOWA DEPARTMENT OF TRANSPORTATION</a:t>
            </a:r>
          </a:p>
        </p:txBody>
      </p:sp>
      <p:pic>
        <p:nvPicPr>
          <p:cNvPr id="3" name="Picture 2" descr="A picture containing text, clipart">
            <a:extLst>
              <a:ext uri="{FF2B5EF4-FFF2-40B4-BE49-F238E27FC236}">
                <a16:creationId xmlns:a16="http://schemas.microsoft.com/office/drawing/2014/main" id="{494255D0-39F1-E3D9-A3B9-04BFE1651B9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976" y="397741"/>
            <a:ext cx="1926936" cy="48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0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</p:sldLayoutIdLst>
  <p:txStyles>
    <p:titleStyle>
      <a:lvl1pPr algn="l" defTabSz="684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1pPr>
      <a:lvl2pPr algn="l" defTabSz="684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2pPr>
      <a:lvl3pPr algn="l" defTabSz="684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3pPr>
      <a:lvl4pPr algn="l" defTabSz="684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4pPr>
      <a:lvl5pPr algn="l" defTabSz="684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5pPr>
      <a:lvl6pPr marL="171496" algn="l" defTabSz="685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6pPr>
      <a:lvl7pPr marL="342992" algn="l" defTabSz="685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7pPr>
      <a:lvl8pPr marL="514487" algn="l" defTabSz="685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8pPr>
      <a:lvl9pPr marL="685983" algn="l" defTabSz="685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69863" indent="-169863" algn="l" defTabSz="684213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1pPr>
      <a:lvl2pPr marL="512763" indent="-169863" algn="l" defTabSz="684213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2pPr>
      <a:lvl3pPr marL="855663" indent="-169863" algn="l" defTabSz="684213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3pPr>
      <a:lvl4pPr marL="1198563" indent="-169863" algn="l" defTabSz="684213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4pPr>
      <a:lvl5pPr marL="1541463" indent="-169863" algn="l" defTabSz="684213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5pPr>
      <a:lvl6pPr marL="1885982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87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93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99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6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2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7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3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9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34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0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46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370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ky, grass, outdoor, scene&#10;&#10;Description automatically generated">
            <a:extLst>
              <a:ext uri="{FF2B5EF4-FFF2-40B4-BE49-F238E27FC236}">
                <a16:creationId xmlns:a16="http://schemas.microsoft.com/office/drawing/2014/main" id="{B180149F-BB38-5027-0DF5-8DD4D2AE4E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219" name="Graphic 2">
            <a:extLst>
              <a:ext uri="{FF2B5EF4-FFF2-40B4-BE49-F238E27FC236}">
                <a16:creationId xmlns:a16="http://schemas.microsoft.com/office/drawing/2014/main" id="{D3E68993-95C5-0AF4-FCC2-BC26C3D36F32}"/>
              </a:ext>
            </a:extLst>
          </p:cNvPr>
          <p:cNvSpPr>
            <a:spLocks/>
          </p:cNvSpPr>
          <p:nvPr/>
        </p:nvSpPr>
        <p:spPr bwMode="auto">
          <a:xfrm>
            <a:off x="-44448" y="3986213"/>
            <a:ext cx="9240714" cy="2752725"/>
          </a:xfrm>
          <a:custGeom>
            <a:avLst/>
            <a:gdLst>
              <a:gd name="T0" fmla="*/ 2433474 w 18294857"/>
              <a:gd name="T1" fmla="*/ 386249 h 5362670"/>
              <a:gd name="T2" fmla="*/ 2433474 w 18294857"/>
              <a:gd name="T3" fmla="*/ 388817 h 5362670"/>
              <a:gd name="T4" fmla="*/ 0 w 18294857"/>
              <a:gd name="T5" fmla="*/ 2596 h 5362670"/>
              <a:gd name="T6" fmla="*/ 0 w 18294857"/>
              <a:gd name="T7" fmla="*/ 1194228 h 5362670"/>
              <a:gd name="T8" fmla="*/ 2433474 w 18294857"/>
              <a:gd name="T9" fmla="*/ 1571712 h 5362670"/>
              <a:gd name="T10" fmla="*/ 2433474 w 18294857"/>
              <a:gd name="T11" fmla="*/ 1569115 h 5362670"/>
              <a:gd name="T12" fmla="*/ 4866947 w 18294857"/>
              <a:gd name="T13" fmla="*/ 1191632 h 5362670"/>
              <a:gd name="T14" fmla="*/ 4866947 w 18294857"/>
              <a:gd name="T15" fmla="*/ 0 h 5362670"/>
              <a:gd name="T16" fmla="*/ 2433474 w 18294857"/>
              <a:gd name="T17" fmla="*/ 38624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34299" tIns="17150" rIns="34299" bIns="17150" anchor="ctr"/>
          <a:lstStyle/>
          <a:p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C5DA2BD-031F-56BA-146E-A09DD5742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74097" y="6044712"/>
            <a:ext cx="9302942" cy="818966"/>
          </a:xfrm>
          <a:prstGeom prst="rect">
            <a:avLst/>
          </a:prstGeom>
        </p:spPr>
      </p:pic>
      <p:sp>
        <p:nvSpPr>
          <p:cNvPr id="5125" name="Title Placeholder 1">
            <a:extLst>
              <a:ext uri="{FF2B5EF4-FFF2-40B4-BE49-F238E27FC236}">
                <a16:creationId xmlns:a16="http://schemas.microsoft.com/office/drawing/2014/main" id="{70B3DBF5-BDA3-B148-6BC4-B608A3C43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05375"/>
            <a:ext cx="9164638" cy="36671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64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FY2025 State Aviation Program</a:t>
            </a:r>
          </a:p>
        </p:txBody>
      </p:sp>
      <p:sp>
        <p:nvSpPr>
          <p:cNvPr id="5126" name="Text Placeholder 2">
            <a:extLst>
              <a:ext uri="{FF2B5EF4-FFF2-40B4-BE49-F238E27FC236}">
                <a16:creationId xmlns:a16="http://schemas.microsoft.com/office/drawing/2014/main" id="{BCF379CD-3CE2-6FB5-E92B-847FDB5FB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4448" y="5613584"/>
            <a:ext cx="9240714" cy="3063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bg1"/>
                </a:solidFill>
                <a:latin typeface="PT Sans Pro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Funding Recommendation</a:t>
            </a:r>
          </a:p>
        </p:txBody>
      </p:sp>
      <p:sp>
        <p:nvSpPr>
          <p:cNvPr id="9223" name="Text Placeholder 2">
            <a:extLst>
              <a:ext uri="{FF2B5EF4-FFF2-40B4-BE49-F238E27FC236}">
                <a16:creationId xmlns:a16="http://schemas.microsoft.com/office/drawing/2014/main" id="{B58B5BEF-3EF7-A3E0-D2BA-970CAA3C1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6763" y="6526213"/>
            <a:ext cx="641350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900" dirty="0">
                <a:solidFill>
                  <a:schemeClr val="bg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rPr>
              <a:t>7/9/2024</a:t>
            </a:r>
          </a:p>
        </p:txBody>
      </p:sp>
      <p:sp>
        <p:nvSpPr>
          <p:cNvPr id="9224" name="Text Placeholder 2">
            <a:extLst>
              <a:ext uri="{FF2B5EF4-FFF2-40B4-BE49-F238E27FC236}">
                <a16:creationId xmlns:a16="http://schemas.microsoft.com/office/drawing/2014/main" id="{049B296D-C6A1-D460-DCA8-6CF92C6E9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6380163"/>
            <a:ext cx="15970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900" dirty="0">
                <a:solidFill>
                  <a:schemeClr val="bg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rPr>
              <a:t>Shane Wright</a:t>
            </a:r>
          </a:p>
          <a:p>
            <a:pPr eaLnBrk="1" hangingPunct="1">
              <a:spcAft>
                <a:spcPts val="225"/>
              </a:spcAft>
            </a:pPr>
            <a:r>
              <a:rPr lang="en-US" altLang="en-US" sz="900" dirty="0">
                <a:solidFill>
                  <a:schemeClr val="bg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rPr>
              <a:t>Aviation Program Manager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7056E1D-1B8D-6BF0-7A4B-B4492911234B}"/>
              </a:ext>
            </a:extLst>
          </p:cNvPr>
          <p:cNvCxnSpPr>
            <a:cxnSpLocks/>
          </p:cNvCxnSpPr>
          <p:nvPr/>
        </p:nvCxnSpPr>
        <p:spPr>
          <a:xfrm>
            <a:off x="4291806" y="5454773"/>
            <a:ext cx="560388" cy="0"/>
          </a:xfrm>
          <a:prstGeom prst="line">
            <a:avLst/>
          </a:prstGeom>
          <a:ln w="95250">
            <a:solidFill>
              <a:srgbClr val="C6D6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B8519A6-50D0-E2AA-E630-67FB465D39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02" y="5968268"/>
            <a:ext cx="2345595" cy="5863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196752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List of GAVI Applications 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504577"/>
              </p:ext>
            </p:extLst>
          </p:nvPr>
        </p:nvGraphicFramePr>
        <p:xfrm>
          <a:off x="88598" y="1844824"/>
          <a:ext cx="8788608" cy="2322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11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98045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342315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Box Hangars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Ankeny Regional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985,000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300,000(30%)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300,000(30%)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2707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T-Hangar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Boone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300,000(42%)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300,000(42%)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7859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T-Hangar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Northeast Iowa Regional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300,000(56%)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300,000(56%)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55110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Hangar Structural Improvement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Mount Pleasant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45,600(69%)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45,600(69%)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47586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Hangar Roof Replacement and Rehab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Keokuk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80,750(80%)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80,750(80%)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559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Hangar HVAC and Restroom Improvements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Knoxville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32,000(80%)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32,000(80%)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0058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614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071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820BDE-4DE8-4E70-B05F-14D44B56349D}"/>
              </a:ext>
            </a:extLst>
          </p:cNvPr>
          <p:cNvSpPr txBox="1"/>
          <p:nvPr/>
        </p:nvSpPr>
        <p:spPr>
          <a:xfrm>
            <a:off x="0" y="6525344"/>
            <a:ext cx="7164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hlinkClick r:id="rId2" action="ppaction://hlinksldjump"/>
              </a:rPr>
              <a:t>Jump to applications not recommended for funding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609157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State Aviation Program - CSVI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z="2200" dirty="0"/>
              <a:t>The Commercial Service Vertical Infrastructure (CSVI) program provides funding for landside development and renovation of terminals, hangars, maintenance buildings, and fuel facilities at commercial service airports. </a:t>
            </a:r>
          </a:p>
          <a:p>
            <a:pPr lvl="0"/>
            <a:r>
              <a:rPr lang="en-US" sz="2200" dirty="0"/>
              <a:t>Appropriated funds are distributed to the commercial service airports formula with no local match required.</a:t>
            </a:r>
          </a:p>
          <a:p>
            <a:pPr lvl="2"/>
            <a:r>
              <a:rPr lang="en-US" sz="1600" dirty="0"/>
              <a:t>50% evenly split between the airports</a:t>
            </a:r>
          </a:p>
          <a:p>
            <a:pPr lvl="2"/>
            <a:r>
              <a:rPr lang="en-US" sz="1600" dirty="0"/>
              <a:t>40% based on enplanements</a:t>
            </a:r>
          </a:p>
          <a:p>
            <a:pPr lvl="2"/>
            <a:r>
              <a:rPr lang="en-US" sz="1600" dirty="0"/>
              <a:t>10% based on cargo activity</a:t>
            </a:r>
          </a:p>
        </p:txBody>
      </p:sp>
    </p:spTree>
    <p:extLst>
      <p:ext uri="{BB962C8B-B14F-4D97-AF65-F5344CB8AC3E}">
        <p14:creationId xmlns:p14="http://schemas.microsoft.com/office/powerpoint/2010/main" val="3641333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00808"/>
            <a:ext cx="7776864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Aft>
                <a:spcPts val="1200"/>
              </a:spcAft>
            </a:pPr>
            <a:r>
              <a:rPr lang="en-US" dirty="0"/>
              <a:t>Available Funding:</a:t>
            </a:r>
          </a:p>
          <a:p>
            <a:pPr marL="457200" lvl="1" indent="0">
              <a:buNone/>
            </a:pPr>
            <a:r>
              <a:rPr lang="en-US" b="1" dirty="0"/>
              <a:t>FY25 Funds Appropriated: 		$1,900,000</a:t>
            </a:r>
          </a:p>
          <a:p>
            <a:pPr marL="457200" lvl="1" indent="0">
              <a:buNone/>
            </a:pPr>
            <a:r>
              <a:rPr lang="en-US" b="1" dirty="0"/>
              <a:t>Funds available for projects: 	$1,900,000</a:t>
            </a:r>
          </a:p>
          <a:p>
            <a:pPr lvl="0">
              <a:spcAft>
                <a:spcPts val="1200"/>
              </a:spcAft>
            </a:pPr>
            <a:r>
              <a:rPr lang="en-US" b="1" dirty="0"/>
              <a:t>Application Summary:</a:t>
            </a:r>
          </a:p>
          <a:p>
            <a:pPr lvl="1"/>
            <a:r>
              <a:rPr lang="en-US" b="1" dirty="0"/>
              <a:t>Total number of projects:  8</a:t>
            </a:r>
          </a:p>
          <a:p>
            <a:pPr lvl="1"/>
            <a:r>
              <a:rPr lang="en-US" b="1" dirty="0"/>
              <a:t>Total project costs:  $43,321,817</a:t>
            </a:r>
          </a:p>
          <a:p>
            <a:pPr lvl="1"/>
            <a:r>
              <a:rPr lang="en-US" b="1" dirty="0"/>
              <a:t>Total amount requested:  $1,900,000</a:t>
            </a:r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C66066E1-1CDF-4981-B319-508E795C1FD5}"/>
              </a:ext>
            </a:extLst>
          </p:cNvPr>
          <p:cNvSpPr txBox="1">
            <a:spLocks/>
          </p:cNvSpPr>
          <p:nvPr/>
        </p:nvSpPr>
        <p:spPr>
          <a:xfrm>
            <a:off x="404081" y="692696"/>
            <a:ext cx="833583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Available Funding and Application Summary</a:t>
            </a:r>
          </a:p>
        </p:txBody>
      </p:sp>
    </p:spTree>
    <p:extLst>
      <p:ext uri="{BB962C8B-B14F-4D97-AF65-F5344CB8AC3E}">
        <p14:creationId xmlns:p14="http://schemas.microsoft.com/office/powerpoint/2010/main" val="655636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04" y="1166674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List of CSVI Applications 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095486"/>
              </p:ext>
            </p:extLst>
          </p:nvPr>
        </p:nvGraphicFramePr>
        <p:xfrm>
          <a:off x="178604" y="1628800"/>
          <a:ext cx="8786792" cy="4045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395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Consolidated Aircraft Deicing Facility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 Moines International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2,873,787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$724,575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$724,575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1820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Terminal Exit Lane, Airport Fuel Farm, Airport Hangar, Airfield Storage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Dubuque Regional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3,425,000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$124,553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$124,553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1257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Snow Removal Equipment Facility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Eastern Iowa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36,219,000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$435,599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$435,599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724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Renovate Quonset Hangar/GA Restroom/Renovate Terminal Awning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 Dodge Regional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$120,798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$120,798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282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Terminal Site Improvements, Demo, Site Restoration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Mason City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217,700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$121,158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$121,158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97062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Terminal Roof Replacement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Sioux Gateway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128,330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$128,330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$128,330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418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Hangar and Covered Walkway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Southeast Iowa Regional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$120,085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$120,085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6244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Hangar Improvements and Terminal Interior Upgrades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Waterloo Regional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124,902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$124,902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$124,902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693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634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136086"/>
                  </a:ext>
                </a:extLst>
              </a:tr>
              <a:tr h="15761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326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0058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614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0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3824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E0819D-2986-A9A2-BA87-1D7D7F1A56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32"/>
          <a:stretch/>
        </p:blipFill>
        <p:spPr>
          <a:xfrm>
            <a:off x="827584" y="908720"/>
            <a:ext cx="7776864" cy="550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69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icture Placeholder 3">
            <a:extLst>
              <a:ext uri="{FF2B5EF4-FFF2-40B4-BE49-F238E27FC236}">
                <a16:creationId xmlns:a16="http://schemas.microsoft.com/office/drawing/2014/main" id="{69351D74-7B1E-F9EA-7B3A-5E216B804315}"/>
              </a:ext>
            </a:extLst>
          </p:cNvPr>
          <p:cNvSpPr>
            <a:spLocks noGrp="1" noChangeArrowheads="1" noTextEdit="1"/>
          </p:cNvSpPr>
          <p:nvPr>
            <p:ph type="pic" sz="quarter" idx="10"/>
          </p:nvPr>
        </p:nvSpPr>
        <p:spPr>
          <a:solidFill>
            <a:srgbClr val="03617A"/>
          </a:solidFill>
        </p:spPr>
      </p:sp>
      <p:grpSp>
        <p:nvGrpSpPr>
          <p:cNvPr id="34819" name="Group 1">
            <a:extLst>
              <a:ext uri="{FF2B5EF4-FFF2-40B4-BE49-F238E27FC236}">
                <a16:creationId xmlns:a16="http://schemas.microsoft.com/office/drawing/2014/main" id="{14832C51-1C17-90A3-67F3-5CED1365CF16}"/>
              </a:ext>
            </a:extLst>
          </p:cNvPr>
          <p:cNvGrpSpPr>
            <a:grpSpLocks/>
          </p:cNvGrpSpPr>
          <p:nvPr/>
        </p:nvGrpSpPr>
        <p:grpSpPr bwMode="auto">
          <a:xfrm>
            <a:off x="0" y="1087438"/>
            <a:ext cx="9144000" cy="4830762"/>
            <a:chOff x="0" y="20638"/>
            <a:chExt cx="24377650" cy="12880975"/>
          </a:xfrm>
          <a:solidFill>
            <a:srgbClr val="19405B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3661595-2889-38C6-6A08-1E1E08DDB30E}"/>
                </a:ext>
              </a:extLst>
            </p:cNvPr>
            <p:cNvSpPr/>
            <p:nvPr/>
          </p:nvSpPr>
          <p:spPr>
            <a:xfrm rot="5400000">
              <a:off x="7090193" y="-7069555"/>
              <a:ext cx="10197262" cy="243776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/>
            </a:p>
          </p:txBody>
        </p:sp>
        <p:sp>
          <p:nvSpPr>
            <p:cNvPr id="3" name="Graphic 13">
              <a:extLst>
                <a:ext uri="{FF2B5EF4-FFF2-40B4-BE49-F238E27FC236}">
                  <a16:creationId xmlns:a16="http://schemas.microsoft.com/office/drawing/2014/main" id="{22C457C1-F749-40CE-1A77-7E6D2E710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968155"/>
              <a:ext cx="24377650" cy="2933458"/>
            </a:xfrm>
            <a:custGeom>
              <a:avLst/>
              <a:gdLst>
                <a:gd name="T0" fmla="*/ 12188825 w 24406104"/>
                <a:gd name="T1" fmla="*/ 0 h 2853262"/>
                <a:gd name="T2" fmla="*/ 0 w 24406104"/>
                <a:gd name="T3" fmla="*/ 0 h 2853262"/>
                <a:gd name="T4" fmla="*/ 0 w 24406104"/>
                <a:gd name="T5" fmla="*/ 372714 h 2853262"/>
                <a:gd name="T6" fmla="*/ 12118818 w 24406104"/>
                <a:gd name="T7" fmla="*/ 2924053 h 2853262"/>
                <a:gd name="T8" fmla="*/ 12118818 w 24406104"/>
                <a:gd name="T9" fmla="*/ 2924053 h 2853262"/>
                <a:gd name="T10" fmla="*/ 12156750 w 24406104"/>
                <a:gd name="T11" fmla="*/ 2931917 h 2853262"/>
                <a:gd name="T12" fmla="*/ 12217083 w 24406104"/>
                <a:gd name="T13" fmla="*/ 2932703 h 2853262"/>
                <a:gd name="T14" fmla="*/ 12258578 w 24406104"/>
                <a:gd name="T15" fmla="*/ 2924053 h 2853262"/>
                <a:gd name="T16" fmla="*/ 12258578 w 24406104"/>
                <a:gd name="T17" fmla="*/ 2924053 h 2853262"/>
                <a:gd name="T18" fmla="*/ 24377649 w 24406104"/>
                <a:gd name="T19" fmla="*/ 372714 h 2853262"/>
                <a:gd name="T20" fmla="*/ 24377649 w 24406104"/>
                <a:gd name="T21" fmla="*/ 0 h 2853262"/>
                <a:gd name="T22" fmla="*/ 12188825 w 24406104"/>
                <a:gd name="T23" fmla="*/ 0 h 28532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406104" h="2853262">
                  <a:moveTo>
                    <a:pt x="12203052" y="0"/>
                  </a:moveTo>
                  <a:lnTo>
                    <a:pt x="0" y="0"/>
                  </a:lnTo>
                  <a:lnTo>
                    <a:pt x="0" y="362438"/>
                  </a:lnTo>
                  <a:lnTo>
                    <a:pt x="12132964" y="2843432"/>
                  </a:lnTo>
                  <a:lnTo>
                    <a:pt x="12170940" y="2851079"/>
                  </a:lnTo>
                  <a:cubicBezTo>
                    <a:pt x="12187506" y="2853118"/>
                    <a:pt x="12208405" y="2854392"/>
                    <a:pt x="12231343" y="2851843"/>
                  </a:cubicBezTo>
                  <a:lnTo>
                    <a:pt x="12272887" y="2843432"/>
                  </a:lnTo>
                  <a:lnTo>
                    <a:pt x="24406104" y="362438"/>
                  </a:lnTo>
                  <a:lnTo>
                    <a:pt x="24406104" y="0"/>
                  </a:lnTo>
                  <a:lnTo>
                    <a:pt x="122030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>
                <a:latin typeface="+mn-lt"/>
              </a:endParaRPr>
            </a:p>
          </p:txBody>
        </p:sp>
      </p:grpSp>
      <p:sp>
        <p:nvSpPr>
          <p:cNvPr id="34821" name="TextBox 14">
            <a:extLst>
              <a:ext uri="{FF2B5EF4-FFF2-40B4-BE49-F238E27FC236}">
                <a16:creationId xmlns:a16="http://schemas.microsoft.com/office/drawing/2014/main" id="{7FEF636E-8B73-1ABE-B82B-43FE29812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5363" y="4362450"/>
            <a:ext cx="2074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28679" name="TextBox 14">
            <a:extLst>
              <a:ext uri="{FF2B5EF4-FFF2-40B4-BE49-F238E27FC236}">
                <a16:creationId xmlns:a16="http://schemas.microsoft.com/office/drawing/2014/main" id="{753623AE-3A82-C234-2DBF-E1F34E10F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25" y="6229350"/>
            <a:ext cx="2689225" cy="30162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351" b="1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shane.wright@iowadot.us</a:t>
            </a:r>
          </a:p>
        </p:txBody>
      </p:sp>
      <p:sp>
        <p:nvSpPr>
          <p:cNvPr id="28680" name="TextBox 14">
            <a:extLst>
              <a:ext uri="{FF2B5EF4-FFF2-40B4-BE49-F238E27FC236}">
                <a16:creationId xmlns:a16="http://schemas.microsoft.com/office/drawing/2014/main" id="{7499D563-4D90-C09C-7582-8BB174803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229350"/>
            <a:ext cx="2689225" cy="30162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351" b="1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515-239-1048</a:t>
            </a:r>
          </a:p>
        </p:txBody>
      </p:sp>
      <p:grpSp>
        <p:nvGrpSpPr>
          <p:cNvPr id="34824" name="Group 20">
            <a:extLst>
              <a:ext uri="{FF2B5EF4-FFF2-40B4-BE49-F238E27FC236}">
                <a16:creationId xmlns:a16="http://schemas.microsoft.com/office/drawing/2014/main" id="{7D9F2779-6F5C-5300-A84A-97CA37B45C71}"/>
              </a:ext>
            </a:extLst>
          </p:cNvPr>
          <p:cNvGrpSpPr>
            <a:grpSpLocks/>
          </p:cNvGrpSpPr>
          <p:nvPr/>
        </p:nvGrpSpPr>
        <p:grpSpPr bwMode="auto">
          <a:xfrm>
            <a:off x="7137400" y="6167438"/>
            <a:ext cx="357188" cy="357187"/>
            <a:chOff x="18077921" y="12102198"/>
            <a:chExt cx="952500" cy="952500"/>
          </a:xfrm>
          <a:solidFill>
            <a:schemeClr val="accent1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7406A0D-3F25-60A1-C13B-04633BF5BADC}"/>
                </a:ext>
              </a:extLst>
            </p:cNvPr>
            <p:cNvSpPr/>
            <p:nvPr/>
          </p:nvSpPr>
          <p:spPr>
            <a:xfrm>
              <a:off x="18077921" y="12102198"/>
              <a:ext cx="952500" cy="952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/>
            </a:p>
          </p:txBody>
        </p:sp>
        <p:pic>
          <p:nvPicPr>
            <p:cNvPr id="34832" name="Graphic 5">
              <a:extLst>
                <a:ext uri="{FF2B5EF4-FFF2-40B4-BE49-F238E27FC236}">
                  <a16:creationId xmlns:a16="http://schemas.microsoft.com/office/drawing/2014/main" id="{5A9D7F04-C068-7F77-A3C4-7D475E39F7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30333" y="12356198"/>
              <a:ext cx="458788" cy="4572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25" name="Group 18">
            <a:extLst>
              <a:ext uri="{FF2B5EF4-FFF2-40B4-BE49-F238E27FC236}">
                <a16:creationId xmlns:a16="http://schemas.microsoft.com/office/drawing/2014/main" id="{18968B57-649B-CF0D-084C-47D88B2AA47C}"/>
              </a:ext>
            </a:extLst>
          </p:cNvPr>
          <p:cNvGrpSpPr>
            <a:grpSpLocks/>
          </p:cNvGrpSpPr>
          <p:nvPr/>
        </p:nvGrpSpPr>
        <p:grpSpPr bwMode="auto">
          <a:xfrm>
            <a:off x="354013" y="6167438"/>
            <a:ext cx="357187" cy="357187"/>
            <a:chOff x="941388" y="12102198"/>
            <a:chExt cx="952500" cy="952500"/>
          </a:xfrm>
          <a:solidFill>
            <a:schemeClr val="accent1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14938DF-6977-868B-2CCA-B0A6EB1F1769}"/>
                </a:ext>
              </a:extLst>
            </p:cNvPr>
            <p:cNvSpPr/>
            <p:nvPr/>
          </p:nvSpPr>
          <p:spPr>
            <a:xfrm>
              <a:off x="941388" y="12102198"/>
              <a:ext cx="952500" cy="952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/>
            </a:p>
          </p:txBody>
        </p:sp>
        <p:pic>
          <p:nvPicPr>
            <p:cNvPr id="34830" name="Graphic 17">
              <a:extLst>
                <a:ext uri="{FF2B5EF4-FFF2-40B4-BE49-F238E27FC236}">
                  <a16:creationId xmlns:a16="http://schemas.microsoft.com/office/drawing/2014/main" id="{86FDCB34-6800-86AC-0A65-AA5E6D33E4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338" y="12411760"/>
              <a:ext cx="485775" cy="333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E3DF76F-6035-8DB0-4E5F-E7E1874E686D}"/>
              </a:ext>
            </a:extLst>
          </p:cNvPr>
          <p:cNvSpPr/>
          <p:nvPr/>
        </p:nvSpPr>
        <p:spPr>
          <a:xfrm>
            <a:off x="0" y="0"/>
            <a:ext cx="9144000" cy="1838325"/>
          </a:xfrm>
          <a:prstGeom prst="rect">
            <a:avLst/>
          </a:prstGeom>
          <a:solidFill>
            <a:srgbClr val="194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8723A4A-0B70-C6F6-AAC8-6940B73221F9}"/>
              </a:ext>
            </a:extLst>
          </p:cNvPr>
          <p:cNvCxnSpPr>
            <a:cxnSpLocks/>
          </p:cNvCxnSpPr>
          <p:nvPr/>
        </p:nvCxnSpPr>
        <p:spPr>
          <a:xfrm>
            <a:off x="1528763" y="4159250"/>
            <a:ext cx="6086475" cy="0"/>
          </a:xfrm>
          <a:prstGeom prst="line">
            <a:avLst/>
          </a:prstGeom>
          <a:ln w="95250">
            <a:solidFill>
              <a:srgbClr val="5291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8" name="Graphic 10">
            <a:extLst>
              <a:ext uri="{FF2B5EF4-FFF2-40B4-BE49-F238E27FC236}">
                <a16:creationId xmlns:a16="http://schemas.microsoft.com/office/drawing/2014/main" id="{77FD1250-206E-3103-86DE-8247E3188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3416300"/>
            <a:ext cx="22479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255109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List of AIP Applications Not 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826474"/>
              </p:ext>
            </p:extLst>
          </p:nvPr>
        </p:nvGraphicFramePr>
        <p:xfrm>
          <a:off x="158303" y="1800372"/>
          <a:ext cx="8788608" cy="3994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2056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702355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54106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Rehabilitate Taxiway D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 Dodge Regional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535,200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428,160(80%)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1820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Reconstruct Apron Pavement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Southeast Iowa Regional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476,190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400,000(84%)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7679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Expand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AvGas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Fuel System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Estherville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240,000(80%)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19419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Reconstruct Parking Apron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Grinnell Regional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300,000(80%)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66557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Taxilane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Extension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Atlantic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102,000(85%)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71165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Terminal Area Fencing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Denison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113,500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95,340(84%)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9483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AvGas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Fuel System Improvements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Jefferson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360,000(80%)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6048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Reconstruct North T-Hangar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Taxilane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Waverly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402,650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330,173(82%)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1257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Fuel Facility Improvement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Guthrie County Regional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248,000(80%)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724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Avgas Fuel System  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Hampton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52,500(75%)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282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97062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418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6244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693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634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7859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1388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9928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55110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820BDE-4DE8-4E70-B05F-14D44B56349D}"/>
              </a:ext>
            </a:extLst>
          </p:cNvPr>
          <p:cNvSpPr txBox="1"/>
          <p:nvPr/>
        </p:nvSpPr>
        <p:spPr>
          <a:xfrm>
            <a:off x="0" y="6525344"/>
            <a:ext cx="7164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hlinkClick r:id="rId2" action="ppaction://hlinksldjump"/>
              </a:rPr>
              <a:t>Jump to applications recommended for funding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834636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79" y="1268760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List of GAVI Applications Not 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615238"/>
              </p:ext>
            </p:extLst>
          </p:nvPr>
        </p:nvGraphicFramePr>
        <p:xfrm>
          <a:off x="175879" y="1844824"/>
          <a:ext cx="8788608" cy="2394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11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54106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Hangar and Terminal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Decorah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416,667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300,000(72%)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1257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 New Hangar Doors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Harlan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125,000(83%)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724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T-Hangar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Mount Pleasant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300,000(80%)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282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97062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418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6244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693739"/>
                  </a:ext>
                </a:extLst>
              </a:tr>
              <a:tr h="6446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634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13608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820BDE-4DE8-4E70-B05F-14D44B56349D}"/>
              </a:ext>
            </a:extLst>
          </p:cNvPr>
          <p:cNvSpPr txBox="1"/>
          <p:nvPr/>
        </p:nvSpPr>
        <p:spPr>
          <a:xfrm>
            <a:off x="0" y="6525344"/>
            <a:ext cx="7164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hlinkClick r:id="rId2" action="ppaction://hlinksldjump"/>
              </a:rPr>
              <a:t>Jump to applications recommended for funding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240703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C4536-0DFC-4144-9061-9B50ED49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908719"/>
            <a:ext cx="7886700" cy="360040"/>
          </a:xfrm>
        </p:spPr>
        <p:txBody>
          <a:bodyPr>
            <a:normAutofit fontScale="90000"/>
          </a:bodyPr>
          <a:lstStyle/>
          <a:p>
            <a:r>
              <a:rPr lang="en-US" dirty="0"/>
              <a:t>State Aviation Programs -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23206-50CB-40A4-B7F9-15163A507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716" y="1412776"/>
            <a:ext cx="8694568" cy="5112568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/>
              <a:t>Three state programs for review</a:t>
            </a:r>
          </a:p>
          <a:p>
            <a:pPr lvl="1"/>
            <a:r>
              <a:rPr lang="en-US" sz="2200" dirty="0"/>
              <a:t>Airport Improvement Program (AIP)</a:t>
            </a:r>
          </a:p>
          <a:p>
            <a:pPr lvl="2"/>
            <a:r>
              <a:rPr lang="en-US" sz="1900" dirty="0"/>
              <a:t>Funded through Aviation Fuel Taxes and Aircraft Registration fees deposited into the State Aviation Fund</a:t>
            </a:r>
          </a:p>
          <a:p>
            <a:pPr lvl="1"/>
            <a:r>
              <a:rPr lang="en-US" sz="2200" dirty="0"/>
              <a:t>General Aviation Vertical Infrastructure (GAVI) </a:t>
            </a:r>
          </a:p>
          <a:p>
            <a:pPr lvl="2"/>
            <a:r>
              <a:rPr lang="en-US" sz="1900" dirty="0"/>
              <a:t>Funded through Rebuild Iowa Infrastructure (RIIF) appropriation</a:t>
            </a:r>
          </a:p>
          <a:p>
            <a:pPr lvl="1"/>
            <a:r>
              <a:rPr lang="en-US" sz="2200" dirty="0"/>
              <a:t>Commercial Service Vertical Infrastructure (CSVI)</a:t>
            </a:r>
          </a:p>
          <a:p>
            <a:pPr lvl="2"/>
            <a:r>
              <a:rPr lang="en-US" sz="1900" dirty="0"/>
              <a:t>Funded through Rebuild Iowa Infrastructure (RIIF) appropriation </a:t>
            </a:r>
          </a:p>
          <a:p>
            <a:r>
              <a:rPr lang="en-US" sz="2400" dirty="0"/>
              <a:t>Commission Role</a:t>
            </a:r>
          </a:p>
          <a:p>
            <a:pPr lvl="1"/>
            <a:r>
              <a:rPr lang="en-US" sz="2200" dirty="0"/>
              <a:t>The commission is responsible for approving the projects to be funded in all three of these programs</a:t>
            </a:r>
          </a:p>
          <a:p>
            <a:r>
              <a:rPr lang="en-US" sz="2400" dirty="0"/>
              <a:t>Process</a:t>
            </a:r>
          </a:p>
          <a:p>
            <a:pPr lvl="1"/>
            <a:r>
              <a:rPr lang="en-US" sz="2200" dirty="0"/>
              <a:t>Projects are presented for review at the July meeting and commission action will be requested at the August meeting</a:t>
            </a:r>
          </a:p>
          <a:p>
            <a:pPr lvl="1"/>
            <a:endParaRPr lang="en-US" sz="2200" dirty="0"/>
          </a:p>
          <a:p>
            <a:pPr marL="457200" lvl="1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54469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State Aviation Program - AIP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200"/>
              </a:spcAft>
            </a:pPr>
            <a:r>
              <a:rPr lang="en-US" sz="2200" dirty="0"/>
              <a:t>Includes Airport Improvement Program (AIP)</a:t>
            </a:r>
          </a:p>
          <a:p>
            <a:pPr lvl="0"/>
            <a:r>
              <a:rPr lang="en-US" sz="2200" dirty="0"/>
              <a:t>Public-owned airport sponsors may apply for grants to assist in the preservation and development of the airfield and related infrastructure.</a:t>
            </a:r>
          </a:p>
          <a:p>
            <a:pPr lvl="0"/>
            <a:r>
              <a:rPr lang="en-US" sz="2200" dirty="0"/>
              <a:t>Eligible projects are funded up to 85% and generally include planning and improvements related to enhancing airport safety, capacity, security and environmental concerns.</a:t>
            </a:r>
          </a:p>
        </p:txBody>
      </p:sp>
    </p:spTree>
    <p:extLst>
      <p:ext uri="{BB962C8B-B14F-4D97-AF65-F5344CB8AC3E}">
        <p14:creationId xmlns:p14="http://schemas.microsoft.com/office/powerpoint/2010/main" val="1626982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00808"/>
            <a:ext cx="7776864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Airport Role (5-20 Points)</a:t>
            </a:r>
          </a:p>
          <a:p>
            <a:r>
              <a:rPr lang="en-US" dirty="0"/>
              <a:t>Local participation (5-30 Points)</a:t>
            </a:r>
          </a:p>
          <a:p>
            <a:r>
              <a:rPr lang="en-US" dirty="0"/>
              <a:t>Multi-jurisdictional support (0-10 Points)</a:t>
            </a:r>
          </a:p>
          <a:p>
            <a:r>
              <a:rPr lang="en-US" dirty="0"/>
              <a:t>Type of project (5-30 Points)</a:t>
            </a:r>
          </a:p>
          <a:p>
            <a:r>
              <a:rPr lang="en-US" dirty="0"/>
              <a:t>Justification (5-20 Points)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8F42A082-033A-4C0F-986F-7776BA315ECE}"/>
              </a:ext>
            </a:extLst>
          </p:cNvPr>
          <p:cNvSpPr txBox="1">
            <a:spLocks/>
          </p:cNvSpPr>
          <p:nvPr/>
        </p:nvSpPr>
        <p:spPr>
          <a:xfrm>
            <a:off x="628650" y="699519"/>
            <a:ext cx="78867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Project Evaluation Criteria</a:t>
            </a:r>
          </a:p>
        </p:txBody>
      </p:sp>
    </p:spTree>
    <p:extLst>
      <p:ext uri="{BB962C8B-B14F-4D97-AF65-F5344CB8AC3E}">
        <p14:creationId xmlns:p14="http://schemas.microsoft.com/office/powerpoint/2010/main" val="428700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00808"/>
            <a:ext cx="7776864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Aft>
                <a:spcPts val="1200"/>
              </a:spcAft>
            </a:pPr>
            <a:r>
              <a:rPr lang="en-US" dirty="0"/>
              <a:t>Available Funding:</a:t>
            </a:r>
          </a:p>
          <a:p>
            <a:pPr marL="457200" lvl="1" indent="0">
              <a:buNone/>
            </a:pPr>
            <a:r>
              <a:rPr lang="en-US" b="1" dirty="0"/>
              <a:t>FY25 Funds Available: 			$ 6,322,042</a:t>
            </a:r>
          </a:p>
          <a:p>
            <a:pPr lvl="1"/>
            <a:r>
              <a:rPr lang="en-US" b="1" dirty="0"/>
              <a:t>Aviation Safety Programs:		</a:t>
            </a:r>
            <a:r>
              <a:rPr lang="en-US" b="1" dirty="0">
                <a:solidFill>
                  <a:srgbClr val="FF0000"/>
                </a:solidFill>
              </a:rPr>
              <a:t>$   (515,000)</a:t>
            </a:r>
          </a:p>
          <a:p>
            <a:pPr lvl="1"/>
            <a:r>
              <a:rPr lang="en-US" b="1" dirty="0"/>
              <a:t>Aviation Development Programs:	</a:t>
            </a:r>
            <a:r>
              <a:rPr lang="en-US" b="1" dirty="0">
                <a:solidFill>
                  <a:srgbClr val="FF0000"/>
                </a:solidFill>
              </a:rPr>
              <a:t>$   (473,000)</a:t>
            </a:r>
          </a:p>
          <a:p>
            <a:pPr marL="457200" lvl="1" indent="0">
              <a:buNone/>
            </a:pPr>
            <a:r>
              <a:rPr lang="en-US" b="1" dirty="0"/>
              <a:t>	Funds available for projects: 	$ 5,334,042</a:t>
            </a:r>
          </a:p>
          <a:p>
            <a:pPr lvl="0">
              <a:spcAft>
                <a:spcPts val="1200"/>
              </a:spcAft>
            </a:pPr>
            <a:r>
              <a:rPr lang="en-US" b="1" dirty="0"/>
              <a:t>Application Summary:</a:t>
            </a:r>
          </a:p>
          <a:p>
            <a:pPr lvl="1"/>
            <a:r>
              <a:rPr lang="en-US" b="1" dirty="0"/>
              <a:t>Total number of applications:  33</a:t>
            </a:r>
          </a:p>
          <a:p>
            <a:pPr lvl="1"/>
            <a:r>
              <a:rPr lang="en-US" b="1" dirty="0"/>
              <a:t>Total project costs:  $11,437,318</a:t>
            </a:r>
          </a:p>
          <a:p>
            <a:pPr lvl="1"/>
            <a:r>
              <a:rPr lang="en-US" b="1" dirty="0"/>
              <a:t>Total amount requested:  $8,095,215</a:t>
            </a:r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C66066E1-1CDF-4981-B319-508E795C1FD5}"/>
              </a:ext>
            </a:extLst>
          </p:cNvPr>
          <p:cNvSpPr txBox="1">
            <a:spLocks/>
          </p:cNvSpPr>
          <p:nvPr/>
        </p:nvSpPr>
        <p:spPr>
          <a:xfrm>
            <a:off x="314325" y="836712"/>
            <a:ext cx="851535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Available Funding and Application Summary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F49A40B-95DC-4ABA-B530-F41ABB3F2A09}"/>
              </a:ext>
            </a:extLst>
          </p:cNvPr>
          <p:cNvCxnSpPr>
            <a:cxnSpLocks/>
          </p:cNvCxnSpPr>
          <p:nvPr/>
        </p:nvCxnSpPr>
        <p:spPr>
          <a:xfrm>
            <a:off x="6156176" y="3789040"/>
            <a:ext cx="182398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378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980728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List of Applications 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247328"/>
              </p:ext>
            </p:extLst>
          </p:nvPr>
        </p:nvGraphicFramePr>
        <p:xfrm>
          <a:off x="177696" y="1471384"/>
          <a:ext cx="8788608" cy="4693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22096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982275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752440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GA Apron Reconstruction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 Moines International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850,770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382,846(45%)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382,846(45%)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1820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Taxiway Repair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Carroll Arthur N Neu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17,988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13,491(75%)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13,491(75%)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4785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Remove Underground Storage Tanks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Denison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33,500(50%)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33,500(50%)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00508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Apron Reconstruction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Sioux Gateway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400,000(67%)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400,000(67%)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940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Fuel System Improvements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Spencer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185,500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139,125(75%)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139,125(75%)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8267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Hangar Development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Taxilane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Mason City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546,800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382,760(70%)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382,760(70%)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0058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Apron Utility Expansion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Sioux County Regional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117,500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88,125(75%)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88,125(75%)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614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Taxilane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Apron, and Demo Armory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Eastern Iowa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1,201,000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605,000(50%)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400,000(33%)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07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T-Hangar Approach and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Taxilane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Extension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Boone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375,000(75%)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375,000(75%)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3568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Obstruction Mitigation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Creston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55,250(85%)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55,250(85%)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5486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Taxilane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Extension, Apron Expansion, and Site Improvements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Mars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350,000(70%)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350,000(70%)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6135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Taxiway/Aprons for Hangar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Mount Pleasant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292,300(70%)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292,300(70%)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79750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Apron Expansion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Newton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340,000(79%)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340,000(79%)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1541377"/>
                  </a:ext>
                </a:extLst>
              </a:tr>
              <a:tr h="44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Airfield Lighting Replacement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Rock Rapids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400,000(85%)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400,000(85%)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27647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34 Obstruction Mitigation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Vinton Veterans Memorial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170,000(70%)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170,000(70%)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1644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Markings Improvement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Dubuque Regional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329,600(85%)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329,600(85%)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62467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Terminal Area Utility Improvements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Knoxville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200,000(80%)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200,000(80%)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15894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Taxilane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Northeast Iowa Regional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583,870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400,000(69%)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400,000(69%)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7560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Hangar Aprons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Ankeny Regional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222,850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111,425(50%)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111,425(50%)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6288967"/>
                  </a:ext>
                </a:extLst>
              </a:tr>
              <a:tr h="37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Hangar Apron and Site Improvement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225,000(75%)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225,000(75%)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5444408"/>
                  </a:ext>
                </a:extLst>
              </a:tr>
              <a:tr h="37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Terminal Area Access and Taxiway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Milford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76,600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38,300(50%)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38,300(50%)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8715135"/>
                  </a:ext>
                </a:extLst>
              </a:tr>
              <a:tr h="37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Airport Layout Plan and Narrative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Osage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54,320(80%)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54,320(80%)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528462"/>
                  </a:ext>
                </a:extLst>
              </a:tr>
              <a:tr h="37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31 Obstruction Mitigation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Rockwell City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153,000(85%)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153,000(85%)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5321520"/>
                  </a:ext>
                </a:extLst>
              </a:tr>
              <a:tr h="3717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096372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820BDE-4DE8-4E70-B05F-14D44B56349D}"/>
              </a:ext>
            </a:extLst>
          </p:cNvPr>
          <p:cNvSpPr txBox="1"/>
          <p:nvPr/>
        </p:nvSpPr>
        <p:spPr>
          <a:xfrm>
            <a:off x="0" y="6525344"/>
            <a:ext cx="7164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hlinkClick r:id="rId2" action="ppaction://hlinksldjump"/>
              </a:rPr>
              <a:t>Jump to applications not recommended for funding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407965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State Aviation Program - GAVI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200"/>
              </a:spcAft>
            </a:pPr>
            <a:r>
              <a:rPr lang="en-US" sz="2200" dirty="0"/>
              <a:t>General Aviation Vertical Infrastructure(GAVI)</a:t>
            </a:r>
          </a:p>
          <a:p>
            <a:pPr lvl="0"/>
            <a:r>
              <a:rPr lang="en-US" sz="2200" dirty="0"/>
              <a:t>Public owned general aviation airport sponsors may apply for projects that include landside development and renovation of airport terminals, hangars, maintenance buildings, and fuel facilities.</a:t>
            </a:r>
          </a:p>
          <a:p>
            <a:pPr lvl="0"/>
            <a:r>
              <a:rPr lang="en-US" sz="2200" dirty="0"/>
              <a:t>Eligible projects are funded up to 85%</a:t>
            </a:r>
          </a:p>
          <a:p>
            <a:pPr lvl="0"/>
            <a:r>
              <a:rPr lang="en-US" sz="2200" dirty="0"/>
              <a:t>Funds are subject to annual appropriation</a:t>
            </a:r>
          </a:p>
        </p:txBody>
      </p:sp>
    </p:spTree>
    <p:extLst>
      <p:ext uri="{BB962C8B-B14F-4D97-AF65-F5344CB8AC3E}">
        <p14:creationId xmlns:p14="http://schemas.microsoft.com/office/powerpoint/2010/main" val="1473941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00808"/>
            <a:ext cx="7776864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Airport Role (5-20 Points)</a:t>
            </a:r>
          </a:p>
          <a:p>
            <a:r>
              <a:rPr lang="en-US" dirty="0"/>
              <a:t>Local participation (5-30 Points)</a:t>
            </a:r>
          </a:p>
          <a:p>
            <a:r>
              <a:rPr lang="en-US" dirty="0"/>
              <a:t>Multi-jurisdictional support (0-10 Points)</a:t>
            </a:r>
          </a:p>
          <a:p>
            <a:r>
              <a:rPr lang="en-US" dirty="0"/>
              <a:t>Type of project (10-30 Points)</a:t>
            </a:r>
          </a:p>
          <a:p>
            <a:r>
              <a:rPr lang="en-US" dirty="0"/>
              <a:t>Justification (5-20 Points)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8F42A082-033A-4C0F-986F-7776BA315ECE}"/>
              </a:ext>
            </a:extLst>
          </p:cNvPr>
          <p:cNvSpPr txBox="1">
            <a:spLocks/>
          </p:cNvSpPr>
          <p:nvPr/>
        </p:nvSpPr>
        <p:spPr>
          <a:xfrm>
            <a:off x="628650" y="699519"/>
            <a:ext cx="78867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Project Evaluation Criteria</a:t>
            </a:r>
          </a:p>
        </p:txBody>
      </p:sp>
    </p:spTree>
    <p:extLst>
      <p:ext uri="{BB962C8B-B14F-4D97-AF65-F5344CB8AC3E}">
        <p14:creationId xmlns:p14="http://schemas.microsoft.com/office/powerpoint/2010/main" val="3000397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00808"/>
            <a:ext cx="7776864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Aft>
                <a:spcPts val="1200"/>
              </a:spcAft>
            </a:pPr>
            <a:r>
              <a:rPr lang="en-US" dirty="0"/>
              <a:t>Available Funding:</a:t>
            </a:r>
          </a:p>
          <a:p>
            <a:pPr marL="457200" lvl="1" indent="0">
              <a:buNone/>
            </a:pPr>
            <a:r>
              <a:rPr lang="en-US" b="1" dirty="0"/>
              <a:t>FY25 Funds Appropriated: 		$1,000,000</a:t>
            </a:r>
          </a:p>
          <a:p>
            <a:pPr lvl="1"/>
            <a:r>
              <a:rPr lang="en-US" sz="2000" b="1" dirty="0"/>
              <a:t>Project Cancellations and Underrun</a:t>
            </a:r>
            <a:r>
              <a:rPr lang="en-US" b="1" dirty="0"/>
              <a:t>:	</a:t>
            </a:r>
            <a:r>
              <a:rPr lang="en-US" b="1" u="sng" dirty="0"/>
              <a:t>   $58,350</a:t>
            </a:r>
          </a:p>
          <a:p>
            <a:pPr marL="457200" lvl="1" indent="0">
              <a:buNone/>
            </a:pPr>
            <a:r>
              <a:rPr lang="en-US" b="1" dirty="0"/>
              <a:t>Funds available for projects		$1,058,350</a:t>
            </a:r>
          </a:p>
          <a:p>
            <a:pPr lvl="0">
              <a:spcAft>
                <a:spcPts val="1200"/>
              </a:spcAft>
            </a:pPr>
            <a:r>
              <a:rPr lang="en-US" b="1" dirty="0"/>
              <a:t>Application Summary:</a:t>
            </a:r>
          </a:p>
          <a:p>
            <a:pPr lvl="1"/>
            <a:r>
              <a:rPr lang="en-US" b="1" dirty="0"/>
              <a:t>Total number of applications:  9</a:t>
            </a:r>
          </a:p>
          <a:p>
            <a:pPr lvl="1"/>
            <a:r>
              <a:rPr lang="en-US" b="1" dirty="0"/>
              <a:t>Total project costs:  $3,153,667</a:t>
            </a:r>
          </a:p>
          <a:p>
            <a:pPr lvl="1"/>
            <a:r>
              <a:rPr lang="en-US" b="1" dirty="0"/>
              <a:t>Total amount requested:  $1,783,350</a:t>
            </a:r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C66066E1-1CDF-4981-B319-508E795C1FD5}"/>
              </a:ext>
            </a:extLst>
          </p:cNvPr>
          <p:cNvSpPr txBox="1">
            <a:spLocks/>
          </p:cNvSpPr>
          <p:nvPr/>
        </p:nvSpPr>
        <p:spPr>
          <a:xfrm>
            <a:off x="467544" y="764704"/>
            <a:ext cx="840784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Available Funding and Application Summary</a:t>
            </a:r>
          </a:p>
        </p:txBody>
      </p:sp>
    </p:spTree>
    <p:extLst>
      <p:ext uri="{BB962C8B-B14F-4D97-AF65-F5344CB8AC3E}">
        <p14:creationId xmlns:p14="http://schemas.microsoft.com/office/powerpoint/2010/main" val="99885603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owa DOT Colors">
      <a:dk1>
        <a:sysClr val="windowText" lastClr="000000"/>
      </a:dk1>
      <a:lt1>
        <a:sysClr val="window" lastClr="FFFFFF"/>
      </a:lt1>
      <a:dk2>
        <a:srgbClr val="03617A"/>
      </a:dk2>
      <a:lt2>
        <a:srgbClr val="E0A624"/>
      </a:lt2>
      <a:accent1>
        <a:srgbClr val="C6D667"/>
      </a:accent1>
      <a:accent2>
        <a:srgbClr val="19405B"/>
      </a:accent2>
      <a:accent3>
        <a:srgbClr val="70C8B8"/>
      </a:accent3>
      <a:accent4>
        <a:srgbClr val="2A6357"/>
      </a:accent4>
      <a:accent5>
        <a:srgbClr val="8E9A36"/>
      </a:accent5>
      <a:accent6>
        <a:srgbClr val="B86125"/>
      </a:accent6>
      <a:hlink>
        <a:srgbClr val="00000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Iowa DOT Colors">
      <a:dk1>
        <a:sysClr val="windowText" lastClr="000000"/>
      </a:dk1>
      <a:lt1>
        <a:sysClr val="window" lastClr="FFFFFF"/>
      </a:lt1>
      <a:dk2>
        <a:srgbClr val="03617A"/>
      </a:dk2>
      <a:lt2>
        <a:srgbClr val="E0A624"/>
      </a:lt2>
      <a:accent1>
        <a:srgbClr val="C6D667"/>
      </a:accent1>
      <a:accent2>
        <a:srgbClr val="19405B"/>
      </a:accent2>
      <a:accent3>
        <a:srgbClr val="70C8B8"/>
      </a:accent3>
      <a:accent4>
        <a:srgbClr val="2A6357"/>
      </a:accent4>
      <a:accent5>
        <a:srgbClr val="8E9A36"/>
      </a:accent5>
      <a:accent6>
        <a:srgbClr val="B86125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State FY 2025 Iowa DOT PowerPoint Template-Commission</Template>
  <TotalTime>37472</TotalTime>
  <Words>1405</Words>
  <Application>Microsoft Office PowerPoint</Application>
  <PresentationFormat>On-screen Show (4:3)</PresentationFormat>
  <Paragraphs>433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PT Sans</vt:lpstr>
      <vt:lpstr>PT Sans Pro</vt:lpstr>
      <vt:lpstr>Roboto Slab</vt:lpstr>
      <vt:lpstr>Work Sans</vt:lpstr>
      <vt:lpstr>1_Office Theme</vt:lpstr>
      <vt:lpstr>Custom Design</vt:lpstr>
      <vt:lpstr>PowerPoint Presentation</vt:lpstr>
      <vt:lpstr>State Aviation Programs - Overview</vt:lpstr>
      <vt:lpstr>State Aviation Program - AIP</vt:lpstr>
      <vt:lpstr>PowerPoint Presentation</vt:lpstr>
      <vt:lpstr>PowerPoint Presentation</vt:lpstr>
      <vt:lpstr>List of Applications Recommended</vt:lpstr>
      <vt:lpstr>State Aviation Program - GAVI</vt:lpstr>
      <vt:lpstr>PowerPoint Presentation</vt:lpstr>
      <vt:lpstr>PowerPoint Presentation</vt:lpstr>
      <vt:lpstr>List of GAVI Applications Recommended</vt:lpstr>
      <vt:lpstr>State Aviation Program - CSVI</vt:lpstr>
      <vt:lpstr>PowerPoint Presentation</vt:lpstr>
      <vt:lpstr>List of CSVI Applications Recommended</vt:lpstr>
      <vt:lpstr>PowerPoint Presentation</vt:lpstr>
      <vt:lpstr>PowerPoint Presentation</vt:lpstr>
      <vt:lpstr>List of AIP Applications Not Recommended</vt:lpstr>
      <vt:lpstr>List of GAVI Applications Not Recommended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Wright, Shane</cp:lastModifiedBy>
  <cp:revision>319</cp:revision>
  <cp:lastPrinted>2023-07-05T12:11:22Z</cp:lastPrinted>
  <dcterms:created xsi:type="dcterms:W3CDTF">2014-05-10T08:44:16Z</dcterms:created>
  <dcterms:modified xsi:type="dcterms:W3CDTF">2024-06-27T21:29:54Z</dcterms:modified>
</cp:coreProperties>
</file>