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3"/>
    <p:sldMasterId id="2147483919" r:id="rId4"/>
    <p:sldMasterId id="2147483870" r:id="rId5"/>
    <p:sldMasterId id="2147483856" r:id="rId6"/>
  </p:sldMasterIdLst>
  <p:notesMasterIdLst>
    <p:notesMasterId r:id="rId23"/>
  </p:notesMasterIdLst>
  <p:handoutMasterIdLst>
    <p:handoutMasterId r:id="rId24"/>
  </p:handoutMasterIdLst>
  <p:sldIdLst>
    <p:sldId id="306" r:id="rId7"/>
    <p:sldId id="316" r:id="rId8"/>
    <p:sldId id="1425" r:id="rId9"/>
    <p:sldId id="1426" r:id="rId10"/>
    <p:sldId id="1424" r:id="rId11"/>
    <p:sldId id="1427" r:id="rId12"/>
    <p:sldId id="1428" r:id="rId13"/>
    <p:sldId id="1430" r:id="rId14"/>
    <p:sldId id="1429" r:id="rId15"/>
    <p:sldId id="1431" r:id="rId16"/>
    <p:sldId id="1432" r:id="rId17"/>
    <p:sldId id="1433" r:id="rId18"/>
    <p:sldId id="1434" r:id="rId19"/>
    <p:sldId id="1435" r:id="rId20"/>
    <p:sldId id="1436" r:id="rId21"/>
    <p:sldId id="315" r:id="rId22"/>
  </p:sldIdLst>
  <p:sldSz cx="18288000" cy="13716000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864D"/>
    <a:srgbClr val="429C5E"/>
    <a:srgbClr val="BA383E"/>
    <a:srgbClr val="2E74DA"/>
    <a:srgbClr val="FF9966"/>
    <a:srgbClr val="FF7C80"/>
    <a:srgbClr val="A2D6EE"/>
    <a:srgbClr val="F4D99E"/>
    <a:srgbClr val="97D4DE"/>
    <a:srgbClr val="D09A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57" autoAdjust="0"/>
  </p:normalViewPr>
  <p:slideViewPr>
    <p:cSldViewPr snapToGrid="0">
      <p:cViewPr varScale="1">
        <p:scale>
          <a:sx n="39" d="100"/>
          <a:sy n="39" d="100"/>
        </p:scale>
        <p:origin x="54" y="804"/>
      </p:cViewPr>
      <p:guideLst>
        <p:guide orient="horz" pos="432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B58DDB-4291-541B-D59A-B65B23B043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42947E-D789-E4EF-A05B-B72F0AA758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E748E4F-E13F-45A6-9130-787BC9D350C1}" type="datetimeFigureOut">
              <a:rPr lang="en-US"/>
              <a:pPr>
                <a:defRPr/>
              </a:pPr>
              <a:t>7/2/2024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449F90-99FC-18F9-45A0-1921A2A54F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F18473-9A4A-A036-DA03-7A646C8C71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EDD2711-5FDB-4C55-941C-5823EDED61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ACA817-BCE4-297C-BFC1-E3E95A8CA9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DAB802-50C9-BD91-126F-9C30720FE98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CE6D5B68-CD51-41D9-A00C-DF6A1E5E5746}" type="datetimeFigureOut">
              <a:rPr lang="en-US"/>
              <a:pPr>
                <a:defRPr/>
              </a:pPr>
              <a:t>7/2/2024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ABAFB04-52D6-F492-95FD-32700B3E2A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39B9810-F55D-C012-C837-BBFF352581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906E68-F1D1-1F94-7C2F-C8BE5ADDFD8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608578-3EAE-5221-8ED6-A66BF396B4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55908201-2175-4816-B4BA-FECF13231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39869971-BC8C-BFDF-610F-3686169413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09F8875B-F1C2-32EA-A3E0-3881C24380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9D6BD4D5-73E9-0855-618C-684A4BB53F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4EB8783-69CD-4A41-B868-4EBCE39F17E7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908201-2175-4816-B4BA-FECF1323172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07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1257629" y="2804737"/>
            <a:ext cx="15772746" cy="265112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1257629" y="4824037"/>
            <a:ext cx="15772746" cy="783272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noProof="0"/>
              <a:t>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63217DA-CD4D-DFAC-7350-00B3900682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7F1F9-C93B-40F9-9D8A-AA6C735AF3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185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371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436567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452558" y="2226366"/>
            <a:ext cx="3695732" cy="4937940"/>
          </a:xfrm>
        </p:spPr>
      </p:sp>
      <p:sp>
        <p:nvSpPr>
          <p:cNvPr id="8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4798280" y="2226366"/>
            <a:ext cx="3695732" cy="4937940"/>
          </a:xfrm>
        </p:spPr>
      </p:sp>
      <p:sp>
        <p:nvSpPr>
          <p:cNvPr id="9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9144002" y="2226366"/>
            <a:ext cx="3695732" cy="4937940"/>
          </a:xfrm>
        </p:spPr>
      </p:sp>
      <p:sp>
        <p:nvSpPr>
          <p:cNvPr id="10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452558" y="7712766"/>
            <a:ext cx="3695732" cy="4937940"/>
          </a:xfrm>
        </p:spPr>
      </p:sp>
      <p:sp>
        <p:nvSpPr>
          <p:cNvPr id="11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9144002" y="7712766"/>
            <a:ext cx="3695732" cy="4937940"/>
          </a:xfrm>
        </p:spPr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A1F325C-30F3-8BBD-2CDE-4649B95BB94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1021C-F9B0-449B-9230-D22C6756A0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8623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2159070"/>
            <a:ext cx="18288000" cy="1067408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FDD7E70-28DA-24D0-C8C6-97F4666B0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96C95-0FB0-4283-9E0E-94890F76B5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5667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1257629" y="2804737"/>
            <a:ext cx="15772746" cy="265112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1257629" y="4824037"/>
            <a:ext cx="15772746" cy="783272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noProof="0"/>
              <a:t>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17BA6EE-4FBD-0F81-41E9-E3D9ADC89E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61055-8AE0-45A5-A920-E2D2C72D9F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713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2146852"/>
            <a:ext cx="9144000" cy="7607024"/>
          </a:xfrm>
          <a:solidFill>
            <a:schemeClr val="accent3">
              <a:lumMod val="20000"/>
              <a:lumOff val="80000"/>
            </a:schemeClr>
          </a:solidFill>
        </p:spPr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9144000" y="2146852"/>
            <a:ext cx="9144000" cy="7607024"/>
          </a:xfrm>
          <a:solidFill>
            <a:schemeClr val="accent3">
              <a:lumMod val="20000"/>
              <a:lumOff val="80000"/>
            </a:schemeClr>
          </a:solidFill>
        </p:spPr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FCA5ECB-35B9-067B-E7B3-1E3643A68A5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071DE-D95D-4243-8F60-FA1E6A50CF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331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2146853"/>
            <a:ext cx="9144000" cy="10686498"/>
          </a:xfrm>
          <a:solidFill>
            <a:schemeClr val="accent3">
              <a:lumMod val="20000"/>
              <a:lumOff val="80000"/>
            </a:schemeClr>
          </a:solidFill>
        </p:spPr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05ABA3C-C93F-FE76-436E-02AE28B12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15817-C4E2-4BB7-AA1B-84EBCF1AAD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432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336990" y="2146855"/>
            <a:ext cx="10951012" cy="372109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336990" y="5629557"/>
            <a:ext cx="10951012" cy="372109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336990" y="9350650"/>
            <a:ext cx="10951012" cy="34827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61938E8-60DB-FEF7-7056-45A8959F1F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331E3-288C-40B0-81C0-0ACC06A5D8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340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" y="2165350"/>
            <a:ext cx="5712916" cy="10668000"/>
          </a:xfrm>
        </p:spPr>
      </p:sp>
      <p:sp>
        <p:nvSpPr>
          <p:cNvPr id="19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065082" y="3568700"/>
            <a:ext cx="7274232" cy="5448300"/>
          </a:xfrm>
        </p:spPr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3FFC00D-D899-83DA-58F2-30249575356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F98AC-C970-4250-93CB-E01E519CC5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91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835514" y="2679700"/>
            <a:ext cx="3401312" cy="9639300"/>
          </a:xfrm>
        </p:spPr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CD74FDE-3AE0-6BAD-C2AF-7CA32C9FCF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BDA98-BD0C-49B1-9AED-A779FD6C3D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490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0" y="521297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4000">
                <a:solidFill>
                  <a:schemeClr val="bg2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40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88" y="2681537"/>
            <a:ext cx="15773400" cy="1931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088" y="4882456"/>
            <a:ext cx="15773400" cy="845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128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747881"/>
            <a:ext cx="18288000" cy="1108527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781208E-EA9E-DBC1-D568-80ADD8C1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9106A-1D99-4789-9FB6-A323D728F6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801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B3399-C288-A949-36AF-7BB413EFFC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2244725"/>
            <a:ext cx="13716000" cy="47752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A9FB13-0B93-D107-FDB0-D96D0ED7D9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7204075"/>
            <a:ext cx="13716000" cy="3311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2471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1257629" y="2804737"/>
            <a:ext cx="15772746" cy="265112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1257629" y="4824037"/>
            <a:ext cx="15772746" cy="783272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387EF05-3351-6A9B-9ADC-40731C02E8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8A525-37A0-4C03-AE54-FF4723AD60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1123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371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34507344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CA6A46-FA2D-C9B7-30C4-94F6ABF25679}"/>
              </a:ext>
            </a:extLst>
          </p:cNvPr>
          <p:cNvSpPr/>
          <p:nvPr userDrawn="1"/>
        </p:nvSpPr>
        <p:spPr>
          <a:xfrm>
            <a:off x="0" y="0"/>
            <a:ext cx="5935664" cy="13704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Graphic 7">
            <a:extLst>
              <a:ext uri="{FF2B5EF4-FFF2-40B4-BE49-F238E27FC236}">
                <a16:creationId xmlns:a16="http://schemas.microsoft.com/office/drawing/2014/main" id="{D5441ADF-2DB5-D7A7-8466-1A2043B268CE}"/>
              </a:ext>
            </a:extLst>
          </p:cNvPr>
          <p:cNvSpPr>
            <a:spLocks/>
          </p:cNvSpPr>
          <p:nvPr userDrawn="1"/>
        </p:nvSpPr>
        <p:spPr bwMode="auto">
          <a:xfrm>
            <a:off x="6300788" y="0"/>
            <a:ext cx="3556000" cy="13704888"/>
          </a:xfrm>
          <a:custGeom>
            <a:avLst/>
            <a:gdLst>
              <a:gd name="T0" fmla="*/ 16473615 w 2841466"/>
              <a:gd name="T1" fmla="*/ 13702578 h 13705350"/>
              <a:gd name="T2" fmla="*/ 31372813 w 2841466"/>
              <a:gd name="T3" fmla="*/ 7313876 h 13705350"/>
              <a:gd name="T4" fmla="*/ 32290265 w 2841466"/>
              <a:gd name="T5" fmla="*/ 6921073 h 13705350"/>
              <a:gd name="T6" fmla="*/ 32290265 w 2841466"/>
              <a:gd name="T7" fmla="*/ 6921073 h 13705350"/>
              <a:gd name="T8" fmla="*/ 32377086 w 2841466"/>
              <a:gd name="T9" fmla="*/ 6883263 h 13705350"/>
              <a:gd name="T10" fmla="*/ 32385767 w 2841466"/>
              <a:gd name="T11" fmla="*/ 6823124 h 13705350"/>
              <a:gd name="T12" fmla="*/ 32290265 w 2841466"/>
              <a:gd name="T13" fmla="*/ 6781760 h 13705350"/>
              <a:gd name="T14" fmla="*/ 16473615 w 2841466"/>
              <a:gd name="T15" fmla="*/ 0 h 13705350"/>
              <a:gd name="T16" fmla="*/ 0 w 2841466"/>
              <a:gd name="T17" fmla="*/ 0 h 13705350"/>
              <a:gd name="T18" fmla="*/ 0 w 2841466"/>
              <a:gd name="T19" fmla="*/ 13702578 h 13705350"/>
              <a:gd name="T20" fmla="*/ 16473615 w 2841466"/>
              <a:gd name="T21" fmla="*/ 13702578 h 137053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41466" h="13705350">
                <a:moveTo>
                  <a:pt x="1444645" y="13705350"/>
                </a:moveTo>
                <a:lnTo>
                  <a:pt x="2751222" y="7315358"/>
                </a:lnTo>
                <a:lnTo>
                  <a:pt x="2831678" y="6922471"/>
                </a:lnTo>
                <a:cubicBezTo>
                  <a:pt x="2831678" y="6922471"/>
                  <a:pt x="2839292" y="6884655"/>
                  <a:pt x="2839292" y="6884655"/>
                </a:cubicBezTo>
                <a:cubicBezTo>
                  <a:pt x="2841322" y="6868157"/>
                  <a:pt x="2842591" y="6847346"/>
                  <a:pt x="2840053" y="6824504"/>
                </a:cubicBezTo>
                <a:lnTo>
                  <a:pt x="2831678" y="6783134"/>
                </a:lnTo>
                <a:lnTo>
                  <a:pt x="1444645" y="0"/>
                </a:lnTo>
                <a:lnTo>
                  <a:pt x="0" y="0"/>
                </a:lnTo>
                <a:lnTo>
                  <a:pt x="0" y="13705350"/>
                </a:lnTo>
                <a:lnTo>
                  <a:pt x="1444645" y="13705350"/>
                </a:lnTo>
                <a:close/>
              </a:path>
            </a:pathLst>
          </a:custGeom>
          <a:solidFill>
            <a:schemeClr val="accent2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343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" name="Graphic 7">
            <a:extLst>
              <a:ext uri="{FF2B5EF4-FFF2-40B4-BE49-F238E27FC236}">
                <a16:creationId xmlns:a16="http://schemas.microsoft.com/office/drawing/2014/main" id="{AEDAD3E3-F2E0-4D8C-5E1B-7563BD490547}"/>
              </a:ext>
            </a:extLst>
          </p:cNvPr>
          <p:cNvSpPr>
            <a:spLocks/>
          </p:cNvSpPr>
          <p:nvPr userDrawn="1"/>
        </p:nvSpPr>
        <p:spPr bwMode="auto">
          <a:xfrm>
            <a:off x="4521200" y="0"/>
            <a:ext cx="3557588" cy="13704888"/>
          </a:xfrm>
          <a:custGeom>
            <a:avLst/>
            <a:gdLst>
              <a:gd name="T0" fmla="*/ 16479128 w 2841466"/>
              <a:gd name="T1" fmla="*/ 13702578 h 13705350"/>
              <a:gd name="T2" fmla="*/ 31383301 w 2841466"/>
              <a:gd name="T3" fmla="*/ 7313876 h 13705350"/>
              <a:gd name="T4" fmla="*/ 32301063 w 2841466"/>
              <a:gd name="T5" fmla="*/ 6921073 h 13705350"/>
              <a:gd name="T6" fmla="*/ 32301063 w 2841466"/>
              <a:gd name="T7" fmla="*/ 6921073 h 13705350"/>
              <a:gd name="T8" fmla="*/ 32387917 w 2841466"/>
              <a:gd name="T9" fmla="*/ 6883263 h 13705350"/>
              <a:gd name="T10" fmla="*/ 32396597 w 2841466"/>
              <a:gd name="T11" fmla="*/ 6823124 h 13705350"/>
              <a:gd name="T12" fmla="*/ 32301063 w 2841466"/>
              <a:gd name="T13" fmla="*/ 6781760 h 13705350"/>
              <a:gd name="T14" fmla="*/ 16479128 w 2841466"/>
              <a:gd name="T15" fmla="*/ 0 h 13705350"/>
              <a:gd name="T16" fmla="*/ 0 w 2841466"/>
              <a:gd name="T17" fmla="*/ 0 h 13705350"/>
              <a:gd name="T18" fmla="*/ 0 w 2841466"/>
              <a:gd name="T19" fmla="*/ 13702578 h 13705350"/>
              <a:gd name="T20" fmla="*/ 16479128 w 2841466"/>
              <a:gd name="T21" fmla="*/ 13702578 h 137053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41466" h="13705350">
                <a:moveTo>
                  <a:pt x="1444645" y="13705350"/>
                </a:moveTo>
                <a:lnTo>
                  <a:pt x="2751222" y="7315358"/>
                </a:lnTo>
                <a:lnTo>
                  <a:pt x="2831678" y="6922471"/>
                </a:lnTo>
                <a:cubicBezTo>
                  <a:pt x="2831678" y="6922471"/>
                  <a:pt x="2839292" y="6884655"/>
                  <a:pt x="2839292" y="6884655"/>
                </a:cubicBezTo>
                <a:cubicBezTo>
                  <a:pt x="2841322" y="6868157"/>
                  <a:pt x="2842591" y="6847346"/>
                  <a:pt x="2840053" y="6824504"/>
                </a:cubicBezTo>
                <a:lnTo>
                  <a:pt x="2831678" y="6783134"/>
                </a:lnTo>
                <a:lnTo>
                  <a:pt x="1444645" y="0"/>
                </a:lnTo>
                <a:lnTo>
                  <a:pt x="0" y="0"/>
                </a:lnTo>
                <a:lnTo>
                  <a:pt x="0" y="13705350"/>
                </a:lnTo>
                <a:lnTo>
                  <a:pt x="1444645" y="137053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343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A6BFBF-9BB3-84EC-8F82-80F94C94C6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73176" y="6781801"/>
            <a:ext cx="4662488" cy="23320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/>
            </a:pPr>
            <a:r>
              <a:rPr lang="en-US" altLang="en-US" sz="4126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Additional title slide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CC275A-0160-0789-FDFA-C9E2E7788CB5}"/>
              </a:ext>
            </a:extLst>
          </p:cNvPr>
          <p:cNvCxnSpPr/>
          <p:nvPr userDrawn="1"/>
        </p:nvCxnSpPr>
        <p:spPr>
          <a:xfrm>
            <a:off x="1420814" y="6408738"/>
            <a:ext cx="1209676" cy="0"/>
          </a:xfrm>
          <a:prstGeom prst="line">
            <a:avLst/>
          </a:prstGeom>
          <a:ln w="190500">
            <a:solidFill>
              <a:srgbClr val="D09A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BE86571-C8A9-CCBC-F8A8-3E2E095284E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73177" y="4202115"/>
            <a:ext cx="5632450" cy="265112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6528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Break Section</a:t>
            </a:r>
          </a:p>
        </p:txBody>
      </p:sp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371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533153773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0D8C40-250B-4264-9433-2F836C0CADEE}"/>
              </a:ext>
            </a:extLst>
          </p:cNvPr>
          <p:cNvSpPr/>
          <p:nvPr userDrawn="1"/>
        </p:nvSpPr>
        <p:spPr>
          <a:xfrm>
            <a:off x="0" y="0"/>
            <a:ext cx="5935664" cy="13704888"/>
          </a:xfrm>
          <a:prstGeom prst="rect">
            <a:avLst/>
          </a:prstGeom>
          <a:solidFill>
            <a:srgbClr val="53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Graphic 7">
            <a:extLst>
              <a:ext uri="{FF2B5EF4-FFF2-40B4-BE49-F238E27FC236}">
                <a16:creationId xmlns:a16="http://schemas.microsoft.com/office/drawing/2014/main" id="{AE74CE0A-EDA4-7B1C-3BB9-934E8F9F3D3F}"/>
              </a:ext>
            </a:extLst>
          </p:cNvPr>
          <p:cNvSpPr>
            <a:spLocks/>
          </p:cNvSpPr>
          <p:nvPr userDrawn="1"/>
        </p:nvSpPr>
        <p:spPr bwMode="auto">
          <a:xfrm>
            <a:off x="6300788" y="0"/>
            <a:ext cx="3556000" cy="13704888"/>
          </a:xfrm>
          <a:custGeom>
            <a:avLst/>
            <a:gdLst>
              <a:gd name="T0" fmla="*/ 16473615 w 2841466"/>
              <a:gd name="T1" fmla="*/ 13702578 h 13705350"/>
              <a:gd name="T2" fmla="*/ 31372813 w 2841466"/>
              <a:gd name="T3" fmla="*/ 7313876 h 13705350"/>
              <a:gd name="T4" fmla="*/ 32290265 w 2841466"/>
              <a:gd name="T5" fmla="*/ 6921073 h 13705350"/>
              <a:gd name="T6" fmla="*/ 32290265 w 2841466"/>
              <a:gd name="T7" fmla="*/ 6921073 h 13705350"/>
              <a:gd name="T8" fmla="*/ 32377086 w 2841466"/>
              <a:gd name="T9" fmla="*/ 6883263 h 13705350"/>
              <a:gd name="T10" fmla="*/ 32385767 w 2841466"/>
              <a:gd name="T11" fmla="*/ 6823124 h 13705350"/>
              <a:gd name="T12" fmla="*/ 32290265 w 2841466"/>
              <a:gd name="T13" fmla="*/ 6781760 h 13705350"/>
              <a:gd name="T14" fmla="*/ 16473615 w 2841466"/>
              <a:gd name="T15" fmla="*/ 0 h 13705350"/>
              <a:gd name="T16" fmla="*/ 0 w 2841466"/>
              <a:gd name="T17" fmla="*/ 0 h 13705350"/>
              <a:gd name="T18" fmla="*/ 0 w 2841466"/>
              <a:gd name="T19" fmla="*/ 13702578 h 13705350"/>
              <a:gd name="T20" fmla="*/ 16473615 w 2841466"/>
              <a:gd name="T21" fmla="*/ 13702578 h 137053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41466" h="13705350">
                <a:moveTo>
                  <a:pt x="1444645" y="13705350"/>
                </a:moveTo>
                <a:lnTo>
                  <a:pt x="2751222" y="7315358"/>
                </a:lnTo>
                <a:lnTo>
                  <a:pt x="2831678" y="6922471"/>
                </a:lnTo>
                <a:cubicBezTo>
                  <a:pt x="2831678" y="6922471"/>
                  <a:pt x="2839292" y="6884655"/>
                  <a:pt x="2839292" y="6884655"/>
                </a:cubicBezTo>
                <a:cubicBezTo>
                  <a:pt x="2841322" y="6868157"/>
                  <a:pt x="2842591" y="6847346"/>
                  <a:pt x="2840053" y="6824504"/>
                </a:cubicBezTo>
                <a:lnTo>
                  <a:pt x="2831678" y="6783134"/>
                </a:lnTo>
                <a:lnTo>
                  <a:pt x="1444645" y="0"/>
                </a:lnTo>
                <a:lnTo>
                  <a:pt x="0" y="0"/>
                </a:lnTo>
                <a:lnTo>
                  <a:pt x="0" y="13705350"/>
                </a:lnTo>
                <a:lnTo>
                  <a:pt x="1444645" y="13705350"/>
                </a:lnTo>
                <a:close/>
              </a:path>
            </a:pathLst>
          </a:custGeom>
          <a:solidFill>
            <a:srgbClr val="5356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343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" name="Graphic 7">
            <a:extLst>
              <a:ext uri="{FF2B5EF4-FFF2-40B4-BE49-F238E27FC236}">
                <a16:creationId xmlns:a16="http://schemas.microsoft.com/office/drawing/2014/main" id="{F33D2763-180C-1539-3B3F-4EB181564BA4}"/>
              </a:ext>
            </a:extLst>
          </p:cNvPr>
          <p:cNvSpPr>
            <a:spLocks/>
          </p:cNvSpPr>
          <p:nvPr userDrawn="1"/>
        </p:nvSpPr>
        <p:spPr bwMode="auto">
          <a:xfrm>
            <a:off x="4521200" y="0"/>
            <a:ext cx="3557588" cy="13704888"/>
          </a:xfrm>
          <a:custGeom>
            <a:avLst/>
            <a:gdLst>
              <a:gd name="T0" fmla="*/ 16479128 w 2841466"/>
              <a:gd name="T1" fmla="*/ 13702578 h 13705350"/>
              <a:gd name="T2" fmla="*/ 31383301 w 2841466"/>
              <a:gd name="T3" fmla="*/ 7313876 h 13705350"/>
              <a:gd name="T4" fmla="*/ 32301063 w 2841466"/>
              <a:gd name="T5" fmla="*/ 6921073 h 13705350"/>
              <a:gd name="T6" fmla="*/ 32301063 w 2841466"/>
              <a:gd name="T7" fmla="*/ 6921073 h 13705350"/>
              <a:gd name="T8" fmla="*/ 32387917 w 2841466"/>
              <a:gd name="T9" fmla="*/ 6883263 h 13705350"/>
              <a:gd name="T10" fmla="*/ 32396597 w 2841466"/>
              <a:gd name="T11" fmla="*/ 6823124 h 13705350"/>
              <a:gd name="T12" fmla="*/ 32301063 w 2841466"/>
              <a:gd name="T13" fmla="*/ 6781760 h 13705350"/>
              <a:gd name="T14" fmla="*/ 16479128 w 2841466"/>
              <a:gd name="T15" fmla="*/ 0 h 13705350"/>
              <a:gd name="T16" fmla="*/ 0 w 2841466"/>
              <a:gd name="T17" fmla="*/ 0 h 13705350"/>
              <a:gd name="T18" fmla="*/ 0 w 2841466"/>
              <a:gd name="T19" fmla="*/ 13702578 h 13705350"/>
              <a:gd name="T20" fmla="*/ 16479128 w 2841466"/>
              <a:gd name="T21" fmla="*/ 13702578 h 137053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41466" h="13705350">
                <a:moveTo>
                  <a:pt x="1444645" y="13705350"/>
                </a:moveTo>
                <a:lnTo>
                  <a:pt x="2751222" y="7315358"/>
                </a:lnTo>
                <a:lnTo>
                  <a:pt x="2831678" y="6922471"/>
                </a:lnTo>
                <a:cubicBezTo>
                  <a:pt x="2831678" y="6922471"/>
                  <a:pt x="2839292" y="6884655"/>
                  <a:pt x="2839292" y="6884655"/>
                </a:cubicBezTo>
                <a:cubicBezTo>
                  <a:pt x="2841322" y="6868157"/>
                  <a:pt x="2842591" y="6847346"/>
                  <a:pt x="2840053" y="6824504"/>
                </a:cubicBezTo>
                <a:lnTo>
                  <a:pt x="2831678" y="6783134"/>
                </a:lnTo>
                <a:lnTo>
                  <a:pt x="1444645" y="0"/>
                </a:lnTo>
                <a:lnTo>
                  <a:pt x="0" y="0"/>
                </a:lnTo>
                <a:lnTo>
                  <a:pt x="0" y="13705350"/>
                </a:lnTo>
                <a:lnTo>
                  <a:pt x="1444645" y="13705350"/>
                </a:lnTo>
                <a:close/>
              </a:path>
            </a:pathLst>
          </a:custGeom>
          <a:solidFill>
            <a:srgbClr val="53565A"/>
          </a:solidFill>
          <a:ln>
            <a:noFill/>
          </a:ln>
          <a:extLst>
            <a:ext uri="{91240B29-F687-4F45-9708-019B960494DF}">
              <a14:hiddenLine xmlns:a14="http://schemas.microsoft.com/office/drawing/2010/main" w="25343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73960A4-EF41-E8AF-B797-A509FAEDF3F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73176" y="6781801"/>
            <a:ext cx="4662488" cy="23320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/>
            </a:pPr>
            <a:r>
              <a:rPr lang="en-US" altLang="en-US" sz="4126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Additional title slide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3A165A-7365-7BF6-DD2F-16F0F9B5555D}"/>
              </a:ext>
            </a:extLst>
          </p:cNvPr>
          <p:cNvCxnSpPr/>
          <p:nvPr userDrawn="1"/>
        </p:nvCxnSpPr>
        <p:spPr>
          <a:xfrm>
            <a:off x="1420814" y="6408738"/>
            <a:ext cx="1209676" cy="0"/>
          </a:xfrm>
          <a:prstGeom prst="line">
            <a:avLst/>
          </a:prstGeom>
          <a:ln w="190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B5FB57A-114C-27D3-FC03-D1B56B5624C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73177" y="4202115"/>
            <a:ext cx="5632450" cy="265112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6528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Break Section</a:t>
            </a:r>
          </a:p>
        </p:txBody>
      </p:sp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371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220224830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426526-D240-99F8-559E-C49353857080}"/>
              </a:ext>
            </a:extLst>
          </p:cNvPr>
          <p:cNvSpPr/>
          <p:nvPr userDrawn="1"/>
        </p:nvSpPr>
        <p:spPr>
          <a:xfrm>
            <a:off x="0" y="0"/>
            <a:ext cx="5935664" cy="137048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Graphic 7">
            <a:extLst>
              <a:ext uri="{FF2B5EF4-FFF2-40B4-BE49-F238E27FC236}">
                <a16:creationId xmlns:a16="http://schemas.microsoft.com/office/drawing/2014/main" id="{1B52612F-18FC-DF49-19C3-A99588863C66}"/>
              </a:ext>
            </a:extLst>
          </p:cNvPr>
          <p:cNvSpPr/>
          <p:nvPr userDrawn="1"/>
        </p:nvSpPr>
        <p:spPr>
          <a:xfrm>
            <a:off x="6300788" y="0"/>
            <a:ext cx="3556000" cy="13704888"/>
          </a:xfrm>
          <a:custGeom>
            <a:avLst/>
            <a:gdLst>
              <a:gd name="connsiteX0" fmla="*/ 1444645 w 2841466"/>
              <a:gd name="connsiteY0" fmla="*/ 13705350 h 13705350"/>
              <a:gd name="connsiteX1" fmla="*/ 2751222 w 2841466"/>
              <a:gd name="connsiteY1" fmla="*/ 7315358 h 13705350"/>
              <a:gd name="connsiteX2" fmla="*/ 2831678 w 2841466"/>
              <a:gd name="connsiteY2" fmla="*/ 6922471 h 13705350"/>
              <a:gd name="connsiteX3" fmla="*/ 2831678 w 2841466"/>
              <a:gd name="connsiteY3" fmla="*/ 6922471 h 13705350"/>
              <a:gd name="connsiteX4" fmla="*/ 2839292 w 2841466"/>
              <a:gd name="connsiteY4" fmla="*/ 6884655 h 13705350"/>
              <a:gd name="connsiteX5" fmla="*/ 2840053 w 2841466"/>
              <a:gd name="connsiteY5" fmla="*/ 6824504 h 13705350"/>
              <a:gd name="connsiteX6" fmla="*/ 2831678 w 2841466"/>
              <a:gd name="connsiteY6" fmla="*/ 6783134 h 13705350"/>
              <a:gd name="connsiteX7" fmla="*/ 1444645 w 2841466"/>
              <a:gd name="connsiteY7" fmla="*/ 0 h 13705350"/>
              <a:gd name="connsiteX8" fmla="*/ 0 w 2841466"/>
              <a:gd name="connsiteY8" fmla="*/ 0 h 13705350"/>
              <a:gd name="connsiteX9" fmla="*/ 0 w 2841466"/>
              <a:gd name="connsiteY9" fmla="*/ 13705350 h 13705350"/>
              <a:gd name="connsiteX10" fmla="*/ 1444645 w 2841466"/>
              <a:gd name="connsiteY10" fmla="*/ 13705350 h 13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41466" h="13705350">
                <a:moveTo>
                  <a:pt x="1444645" y="13705350"/>
                </a:moveTo>
                <a:lnTo>
                  <a:pt x="2751222" y="7315358"/>
                </a:lnTo>
                <a:lnTo>
                  <a:pt x="2831678" y="6922471"/>
                </a:lnTo>
                <a:lnTo>
                  <a:pt x="2831678" y="6922471"/>
                </a:lnTo>
                <a:cubicBezTo>
                  <a:pt x="2831678" y="6922471"/>
                  <a:pt x="2839292" y="6884655"/>
                  <a:pt x="2839292" y="6884655"/>
                </a:cubicBezTo>
                <a:cubicBezTo>
                  <a:pt x="2841322" y="6868157"/>
                  <a:pt x="2842591" y="6847346"/>
                  <a:pt x="2840053" y="6824504"/>
                </a:cubicBezTo>
                <a:lnTo>
                  <a:pt x="2831678" y="6783134"/>
                </a:lnTo>
                <a:lnTo>
                  <a:pt x="1444645" y="0"/>
                </a:lnTo>
                <a:lnTo>
                  <a:pt x="0" y="0"/>
                </a:lnTo>
                <a:lnTo>
                  <a:pt x="0" y="13705350"/>
                </a:lnTo>
                <a:lnTo>
                  <a:pt x="1444645" y="13705350"/>
                </a:lnTo>
                <a:close/>
              </a:path>
            </a:pathLst>
          </a:custGeom>
          <a:solidFill>
            <a:schemeClr val="accent5">
              <a:alpha val="80000"/>
            </a:schemeClr>
          </a:solidFill>
          <a:ln w="25343" cap="flat">
            <a:noFill/>
            <a:prstDash val="solid"/>
            <a:miter/>
          </a:ln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Graphic 7">
            <a:extLst>
              <a:ext uri="{FF2B5EF4-FFF2-40B4-BE49-F238E27FC236}">
                <a16:creationId xmlns:a16="http://schemas.microsoft.com/office/drawing/2014/main" id="{E980FB10-977E-C0ED-3E26-83251589654A}"/>
              </a:ext>
            </a:extLst>
          </p:cNvPr>
          <p:cNvSpPr/>
          <p:nvPr userDrawn="1"/>
        </p:nvSpPr>
        <p:spPr>
          <a:xfrm>
            <a:off x="4521200" y="0"/>
            <a:ext cx="3557588" cy="13704888"/>
          </a:xfrm>
          <a:custGeom>
            <a:avLst/>
            <a:gdLst>
              <a:gd name="connsiteX0" fmla="*/ 1444645 w 2841466"/>
              <a:gd name="connsiteY0" fmla="*/ 13705350 h 13705350"/>
              <a:gd name="connsiteX1" fmla="*/ 2751222 w 2841466"/>
              <a:gd name="connsiteY1" fmla="*/ 7315358 h 13705350"/>
              <a:gd name="connsiteX2" fmla="*/ 2831678 w 2841466"/>
              <a:gd name="connsiteY2" fmla="*/ 6922471 h 13705350"/>
              <a:gd name="connsiteX3" fmla="*/ 2831678 w 2841466"/>
              <a:gd name="connsiteY3" fmla="*/ 6922471 h 13705350"/>
              <a:gd name="connsiteX4" fmla="*/ 2839292 w 2841466"/>
              <a:gd name="connsiteY4" fmla="*/ 6884655 h 13705350"/>
              <a:gd name="connsiteX5" fmla="*/ 2840053 w 2841466"/>
              <a:gd name="connsiteY5" fmla="*/ 6824504 h 13705350"/>
              <a:gd name="connsiteX6" fmla="*/ 2831678 w 2841466"/>
              <a:gd name="connsiteY6" fmla="*/ 6783134 h 13705350"/>
              <a:gd name="connsiteX7" fmla="*/ 1444645 w 2841466"/>
              <a:gd name="connsiteY7" fmla="*/ 0 h 13705350"/>
              <a:gd name="connsiteX8" fmla="*/ 0 w 2841466"/>
              <a:gd name="connsiteY8" fmla="*/ 0 h 13705350"/>
              <a:gd name="connsiteX9" fmla="*/ 0 w 2841466"/>
              <a:gd name="connsiteY9" fmla="*/ 13705350 h 13705350"/>
              <a:gd name="connsiteX10" fmla="*/ 1444645 w 2841466"/>
              <a:gd name="connsiteY10" fmla="*/ 13705350 h 13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41466" h="13705350">
                <a:moveTo>
                  <a:pt x="1444645" y="13705350"/>
                </a:moveTo>
                <a:lnTo>
                  <a:pt x="2751222" y="7315358"/>
                </a:lnTo>
                <a:lnTo>
                  <a:pt x="2831678" y="6922471"/>
                </a:lnTo>
                <a:lnTo>
                  <a:pt x="2831678" y="6922471"/>
                </a:lnTo>
                <a:cubicBezTo>
                  <a:pt x="2831678" y="6922471"/>
                  <a:pt x="2839292" y="6884655"/>
                  <a:pt x="2839292" y="6884655"/>
                </a:cubicBezTo>
                <a:cubicBezTo>
                  <a:pt x="2841322" y="6868157"/>
                  <a:pt x="2842591" y="6847346"/>
                  <a:pt x="2840053" y="6824504"/>
                </a:cubicBezTo>
                <a:lnTo>
                  <a:pt x="2831678" y="6783134"/>
                </a:lnTo>
                <a:lnTo>
                  <a:pt x="1444645" y="0"/>
                </a:lnTo>
                <a:lnTo>
                  <a:pt x="0" y="0"/>
                </a:lnTo>
                <a:lnTo>
                  <a:pt x="0" y="13705350"/>
                </a:lnTo>
                <a:lnTo>
                  <a:pt x="1444645" y="13705350"/>
                </a:lnTo>
                <a:close/>
              </a:path>
            </a:pathLst>
          </a:custGeom>
          <a:solidFill>
            <a:schemeClr val="accent5"/>
          </a:solidFill>
          <a:ln w="25343" cap="flat">
            <a:noFill/>
            <a:prstDash val="solid"/>
            <a:miter/>
          </a:ln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597EE50-D1A2-5769-3720-793DDE6D7CB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73176" y="6781801"/>
            <a:ext cx="4662488" cy="23320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/>
            </a:pPr>
            <a:r>
              <a:rPr lang="en-US" altLang="en-US" sz="4126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Additional title slide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2453F6-1178-0EE2-E3E8-AA49D93BCC74}"/>
              </a:ext>
            </a:extLst>
          </p:cNvPr>
          <p:cNvCxnSpPr/>
          <p:nvPr userDrawn="1"/>
        </p:nvCxnSpPr>
        <p:spPr>
          <a:xfrm>
            <a:off x="1420814" y="6408738"/>
            <a:ext cx="1209676" cy="0"/>
          </a:xfrm>
          <a:prstGeom prst="line">
            <a:avLst/>
          </a:prstGeom>
          <a:ln w="190500">
            <a:solidFill>
              <a:srgbClr val="AED9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9CAF0CA-4927-1C73-CD35-6DF97827947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73177" y="4202115"/>
            <a:ext cx="5632450" cy="265112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6528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Break Section</a:t>
            </a:r>
          </a:p>
        </p:txBody>
      </p:sp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371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3506458371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" y="2165350"/>
            <a:ext cx="5712916" cy="10668000"/>
          </a:xfrm>
        </p:spPr>
      </p:sp>
      <p:sp>
        <p:nvSpPr>
          <p:cNvPr id="19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065082" y="3568700"/>
            <a:ext cx="7274232" cy="5448300"/>
          </a:xfrm>
        </p:spPr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E553E31-3484-F0E6-2B3A-D6A9AEE964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242B4-E934-475C-88BF-8BB68AD93E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880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835514" y="2679700"/>
            <a:ext cx="3401312" cy="9639300"/>
          </a:xfrm>
        </p:spPr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24F03BB-CA05-A232-6654-AFD11ACFF5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ACDB1-4CAD-4BA3-B55F-69604B140E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760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336990" y="1750347"/>
            <a:ext cx="10951012" cy="372109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336990" y="5411071"/>
            <a:ext cx="10951012" cy="372109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336990" y="9112255"/>
            <a:ext cx="10951012" cy="372109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4DFCE1-C30E-B085-10A1-E20C7ACFEF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F060B-8699-4DBD-B2AD-C2A48068DA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26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2146852"/>
            <a:ext cx="9144000" cy="7607024"/>
          </a:xfrm>
          <a:solidFill>
            <a:schemeClr val="accent3">
              <a:lumMod val="20000"/>
              <a:lumOff val="80000"/>
            </a:schemeClr>
          </a:solidFill>
        </p:spPr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9144000" y="2146852"/>
            <a:ext cx="9144000" cy="7607024"/>
          </a:xfrm>
          <a:solidFill>
            <a:schemeClr val="accent3">
              <a:lumMod val="20000"/>
              <a:lumOff val="80000"/>
            </a:schemeClr>
          </a:solidFill>
        </p:spPr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A546885-748A-6609-9413-8232EBEEF64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2D232-2478-4D5C-B937-E41AA2AF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249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2146852"/>
            <a:ext cx="9144000" cy="7607024"/>
          </a:xfrm>
          <a:solidFill>
            <a:schemeClr val="accent3">
              <a:lumMod val="20000"/>
              <a:lumOff val="80000"/>
            </a:schemeClr>
          </a:solidFill>
        </p:spPr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9144000" y="2146852"/>
            <a:ext cx="9144000" cy="7607024"/>
          </a:xfrm>
          <a:solidFill>
            <a:schemeClr val="accent3">
              <a:lumMod val="20000"/>
              <a:lumOff val="80000"/>
            </a:schemeClr>
          </a:solidFill>
        </p:spPr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7CDE3A9-A9D3-0FDA-F1E5-D2B962162E6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AC9D2-B751-41FD-A907-332AC1B34A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462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2146853"/>
            <a:ext cx="9144000" cy="10686498"/>
          </a:xfrm>
          <a:solidFill>
            <a:schemeClr val="accent3">
              <a:lumMod val="20000"/>
              <a:lumOff val="80000"/>
            </a:schemeClr>
          </a:solidFill>
        </p:spPr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610AC40-4A5B-9456-10EF-997214A18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E4D01-9EEE-4889-97FC-CD6CD8CDD8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19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452558" y="2226366"/>
            <a:ext cx="3695732" cy="4937940"/>
          </a:xfrm>
        </p:spPr>
      </p:sp>
      <p:sp>
        <p:nvSpPr>
          <p:cNvPr id="8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4798280" y="2226366"/>
            <a:ext cx="3695732" cy="4937940"/>
          </a:xfrm>
        </p:spPr>
      </p:sp>
      <p:sp>
        <p:nvSpPr>
          <p:cNvPr id="9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9144002" y="2226366"/>
            <a:ext cx="3695732" cy="4937940"/>
          </a:xfrm>
        </p:spPr>
      </p:sp>
      <p:sp>
        <p:nvSpPr>
          <p:cNvPr id="10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452558" y="7712766"/>
            <a:ext cx="3695732" cy="4937940"/>
          </a:xfrm>
        </p:spPr>
      </p:sp>
      <p:sp>
        <p:nvSpPr>
          <p:cNvPr id="11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9144002" y="7712766"/>
            <a:ext cx="3695732" cy="4937940"/>
          </a:xfrm>
        </p:spPr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4C328A0-D9A2-A219-FFDD-67FD1B8BA4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67BA2-F134-4D2D-8DE6-2455398E26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868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4A9C7E-09C9-5E98-1D08-C7F808A16279}"/>
              </a:ext>
            </a:extLst>
          </p:cNvPr>
          <p:cNvSpPr/>
          <p:nvPr userDrawn="1"/>
        </p:nvSpPr>
        <p:spPr>
          <a:xfrm>
            <a:off x="0" y="0"/>
            <a:ext cx="18303876" cy="17414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7" name="Picture 26">
            <a:extLst>
              <a:ext uri="{FF2B5EF4-FFF2-40B4-BE49-F238E27FC236}">
                <a16:creationId xmlns:a16="http://schemas.microsoft.com/office/drawing/2014/main" id="{BC548B98-4C69-081A-E1A9-229B644153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-17463" y="-15875"/>
            <a:ext cx="5446714" cy="177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FF317F8-F035-9AA3-B662-990355701B9B}"/>
              </a:ext>
            </a:extLst>
          </p:cNvPr>
          <p:cNvSpPr/>
          <p:nvPr userDrawn="1"/>
        </p:nvSpPr>
        <p:spPr>
          <a:xfrm>
            <a:off x="-17464" y="12834938"/>
            <a:ext cx="18303876" cy="8921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9" name="Title Placeholder 1">
            <a:extLst>
              <a:ext uri="{FF2B5EF4-FFF2-40B4-BE49-F238E27FC236}">
                <a16:creationId xmlns:a16="http://schemas.microsoft.com/office/drawing/2014/main" id="{5698312A-5B20-9532-71E2-61C2FC1E30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2805115"/>
            <a:ext cx="15773400" cy="265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 Placeholder 2">
            <a:extLst>
              <a:ext uri="{FF2B5EF4-FFF2-40B4-BE49-F238E27FC236}">
                <a16:creationId xmlns:a16="http://schemas.microsoft.com/office/drawing/2014/main" id="{6CDD8934-6090-0BF9-60ED-F473D3E4AB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4824415"/>
            <a:ext cx="15773400" cy="783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" name="Graphic 13">
            <a:extLst>
              <a:ext uri="{FF2B5EF4-FFF2-40B4-BE49-F238E27FC236}">
                <a16:creationId xmlns:a16="http://schemas.microsoft.com/office/drawing/2014/main" id="{E0631E18-67FA-08AE-FD20-8F239F54FDCD}"/>
              </a:ext>
            </a:extLst>
          </p:cNvPr>
          <p:cNvSpPr/>
          <p:nvPr userDrawn="1"/>
        </p:nvSpPr>
        <p:spPr>
          <a:xfrm>
            <a:off x="0" y="12834939"/>
            <a:ext cx="18265776" cy="728662"/>
          </a:xfrm>
          <a:custGeom>
            <a:avLst/>
            <a:gdLst>
              <a:gd name="connsiteX0" fmla="*/ 12203052 w 24406104"/>
              <a:gd name="connsiteY0" fmla="*/ 0 h 2853262"/>
              <a:gd name="connsiteX1" fmla="*/ 0 w 24406104"/>
              <a:gd name="connsiteY1" fmla="*/ 0 h 2853262"/>
              <a:gd name="connsiteX2" fmla="*/ 0 w 24406104"/>
              <a:gd name="connsiteY2" fmla="*/ 362438 h 2853262"/>
              <a:gd name="connsiteX3" fmla="*/ 12132964 w 24406104"/>
              <a:gd name="connsiteY3" fmla="*/ 2843432 h 2853262"/>
              <a:gd name="connsiteX4" fmla="*/ 12132964 w 24406104"/>
              <a:gd name="connsiteY4" fmla="*/ 2843432 h 2853262"/>
              <a:gd name="connsiteX5" fmla="*/ 12170940 w 24406104"/>
              <a:gd name="connsiteY5" fmla="*/ 2851079 h 2853262"/>
              <a:gd name="connsiteX6" fmla="*/ 12231343 w 24406104"/>
              <a:gd name="connsiteY6" fmla="*/ 2851843 h 2853262"/>
              <a:gd name="connsiteX7" fmla="*/ 12272887 w 24406104"/>
              <a:gd name="connsiteY7" fmla="*/ 2843432 h 2853262"/>
              <a:gd name="connsiteX8" fmla="*/ 12272887 w 24406104"/>
              <a:gd name="connsiteY8" fmla="*/ 2843432 h 2853262"/>
              <a:gd name="connsiteX9" fmla="*/ 24406104 w 24406104"/>
              <a:gd name="connsiteY9" fmla="*/ 362438 h 2853262"/>
              <a:gd name="connsiteX10" fmla="*/ 24406104 w 24406104"/>
              <a:gd name="connsiteY10" fmla="*/ 0 h 2853262"/>
              <a:gd name="connsiteX11" fmla="*/ 12203052 w 24406104"/>
              <a:gd name="connsiteY11" fmla="*/ 0 h 285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chemeClr val="accent4"/>
          </a:solidFill>
          <a:ln w="25483" cap="flat">
            <a:noFill/>
            <a:prstDash val="solid"/>
            <a:miter/>
          </a:ln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AB299-2FBA-CB16-A53B-662AE5978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96250" y="12833351"/>
            <a:ext cx="2109788" cy="730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726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pPr>
              <a:defRPr/>
            </a:pPr>
            <a:fld id="{D3F96801-8F59-47A7-AF7B-BCF1ED732E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DFB18E-491B-1CB5-6823-6F1645876EAB}"/>
              </a:ext>
            </a:extLst>
          </p:cNvPr>
          <p:cNvSpPr txBox="1"/>
          <p:nvPr userDrawn="1"/>
        </p:nvSpPr>
        <p:spPr>
          <a:xfrm>
            <a:off x="1" y="407988"/>
            <a:ext cx="1826895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spc="1126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IOWA DEPARTMENT OF TRANSPORTATION</a:t>
            </a:r>
          </a:p>
        </p:txBody>
      </p:sp>
      <p:pic>
        <p:nvPicPr>
          <p:cNvPr id="1034" name="Picture 26">
            <a:extLst>
              <a:ext uri="{FF2B5EF4-FFF2-40B4-BE49-F238E27FC236}">
                <a16:creationId xmlns:a16="http://schemas.microsoft.com/office/drawing/2014/main" id="{203A017A-06AD-E674-A544-C665C784C0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12873038" y="-33337"/>
            <a:ext cx="5448300" cy="177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Graphic 13">
            <a:extLst>
              <a:ext uri="{FF2B5EF4-FFF2-40B4-BE49-F238E27FC236}">
                <a16:creationId xmlns:a16="http://schemas.microsoft.com/office/drawing/2014/main" id="{F8DA3217-EF24-0825-615F-9E64D53212BB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3177" y="1030288"/>
            <a:ext cx="18283238" cy="711200"/>
          </a:xfrm>
          <a:custGeom>
            <a:avLst/>
            <a:gdLst>
              <a:gd name="T0" fmla="*/ 3838785 w 24406104"/>
              <a:gd name="T1" fmla="*/ 0 h 2853262"/>
              <a:gd name="T2" fmla="*/ 0 w 24406104"/>
              <a:gd name="T3" fmla="*/ 0 h 2853262"/>
              <a:gd name="T4" fmla="*/ 0 w 24406104"/>
              <a:gd name="T5" fmla="*/ 87 h 2853262"/>
              <a:gd name="T6" fmla="*/ 3816737 w 24406104"/>
              <a:gd name="T7" fmla="*/ 682 h 2853262"/>
              <a:gd name="T8" fmla="*/ 3816737 w 24406104"/>
              <a:gd name="T9" fmla="*/ 682 h 2853262"/>
              <a:gd name="T10" fmla="*/ 3828683 w 24406104"/>
              <a:gd name="T11" fmla="*/ 684 h 2853262"/>
              <a:gd name="T12" fmla="*/ 3847685 w 24406104"/>
              <a:gd name="T13" fmla="*/ 684 h 2853262"/>
              <a:gd name="T14" fmla="*/ 3860753 w 24406104"/>
              <a:gd name="T15" fmla="*/ 682 h 2853262"/>
              <a:gd name="T16" fmla="*/ 3860753 w 24406104"/>
              <a:gd name="T17" fmla="*/ 682 h 2853262"/>
              <a:gd name="T18" fmla="*/ 7677570 w 24406104"/>
              <a:gd name="T19" fmla="*/ 87 h 2853262"/>
              <a:gd name="T20" fmla="*/ 7677570 w 24406104"/>
              <a:gd name="T21" fmla="*/ 0 h 2853262"/>
              <a:gd name="T22" fmla="*/ 3838785 w 24406104"/>
              <a:gd name="T23" fmla="*/ 0 h 28532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25483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A4AA39-BC33-DFBC-1BD5-7696000902AD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6226873" y="534488"/>
            <a:ext cx="5730737" cy="1432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24" r:id="rId10"/>
    <p:sldLayoutId id="2147484014" r:id="rId11"/>
    <p:sldLayoutId id="2147484015" r:id="rId12"/>
    <p:sldLayoutId id="2147484016" r:id="rId13"/>
    <p:sldLayoutId id="2147484017" r:id="rId14"/>
    <p:sldLayoutId id="2147484018" r:id="rId15"/>
    <p:sldLayoutId id="2147484019" r:id="rId16"/>
    <p:sldLayoutId id="2147484020" r:id="rId17"/>
    <p:sldLayoutId id="2147484021" r:id="rId18"/>
    <p:sldLayoutId id="2147484031" r:id="rId19"/>
  </p:sldLayoutIdLst>
  <p:hf hdr="0" ftr="0" dt="0"/>
  <p:txStyles>
    <p:titleStyle>
      <a:lvl1pPr algn="l" defTabSz="137001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500" b="1" kern="1200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1pPr>
      <a:lvl2pPr algn="l" defTabSz="137001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5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2pPr>
      <a:lvl3pPr algn="l" defTabSz="137001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5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3pPr>
      <a:lvl4pPr algn="l" defTabSz="137001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5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4pPr>
      <a:lvl5pPr algn="l" defTabSz="137001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5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5pPr>
      <a:lvl6pPr marL="342992" algn="l" defTabSz="1370776" rtl="0" fontAlgn="base">
        <a:lnSpc>
          <a:spcPct val="90000"/>
        </a:lnSpc>
        <a:spcBef>
          <a:spcPct val="0"/>
        </a:spcBef>
        <a:spcAft>
          <a:spcPct val="0"/>
        </a:spcAft>
        <a:defRPr sz="6528">
          <a:solidFill>
            <a:schemeClr val="tx1"/>
          </a:solidFill>
          <a:latin typeface="Calibri Light" panose="020F0302020204030204" pitchFamily="34" charset="0"/>
        </a:defRPr>
      </a:lvl6pPr>
      <a:lvl7pPr marL="685984" algn="l" defTabSz="1370776" rtl="0" fontAlgn="base">
        <a:lnSpc>
          <a:spcPct val="90000"/>
        </a:lnSpc>
        <a:spcBef>
          <a:spcPct val="0"/>
        </a:spcBef>
        <a:spcAft>
          <a:spcPct val="0"/>
        </a:spcAft>
        <a:defRPr sz="6528">
          <a:solidFill>
            <a:schemeClr val="tx1"/>
          </a:solidFill>
          <a:latin typeface="Calibri Light" panose="020F0302020204030204" pitchFamily="34" charset="0"/>
        </a:defRPr>
      </a:lvl7pPr>
      <a:lvl8pPr marL="1028974" algn="l" defTabSz="1370776" rtl="0" fontAlgn="base">
        <a:lnSpc>
          <a:spcPct val="90000"/>
        </a:lnSpc>
        <a:spcBef>
          <a:spcPct val="0"/>
        </a:spcBef>
        <a:spcAft>
          <a:spcPct val="0"/>
        </a:spcAft>
        <a:defRPr sz="6528">
          <a:solidFill>
            <a:schemeClr val="tx1"/>
          </a:solidFill>
          <a:latin typeface="Calibri Light" panose="020F0302020204030204" pitchFamily="34" charset="0"/>
        </a:defRPr>
      </a:lvl8pPr>
      <a:lvl9pPr marL="1371966" algn="l" defTabSz="1370776" rtl="0" fontAlgn="base">
        <a:lnSpc>
          <a:spcPct val="90000"/>
        </a:lnSpc>
        <a:spcBef>
          <a:spcPct val="0"/>
        </a:spcBef>
        <a:spcAft>
          <a:spcPct val="0"/>
        </a:spcAft>
        <a:defRPr sz="6528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41314" indent="-341314" algn="l" defTabSz="1370014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1pPr>
      <a:lvl2pPr marL="1027114" indent="-341314" algn="l" defTabSz="1370014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2pPr>
      <a:lvl3pPr marL="1712914" indent="-341314" algn="l" defTabSz="1370014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3pPr>
      <a:lvl4pPr marL="2398714" indent="-341314" algn="l" defTabSz="1370014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4pPr>
      <a:lvl5pPr marL="3084514" indent="-341314" algn="l" defTabSz="1370014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5pPr>
      <a:lvl6pPr marL="3771964" indent="-342906" algn="l" defTabSz="137162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74" indent="-342906" algn="l" defTabSz="137162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86" indent="-342906" algn="l" defTabSz="137162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98" indent="-342906" algn="l" defTabSz="137162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2" algn="l" defTabSz="13716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24" algn="l" defTabSz="13716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34" algn="l" defTabSz="13716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46" algn="l" defTabSz="13716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58" algn="l" defTabSz="13716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68" algn="l" defTabSz="13716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80" algn="l" defTabSz="13716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92" algn="l" defTabSz="13716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5DAFB47-1A56-43E5-2B34-8C2275394BD5}"/>
              </a:ext>
            </a:extLst>
          </p:cNvPr>
          <p:cNvSpPr/>
          <p:nvPr userDrawn="1"/>
        </p:nvSpPr>
        <p:spPr>
          <a:xfrm>
            <a:off x="-17464" y="12834938"/>
            <a:ext cx="18303876" cy="8921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F59C85-51E2-B668-97A5-6796462E0BFB}"/>
              </a:ext>
            </a:extLst>
          </p:cNvPr>
          <p:cNvSpPr/>
          <p:nvPr userDrawn="1"/>
        </p:nvSpPr>
        <p:spPr>
          <a:xfrm>
            <a:off x="0" y="6351"/>
            <a:ext cx="18303876" cy="21399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2" name="Title Placeholder 1">
            <a:extLst>
              <a:ext uri="{FF2B5EF4-FFF2-40B4-BE49-F238E27FC236}">
                <a16:creationId xmlns:a16="http://schemas.microsoft.com/office/drawing/2014/main" id="{FA2A1E67-0E7C-DA7E-E9F7-5BB1D74303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2805115"/>
            <a:ext cx="15773400" cy="265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3" name="Text Placeholder 2">
            <a:extLst>
              <a:ext uri="{FF2B5EF4-FFF2-40B4-BE49-F238E27FC236}">
                <a16:creationId xmlns:a16="http://schemas.microsoft.com/office/drawing/2014/main" id="{A57AD871-5609-FF14-8347-AD57B157BC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4824415"/>
            <a:ext cx="15773400" cy="783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" name="Graphic 13">
            <a:extLst>
              <a:ext uri="{FF2B5EF4-FFF2-40B4-BE49-F238E27FC236}">
                <a16:creationId xmlns:a16="http://schemas.microsoft.com/office/drawing/2014/main" id="{26979B3A-A676-9C5E-DBA2-3948E8958C63}"/>
              </a:ext>
            </a:extLst>
          </p:cNvPr>
          <p:cNvSpPr/>
          <p:nvPr userDrawn="1"/>
        </p:nvSpPr>
        <p:spPr>
          <a:xfrm>
            <a:off x="-3175" y="12834939"/>
            <a:ext cx="18268950" cy="728662"/>
          </a:xfrm>
          <a:custGeom>
            <a:avLst/>
            <a:gdLst>
              <a:gd name="connsiteX0" fmla="*/ 12203052 w 24406104"/>
              <a:gd name="connsiteY0" fmla="*/ 0 h 2853262"/>
              <a:gd name="connsiteX1" fmla="*/ 0 w 24406104"/>
              <a:gd name="connsiteY1" fmla="*/ 0 h 2853262"/>
              <a:gd name="connsiteX2" fmla="*/ 0 w 24406104"/>
              <a:gd name="connsiteY2" fmla="*/ 362438 h 2853262"/>
              <a:gd name="connsiteX3" fmla="*/ 12132964 w 24406104"/>
              <a:gd name="connsiteY3" fmla="*/ 2843432 h 2853262"/>
              <a:gd name="connsiteX4" fmla="*/ 12132964 w 24406104"/>
              <a:gd name="connsiteY4" fmla="*/ 2843432 h 2853262"/>
              <a:gd name="connsiteX5" fmla="*/ 12170940 w 24406104"/>
              <a:gd name="connsiteY5" fmla="*/ 2851079 h 2853262"/>
              <a:gd name="connsiteX6" fmla="*/ 12231343 w 24406104"/>
              <a:gd name="connsiteY6" fmla="*/ 2851843 h 2853262"/>
              <a:gd name="connsiteX7" fmla="*/ 12272887 w 24406104"/>
              <a:gd name="connsiteY7" fmla="*/ 2843432 h 2853262"/>
              <a:gd name="connsiteX8" fmla="*/ 12272887 w 24406104"/>
              <a:gd name="connsiteY8" fmla="*/ 2843432 h 2853262"/>
              <a:gd name="connsiteX9" fmla="*/ 24406104 w 24406104"/>
              <a:gd name="connsiteY9" fmla="*/ 362438 h 2853262"/>
              <a:gd name="connsiteX10" fmla="*/ 24406104 w 24406104"/>
              <a:gd name="connsiteY10" fmla="*/ 0 h 2853262"/>
              <a:gd name="connsiteX11" fmla="*/ 12203052 w 24406104"/>
              <a:gd name="connsiteY11" fmla="*/ 0 h 285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chemeClr val="accent4"/>
          </a:solidFill>
          <a:ln w="25483" cap="flat">
            <a:noFill/>
            <a:prstDash val="solid"/>
            <a:miter/>
          </a:ln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76F04-F092-6CFB-4B73-57FAB8AC0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96250" y="12833351"/>
            <a:ext cx="2109788" cy="730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726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pPr>
              <a:defRPr/>
            </a:pPr>
            <a:fld id="{9A330C51-24DF-45AA-A6AC-0AB9B5D5BD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D7DA0A-6C26-EF0F-07CF-06F818251D79}"/>
              </a:ext>
            </a:extLst>
          </p:cNvPr>
          <p:cNvSpPr txBox="1"/>
          <p:nvPr userDrawn="1"/>
        </p:nvSpPr>
        <p:spPr>
          <a:xfrm>
            <a:off x="1" y="407988"/>
            <a:ext cx="1826895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spc="1126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IOWA DEPARTMENT OF TRANSPORTATION</a:t>
            </a:r>
          </a:p>
        </p:txBody>
      </p:sp>
      <p:pic>
        <p:nvPicPr>
          <p:cNvPr id="2058" name="Picture 23">
            <a:extLst>
              <a:ext uri="{FF2B5EF4-FFF2-40B4-BE49-F238E27FC236}">
                <a16:creationId xmlns:a16="http://schemas.microsoft.com/office/drawing/2014/main" id="{161F4675-B8FA-19FE-38BA-98CBAA0D23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0" y="6351"/>
            <a:ext cx="6569076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6">
            <a:extLst>
              <a:ext uri="{FF2B5EF4-FFF2-40B4-BE49-F238E27FC236}">
                <a16:creationId xmlns:a16="http://schemas.microsoft.com/office/drawing/2014/main" id="{AD8FB425-C4F2-7742-65C3-D5C1AA38FA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11734800" y="6351"/>
            <a:ext cx="6569076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Graphic 13">
            <a:extLst>
              <a:ext uri="{FF2B5EF4-FFF2-40B4-BE49-F238E27FC236}">
                <a16:creationId xmlns:a16="http://schemas.microsoft.com/office/drawing/2014/main" id="{2A48F16E-B4C8-8DAF-31F8-2CFC87891C27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3176" y="1435100"/>
            <a:ext cx="18300700" cy="711200"/>
          </a:xfrm>
          <a:custGeom>
            <a:avLst/>
            <a:gdLst>
              <a:gd name="T0" fmla="*/ 3853556 w 24406104"/>
              <a:gd name="T1" fmla="*/ 0 h 2853262"/>
              <a:gd name="T2" fmla="*/ 0 w 24406104"/>
              <a:gd name="T3" fmla="*/ 0 h 2853262"/>
              <a:gd name="T4" fmla="*/ 0 w 24406104"/>
              <a:gd name="T5" fmla="*/ 87 h 2853262"/>
              <a:gd name="T6" fmla="*/ 3831424 w 24406104"/>
              <a:gd name="T7" fmla="*/ 682 h 2853262"/>
              <a:gd name="T8" fmla="*/ 3831424 w 24406104"/>
              <a:gd name="T9" fmla="*/ 682 h 2853262"/>
              <a:gd name="T10" fmla="*/ 3843416 w 24406104"/>
              <a:gd name="T11" fmla="*/ 684 h 2853262"/>
              <a:gd name="T12" fmla="*/ 3862491 w 24406104"/>
              <a:gd name="T13" fmla="*/ 684 h 2853262"/>
              <a:gd name="T14" fmla="*/ 3875610 w 24406104"/>
              <a:gd name="T15" fmla="*/ 682 h 2853262"/>
              <a:gd name="T16" fmla="*/ 3875610 w 24406104"/>
              <a:gd name="T17" fmla="*/ 682 h 2853262"/>
              <a:gd name="T18" fmla="*/ 7707114 w 24406104"/>
              <a:gd name="T19" fmla="*/ 87 h 2853262"/>
              <a:gd name="T20" fmla="*/ 7707114 w 24406104"/>
              <a:gd name="T21" fmla="*/ 0 h 2853262"/>
              <a:gd name="T22" fmla="*/ 3853556 w 24406104"/>
              <a:gd name="T23" fmla="*/ 0 h 28532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25483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FDD16BB-902C-A57C-4FA9-D7487E643C6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494" y="889686"/>
            <a:ext cx="3657607" cy="9144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</p:sldLayoutIdLst>
  <p:hf hdr="0" ftr="0" dt="0"/>
  <p:txStyles>
    <p:titleStyle>
      <a:lvl1pPr algn="l" defTabSz="137001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500" b="1" kern="1200">
          <a:solidFill>
            <a:schemeClr val="bg1"/>
          </a:solidFill>
          <a:latin typeface="Roboto Slab" pitchFamily="2" charset="0"/>
          <a:ea typeface="Roboto Slab" pitchFamily="2" charset="0"/>
          <a:cs typeface="Roboto Slab" pitchFamily="2" charset="0"/>
        </a:defRPr>
      </a:lvl1pPr>
      <a:lvl2pPr algn="l" defTabSz="137001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500" b="1">
          <a:solidFill>
            <a:schemeClr val="bg1"/>
          </a:solidFill>
          <a:latin typeface="Roboto Slab" pitchFamily="2" charset="0"/>
          <a:ea typeface="Roboto Slab" pitchFamily="2" charset="0"/>
          <a:cs typeface="Roboto Slab" pitchFamily="2" charset="0"/>
        </a:defRPr>
      </a:lvl2pPr>
      <a:lvl3pPr algn="l" defTabSz="137001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500" b="1">
          <a:solidFill>
            <a:schemeClr val="bg1"/>
          </a:solidFill>
          <a:latin typeface="Roboto Slab" pitchFamily="2" charset="0"/>
          <a:ea typeface="Roboto Slab" pitchFamily="2" charset="0"/>
          <a:cs typeface="Roboto Slab" pitchFamily="2" charset="0"/>
        </a:defRPr>
      </a:lvl3pPr>
      <a:lvl4pPr algn="l" defTabSz="137001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500" b="1">
          <a:solidFill>
            <a:schemeClr val="bg1"/>
          </a:solidFill>
          <a:latin typeface="Roboto Slab" pitchFamily="2" charset="0"/>
          <a:ea typeface="Roboto Slab" pitchFamily="2" charset="0"/>
          <a:cs typeface="Roboto Slab" pitchFamily="2" charset="0"/>
        </a:defRPr>
      </a:lvl4pPr>
      <a:lvl5pPr algn="l" defTabSz="137001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500" b="1">
          <a:solidFill>
            <a:schemeClr val="bg1"/>
          </a:solidFill>
          <a:latin typeface="Roboto Slab" pitchFamily="2" charset="0"/>
          <a:ea typeface="Roboto Slab" pitchFamily="2" charset="0"/>
          <a:cs typeface="Roboto Slab" pitchFamily="2" charset="0"/>
        </a:defRPr>
      </a:lvl5pPr>
      <a:lvl6pPr marL="342992" algn="l" defTabSz="1370776" rtl="0" fontAlgn="base">
        <a:lnSpc>
          <a:spcPct val="90000"/>
        </a:lnSpc>
        <a:spcBef>
          <a:spcPct val="0"/>
        </a:spcBef>
        <a:spcAft>
          <a:spcPct val="0"/>
        </a:spcAft>
        <a:defRPr sz="6528">
          <a:solidFill>
            <a:schemeClr val="tx1"/>
          </a:solidFill>
          <a:latin typeface="Calibri Light" panose="020F0302020204030204" pitchFamily="34" charset="0"/>
        </a:defRPr>
      </a:lvl6pPr>
      <a:lvl7pPr marL="685984" algn="l" defTabSz="1370776" rtl="0" fontAlgn="base">
        <a:lnSpc>
          <a:spcPct val="90000"/>
        </a:lnSpc>
        <a:spcBef>
          <a:spcPct val="0"/>
        </a:spcBef>
        <a:spcAft>
          <a:spcPct val="0"/>
        </a:spcAft>
        <a:defRPr sz="6528">
          <a:solidFill>
            <a:schemeClr val="tx1"/>
          </a:solidFill>
          <a:latin typeface="Calibri Light" panose="020F0302020204030204" pitchFamily="34" charset="0"/>
        </a:defRPr>
      </a:lvl7pPr>
      <a:lvl8pPr marL="1028974" algn="l" defTabSz="1370776" rtl="0" fontAlgn="base">
        <a:lnSpc>
          <a:spcPct val="90000"/>
        </a:lnSpc>
        <a:spcBef>
          <a:spcPct val="0"/>
        </a:spcBef>
        <a:spcAft>
          <a:spcPct val="0"/>
        </a:spcAft>
        <a:defRPr sz="6528">
          <a:solidFill>
            <a:schemeClr val="tx1"/>
          </a:solidFill>
          <a:latin typeface="Calibri Light" panose="020F0302020204030204" pitchFamily="34" charset="0"/>
        </a:defRPr>
      </a:lvl8pPr>
      <a:lvl9pPr marL="1371966" algn="l" defTabSz="1370776" rtl="0" fontAlgn="base">
        <a:lnSpc>
          <a:spcPct val="90000"/>
        </a:lnSpc>
        <a:spcBef>
          <a:spcPct val="0"/>
        </a:spcBef>
        <a:spcAft>
          <a:spcPct val="0"/>
        </a:spcAft>
        <a:defRPr sz="6528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41314" indent="-341314" algn="l" defTabSz="1370014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Font typeface="Arial" panose="020B0604020202020204" pitchFamily="34" charset="0"/>
        <a:buChar char="•"/>
        <a:defRPr sz="4100" kern="1200">
          <a:solidFill>
            <a:schemeClr val="bg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1pPr>
      <a:lvl2pPr marL="1027114" indent="-341314" algn="l" defTabSz="1370014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bg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2pPr>
      <a:lvl3pPr marL="1712914" indent="-341314" algn="l" defTabSz="1370014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bg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3pPr>
      <a:lvl4pPr marL="2398714" indent="-341314" algn="l" defTabSz="1370014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4pPr>
      <a:lvl5pPr marL="3084514" indent="-341314" algn="l" defTabSz="1370014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5pPr>
      <a:lvl6pPr marL="3771964" indent="-342906" algn="l" defTabSz="137162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74" indent="-342906" algn="l" defTabSz="137162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86" indent="-342906" algn="l" defTabSz="137162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98" indent="-342906" algn="l" defTabSz="137162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2" algn="l" defTabSz="13716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24" algn="l" defTabSz="13716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34" algn="l" defTabSz="13716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46" algn="l" defTabSz="13716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58" algn="l" defTabSz="13716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68" algn="l" defTabSz="13716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80" algn="l" defTabSz="13716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92" algn="l" defTabSz="13716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5" r:id="rId2"/>
    <p:sldLayoutId id="2147484026" r:id="rId3"/>
    <p:sldLayoutId id="2147484027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92" algn="l" rtl="0" fontAlgn="base">
        <a:lnSpc>
          <a:spcPct val="90000"/>
        </a:lnSpc>
        <a:spcBef>
          <a:spcPct val="0"/>
        </a:spcBef>
        <a:spcAft>
          <a:spcPct val="0"/>
        </a:spcAft>
        <a:defRPr sz="3302">
          <a:solidFill>
            <a:schemeClr val="tx1"/>
          </a:solidFill>
          <a:latin typeface="Calibri Light" panose="020F0302020204030204" pitchFamily="34" charset="0"/>
        </a:defRPr>
      </a:lvl6pPr>
      <a:lvl7pPr marL="685984" algn="l" rtl="0" fontAlgn="base">
        <a:lnSpc>
          <a:spcPct val="90000"/>
        </a:lnSpc>
        <a:spcBef>
          <a:spcPct val="0"/>
        </a:spcBef>
        <a:spcAft>
          <a:spcPct val="0"/>
        </a:spcAft>
        <a:defRPr sz="3302">
          <a:solidFill>
            <a:schemeClr val="tx1"/>
          </a:solidFill>
          <a:latin typeface="Calibri Light" panose="020F0302020204030204" pitchFamily="34" charset="0"/>
        </a:defRPr>
      </a:lvl7pPr>
      <a:lvl8pPr marL="1028974" algn="l" rtl="0" fontAlgn="base">
        <a:lnSpc>
          <a:spcPct val="90000"/>
        </a:lnSpc>
        <a:spcBef>
          <a:spcPct val="0"/>
        </a:spcBef>
        <a:spcAft>
          <a:spcPct val="0"/>
        </a:spcAft>
        <a:defRPr sz="3302">
          <a:solidFill>
            <a:schemeClr val="tx1"/>
          </a:solidFill>
          <a:latin typeface="Calibri Light" panose="020F0302020204030204" pitchFamily="34" charset="0"/>
        </a:defRPr>
      </a:lvl8pPr>
      <a:lvl9pPr marL="1371966" algn="l" rtl="0" fontAlgn="base">
        <a:lnSpc>
          <a:spcPct val="90000"/>
        </a:lnSpc>
        <a:spcBef>
          <a:spcPct val="0"/>
        </a:spcBef>
        <a:spcAft>
          <a:spcPct val="0"/>
        </a:spcAft>
        <a:defRPr sz="3302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6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6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6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6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6454" indent="-171496" algn="l" defTabSz="685984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4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4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8" indent="-171496" algn="l" defTabSz="685984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2" algn="l" defTabSz="6859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4" algn="l" defTabSz="6859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8" algn="l" defTabSz="6859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50" algn="l" defTabSz="6859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EF9DE93-C8C1-9DAA-43E0-18F8B1040E1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7" r="28867"/>
          <a:stretch>
            <a:fillRect/>
          </a:stretch>
        </p:blipFill>
        <p:spPr/>
      </p:pic>
      <p:sp>
        <p:nvSpPr>
          <p:cNvPr id="9219" name="Graphic 2">
            <a:extLst>
              <a:ext uri="{FF2B5EF4-FFF2-40B4-BE49-F238E27FC236}">
                <a16:creationId xmlns:a16="http://schemas.microsoft.com/office/drawing/2014/main" id="{481DC47F-B87E-B52A-7D9F-1A39A942EF5A}"/>
              </a:ext>
            </a:extLst>
          </p:cNvPr>
          <p:cNvSpPr>
            <a:spLocks/>
          </p:cNvSpPr>
          <p:nvPr/>
        </p:nvSpPr>
        <p:spPr bwMode="auto">
          <a:xfrm>
            <a:off x="-74614" y="7970839"/>
            <a:ext cx="18484852" cy="5507038"/>
          </a:xfrm>
          <a:custGeom>
            <a:avLst/>
            <a:gdLst>
              <a:gd name="T0" fmla="*/ 9533188 w 18294857"/>
              <a:gd name="T1" fmla="*/ 1465475 h 5362670"/>
              <a:gd name="T2" fmla="*/ 9533188 w 18294857"/>
              <a:gd name="T3" fmla="*/ 1475220 h 5362670"/>
              <a:gd name="T4" fmla="*/ 0 w 18294857"/>
              <a:gd name="T5" fmla="*/ 9850 h 5362670"/>
              <a:gd name="T6" fmla="*/ 0 w 18294857"/>
              <a:gd name="T7" fmla="*/ 4531047 h 5362670"/>
              <a:gd name="T8" fmla="*/ 9533188 w 18294857"/>
              <a:gd name="T9" fmla="*/ 5963265 h 5362670"/>
              <a:gd name="T10" fmla="*/ 9533188 w 18294857"/>
              <a:gd name="T11" fmla="*/ 5953413 h 5362670"/>
              <a:gd name="T12" fmla="*/ 19066375 w 18294857"/>
              <a:gd name="T13" fmla="*/ 4521196 h 5362670"/>
              <a:gd name="T14" fmla="*/ 19066375 w 18294857"/>
              <a:gd name="T15" fmla="*/ 0 h 5362670"/>
              <a:gd name="T16" fmla="*/ 9533188 w 18294857"/>
              <a:gd name="T17" fmla="*/ 1465475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68598" tIns="34300" rIns="68598" bIns="34300" anchor="ctr"/>
          <a:lstStyle/>
          <a:p>
            <a:endParaRPr lang="en-US"/>
          </a:p>
        </p:txBody>
      </p:sp>
      <p:pic>
        <p:nvPicPr>
          <p:cNvPr id="9220" name="Graphic 38">
            <a:extLst>
              <a:ext uri="{FF2B5EF4-FFF2-40B4-BE49-F238E27FC236}">
                <a16:creationId xmlns:a16="http://schemas.microsoft.com/office/drawing/2014/main" id="{DBEDE53C-0EA6-37B6-7D2A-8AE8D53E9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14" y="12066588"/>
            <a:ext cx="18495964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itle Placeholder 1">
            <a:extLst>
              <a:ext uri="{FF2B5EF4-FFF2-40B4-BE49-F238E27FC236}">
                <a16:creationId xmlns:a16="http://schemas.microsoft.com/office/drawing/2014/main" id="{3C03B678-AC52-4010-EBEF-BF1C306CC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10751"/>
            <a:ext cx="18330862" cy="73183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6528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County Road Fund Distribution</a:t>
            </a:r>
          </a:p>
        </p:txBody>
      </p:sp>
      <p:sp>
        <p:nvSpPr>
          <p:cNvPr id="5126" name="Text Placeholder 2">
            <a:extLst>
              <a:ext uri="{FF2B5EF4-FFF2-40B4-BE49-F238E27FC236}">
                <a16:creationId xmlns:a16="http://schemas.microsoft.com/office/drawing/2014/main" id="{8D2EC580-4ABA-8AFE-C9C1-713B1BB53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4614" y="11060115"/>
            <a:ext cx="18405476" cy="59372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500"/>
              </a:spcBef>
              <a:defRPr/>
            </a:pPr>
            <a:r>
              <a:rPr lang="en-US" altLang="en-US" sz="4126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Iowa Transportation Commission – July 9, 2024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F966BFF-007B-4B14-69A7-98F889642A8E}"/>
              </a:ext>
            </a:extLst>
          </p:cNvPr>
          <p:cNvCxnSpPr/>
          <p:nvPr/>
        </p:nvCxnSpPr>
        <p:spPr>
          <a:xfrm>
            <a:off x="8459788" y="10790238"/>
            <a:ext cx="1209676" cy="0"/>
          </a:xfrm>
          <a:prstGeom prst="line">
            <a:avLst/>
          </a:prstGeom>
          <a:ln w="190500">
            <a:solidFill>
              <a:srgbClr val="97D4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3E5FF-5D7E-FE5C-BFD2-61B04F31A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770" y="12752172"/>
            <a:ext cx="5437245" cy="55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4400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Stuart Anderson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C486BA-7C67-68DF-F586-600F43A239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01" y="11738917"/>
            <a:ext cx="5733538" cy="14333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1CCC-DF4F-4D6D-874B-25D0F230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816" y="1620181"/>
            <a:ext cx="15773400" cy="1931046"/>
          </a:xfrm>
        </p:spPr>
        <p:txBody>
          <a:bodyPr>
            <a:normAutofit/>
          </a:bodyPr>
          <a:lstStyle/>
          <a:p>
            <a:r>
              <a:rPr lang="en-US" dirty="0"/>
              <a:t>Current Administrative Rule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8EAF7-6192-4EDD-B382-8A188B7F9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206" y="3629127"/>
            <a:ext cx="15143151" cy="8456264"/>
          </a:xfrm>
        </p:spPr>
        <p:txBody>
          <a:bodyPr>
            <a:normAutofit/>
          </a:bodyPr>
          <a:lstStyle/>
          <a:p>
            <a:r>
              <a:rPr lang="en-US" sz="4000" dirty="0"/>
              <a:t>Iowa County Engineers Association Service Bureau annually calculates Secondary Road Fund and Farm-to-Market Fund distribution allocations using data from Iowa DOT.</a:t>
            </a:r>
            <a:endParaRPr lang="en-US" sz="3000" dirty="0"/>
          </a:p>
          <a:p>
            <a:pPr lvl="2"/>
            <a:endParaRPr lang="en-US" sz="26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6E99C30-FC16-5BE4-4399-C889DD516C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277482"/>
              </p:ext>
            </p:extLst>
          </p:nvPr>
        </p:nvGraphicFramePr>
        <p:xfrm>
          <a:off x="2186610" y="5327373"/>
          <a:ext cx="12019719" cy="6720335"/>
        </p:xfrm>
        <a:graphic>
          <a:graphicData uri="http://schemas.openxmlformats.org/drawingml/2006/table">
            <a:tbl>
              <a:tblPr/>
              <a:tblGrid>
                <a:gridCol w="1795855">
                  <a:extLst>
                    <a:ext uri="{9D8B030D-6E8A-4147-A177-3AD203B41FA5}">
                      <a16:colId xmlns:a16="http://schemas.microsoft.com/office/drawing/2014/main" val="2539930402"/>
                    </a:ext>
                  </a:extLst>
                </a:gridCol>
                <a:gridCol w="2326653">
                  <a:extLst>
                    <a:ext uri="{9D8B030D-6E8A-4147-A177-3AD203B41FA5}">
                      <a16:colId xmlns:a16="http://schemas.microsoft.com/office/drawing/2014/main" val="2588870538"/>
                    </a:ext>
                  </a:extLst>
                </a:gridCol>
                <a:gridCol w="2326653">
                  <a:extLst>
                    <a:ext uri="{9D8B030D-6E8A-4147-A177-3AD203B41FA5}">
                      <a16:colId xmlns:a16="http://schemas.microsoft.com/office/drawing/2014/main" val="4038697464"/>
                    </a:ext>
                  </a:extLst>
                </a:gridCol>
                <a:gridCol w="5570558">
                  <a:extLst>
                    <a:ext uri="{9D8B030D-6E8A-4147-A177-3AD203B41FA5}">
                      <a16:colId xmlns:a16="http://schemas.microsoft.com/office/drawing/2014/main" val="1755021747"/>
                    </a:ext>
                  </a:extLst>
                </a:gridCol>
              </a:tblGrid>
              <a:tr h="14901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Factor</a:t>
                      </a:r>
                      <a:endParaRPr lang="en-US" sz="2400" dirty="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Secondary Road Fund Weighting </a:t>
                      </a:r>
                      <a:endParaRPr lang="en-US" sz="2400" dirty="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Farm-to-Market Road Fund Weighting</a:t>
                      </a:r>
                      <a:endParaRPr lang="en-US" sz="2400" dirty="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Factor explanation</a:t>
                      </a:r>
                      <a:endParaRPr lang="en-US" sz="240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282589"/>
                  </a:ext>
                </a:extLst>
              </a:tr>
              <a:tr h="7627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Area</a:t>
                      </a:r>
                      <a:endParaRPr lang="en-US" sz="2400" dirty="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30%</a:t>
                      </a:r>
                      <a:endParaRPr lang="en-US" sz="2400" dirty="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30%</a:t>
                      </a:r>
                      <a:endParaRPr lang="en-US" sz="2400" dirty="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Total area of each county, including urban areas – serves as measure of system size and extent</a:t>
                      </a:r>
                      <a:endParaRPr lang="en-US" sz="2400" dirty="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913309"/>
                  </a:ext>
                </a:extLst>
              </a:tr>
              <a:tr h="7450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Pop</a:t>
                      </a:r>
                      <a:endParaRPr lang="en-US" sz="240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10%</a:t>
                      </a:r>
                      <a:endParaRPr lang="en-US" sz="240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15%</a:t>
                      </a:r>
                      <a:endParaRPr lang="en-US" sz="2400" dirty="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Rural population living outside incorporated areas</a:t>
                      </a:r>
                      <a:endParaRPr lang="en-US" sz="2400" dirty="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4188690"/>
                  </a:ext>
                </a:extLst>
              </a:tr>
              <a:tr h="7450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VMT</a:t>
                      </a:r>
                      <a:endParaRPr lang="en-US" sz="240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12.5%</a:t>
                      </a:r>
                      <a:endParaRPr lang="en-US" sz="240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10%</a:t>
                      </a:r>
                      <a:endParaRPr lang="en-US" sz="240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"Vehicle Miles of Travel per day"  -- a measure of total traffic </a:t>
                      </a:r>
                      <a:endParaRPr lang="en-US" sz="2400" dirty="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4253996"/>
                  </a:ext>
                </a:extLst>
              </a:tr>
              <a:tr h="5701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Dirt</a:t>
                      </a:r>
                      <a:endParaRPr lang="en-US" sz="240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0.5%</a:t>
                      </a:r>
                      <a:endParaRPr lang="en-US" sz="240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0%</a:t>
                      </a:r>
                      <a:endParaRPr lang="en-US" sz="240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Miles of un-surfaced roads</a:t>
                      </a:r>
                      <a:endParaRPr lang="en-US" sz="2400" dirty="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8762699"/>
                  </a:ext>
                </a:extLst>
              </a:tr>
              <a:tr h="3725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Granular</a:t>
                      </a:r>
                      <a:endParaRPr lang="en-US" sz="240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20%</a:t>
                      </a:r>
                      <a:endParaRPr lang="en-US" sz="240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9%</a:t>
                      </a:r>
                      <a:endParaRPr lang="en-US" sz="240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Miles of granular surfaced roads</a:t>
                      </a:r>
                      <a:endParaRPr lang="en-US" sz="2400" dirty="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1371587"/>
                  </a:ext>
                </a:extLst>
              </a:tr>
              <a:tr h="7450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Paved</a:t>
                      </a:r>
                      <a:endParaRPr lang="en-US" sz="240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13%</a:t>
                      </a:r>
                      <a:endParaRPr lang="en-US" sz="240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23%</a:t>
                      </a:r>
                      <a:endParaRPr lang="en-US" sz="240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Miles of paved, seal-coated or otherwise weatherproofed roads</a:t>
                      </a:r>
                      <a:endParaRPr lang="en-US" sz="2400" dirty="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7371307"/>
                  </a:ext>
                </a:extLst>
              </a:tr>
              <a:tr h="9170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-LFBD-</a:t>
                      </a:r>
                      <a:endParaRPr lang="en-US" sz="240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14%</a:t>
                      </a:r>
                      <a:endParaRPr lang="en-US" sz="240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13%</a:t>
                      </a:r>
                      <a:endParaRPr lang="en-US" sz="240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Total lineal feet of bridge deck of all structures included in National Bridge Inventory [Span &gt;= 20 ft]</a:t>
                      </a:r>
                      <a:endParaRPr lang="en-US" sz="2400" dirty="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208291"/>
                  </a:ext>
                </a:extLst>
              </a:tr>
              <a:tr h="3725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 </a:t>
                      </a:r>
                      <a:endParaRPr lang="en-US" sz="240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58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100%</a:t>
                      </a:r>
                      <a:endParaRPr lang="en-US" sz="240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58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100%</a:t>
                      </a:r>
                      <a:endParaRPr lang="en-US" sz="240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8832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37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1CCC-DF4F-4D6D-874B-25D0F230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816" y="1620181"/>
            <a:ext cx="15773400" cy="1931046"/>
          </a:xfrm>
        </p:spPr>
        <p:txBody>
          <a:bodyPr>
            <a:normAutofit/>
          </a:bodyPr>
          <a:lstStyle/>
          <a:p>
            <a:r>
              <a:rPr lang="en-US" dirty="0"/>
              <a:t>Current Administrative Rule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8EAF7-6192-4EDD-B382-8A188B7F9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206" y="3629127"/>
            <a:ext cx="15143151" cy="8456264"/>
          </a:xfrm>
        </p:spPr>
        <p:txBody>
          <a:bodyPr>
            <a:normAutofit/>
          </a:bodyPr>
          <a:lstStyle/>
          <a:p>
            <a:r>
              <a:rPr lang="en-US" sz="4800" dirty="0"/>
              <a:t>Secondary Road Fund Distribution Committee</a:t>
            </a:r>
          </a:p>
          <a:p>
            <a:pPr lvl="1"/>
            <a:r>
              <a:rPr lang="en-US" sz="4000" dirty="0"/>
              <a:t>Membership (twelve members)</a:t>
            </a:r>
          </a:p>
          <a:p>
            <a:pPr lvl="2"/>
            <a:r>
              <a:rPr lang="en-US" sz="3200" dirty="0"/>
              <a:t>Six county engineers appointed by Iowa County Engineers Association</a:t>
            </a:r>
          </a:p>
          <a:p>
            <a:pPr lvl="2"/>
            <a:r>
              <a:rPr lang="en-US" sz="3200" dirty="0"/>
              <a:t>Six county supervisors appointed by the Iowa State Association of County Supervisors</a:t>
            </a:r>
          </a:p>
          <a:p>
            <a:pPr lvl="2"/>
            <a:r>
              <a:rPr lang="en-US" sz="3200" dirty="0"/>
              <a:t>Equal distribution of members from large, medium, and small counties with geographic diversity and no county having more than one member.</a:t>
            </a:r>
          </a:p>
          <a:p>
            <a:pPr lvl="2"/>
            <a:r>
              <a:rPr lang="en-US" sz="3200" dirty="0"/>
              <a:t>Six-year staggered terms</a:t>
            </a:r>
          </a:p>
          <a:p>
            <a:pPr lvl="1"/>
            <a:r>
              <a:rPr lang="en-US" sz="4000" dirty="0"/>
              <a:t>Meetings - at least once a year</a:t>
            </a:r>
          </a:p>
          <a:p>
            <a:pPr lvl="1"/>
            <a:r>
              <a:rPr lang="en-US" sz="4000" dirty="0"/>
              <a:t>Resolution to propose a new or modified formula requires 10 affirmative votes</a:t>
            </a:r>
          </a:p>
          <a:p>
            <a:pPr lvl="1"/>
            <a:r>
              <a:rPr lang="en-US" sz="4000" dirty="0"/>
              <a:t>Resolution to adopt, amend, or rescind administrative rules requires 10 affirmative votes</a:t>
            </a:r>
          </a:p>
          <a:p>
            <a:pPr lvl="2"/>
            <a:endParaRPr lang="en-US" sz="1800" dirty="0"/>
          </a:p>
          <a:p>
            <a:endParaRPr lang="en-US" sz="3000" dirty="0"/>
          </a:p>
          <a:p>
            <a:pPr lvl="2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9837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1CCC-DF4F-4D6D-874B-25D0F230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816" y="1620181"/>
            <a:ext cx="15773400" cy="1931046"/>
          </a:xfrm>
        </p:spPr>
        <p:txBody>
          <a:bodyPr>
            <a:normAutofit/>
          </a:bodyPr>
          <a:lstStyle/>
          <a:p>
            <a:r>
              <a:rPr lang="en-US" dirty="0"/>
              <a:t>Current Administrative Rule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8EAF7-6192-4EDD-B382-8A188B7F9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206" y="3629127"/>
            <a:ext cx="15143151" cy="8456264"/>
          </a:xfrm>
        </p:spPr>
        <p:txBody>
          <a:bodyPr>
            <a:normAutofit fontScale="92500" lnSpcReduction="10000"/>
          </a:bodyPr>
          <a:lstStyle/>
          <a:p>
            <a:r>
              <a:rPr lang="en-US" sz="4800" dirty="0"/>
              <a:t>Changes to the distribution formula</a:t>
            </a:r>
          </a:p>
          <a:p>
            <a:pPr lvl="1"/>
            <a:r>
              <a:rPr lang="en-US" sz="4000" dirty="0"/>
              <a:t>Can be proposed by committee or executive board of Iowa County Engineers Association or Iowa State Association of County Supervisors</a:t>
            </a:r>
          </a:p>
          <a:p>
            <a:pPr lvl="1"/>
            <a:r>
              <a:rPr lang="en-US" sz="4000" dirty="0"/>
              <a:t>With a new proposal, committee will establish a work plan and schedule to complete a report within 18 months of request</a:t>
            </a:r>
          </a:p>
          <a:p>
            <a:pPr lvl="1"/>
            <a:r>
              <a:rPr lang="en-US" sz="4000" dirty="0"/>
              <a:t>Report provided to all county engineers and supervisors for comment.</a:t>
            </a:r>
          </a:p>
          <a:p>
            <a:pPr lvl="1"/>
            <a:r>
              <a:rPr lang="en-US" sz="4000" dirty="0"/>
              <a:t>After receipt of comment, the committee may adopt a resolution that formally proposes a distribution formula (10 affirmative votes)</a:t>
            </a:r>
          </a:p>
          <a:p>
            <a:pPr lvl="1"/>
            <a:r>
              <a:rPr lang="en-US" sz="4000" dirty="0"/>
              <a:t>Both executive boards shall consider a request to endorse.</a:t>
            </a:r>
          </a:p>
          <a:p>
            <a:pPr lvl="1"/>
            <a:r>
              <a:rPr lang="en-US" sz="4000" dirty="0"/>
              <a:t>With executive boards endorsement, each county considers and adopts a resolution in favor or in opposition.</a:t>
            </a:r>
          </a:p>
          <a:p>
            <a:pPr lvl="1"/>
            <a:r>
              <a:rPr lang="en-US" sz="4000" dirty="0"/>
              <a:t>If at least 66 counties adopt resolutions in support, the new distribution formula is adopted. </a:t>
            </a:r>
          </a:p>
          <a:p>
            <a:pPr lvl="2"/>
            <a:endParaRPr lang="en-US" sz="1800" dirty="0"/>
          </a:p>
          <a:p>
            <a:endParaRPr lang="en-US" sz="3000" dirty="0"/>
          </a:p>
          <a:p>
            <a:pPr lvl="2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1928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1CCC-DF4F-4D6D-874B-25D0F230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816" y="1620181"/>
            <a:ext cx="15773400" cy="1931046"/>
          </a:xfrm>
        </p:spPr>
        <p:txBody>
          <a:bodyPr>
            <a:normAutofit/>
          </a:bodyPr>
          <a:lstStyle/>
          <a:p>
            <a:r>
              <a:rPr lang="en-US" dirty="0"/>
              <a:t>Boards and Commissions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8EAF7-6192-4EDD-B382-8A188B7F9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206" y="3629127"/>
            <a:ext cx="15143151" cy="8456264"/>
          </a:xfrm>
        </p:spPr>
        <p:txBody>
          <a:bodyPr>
            <a:normAutofit/>
          </a:bodyPr>
          <a:lstStyle/>
          <a:p>
            <a:r>
              <a:rPr lang="en-US" sz="4800" dirty="0"/>
              <a:t>Senate File 2385 – Passed in the 2024 Session</a:t>
            </a:r>
          </a:p>
          <a:p>
            <a:r>
              <a:rPr lang="en-US" sz="4800" dirty="0"/>
              <a:t>Eliminates SRFDC from Iowa Code</a:t>
            </a:r>
          </a:p>
          <a:p>
            <a:r>
              <a:rPr lang="en-US" sz="4800" dirty="0"/>
              <a:t>Requires Transportation Commission to adopt county road fund distribution formulas through administrative rules</a:t>
            </a:r>
          </a:p>
          <a:p>
            <a:r>
              <a:rPr lang="en-US" sz="4800" dirty="0"/>
              <a:t>Transportation Commission empowered to establish and utilize ad hoc advisory committees</a:t>
            </a:r>
            <a:endParaRPr lang="en-US" sz="1800" dirty="0"/>
          </a:p>
          <a:p>
            <a:endParaRPr lang="en-US" sz="3000" dirty="0"/>
          </a:p>
          <a:p>
            <a:pPr lvl="2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0221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1CCC-DF4F-4D6D-874B-25D0F230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816" y="1620181"/>
            <a:ext cx="15773400" cy="1931046"/>
          </a:xfrm>
        </p:spPr>
        <p:txBody>
          <a:bodyPr>
            <a:normAutofit/>
          </a:bodyPr>
          <a:lstStyle/>
          <a:p>
            <a:r>
              <a:rPr lang="en-US" dirty="0"/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8EAF7-6192-4EDD-B382-8A188B7F9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206" y="3629127"/>
            <a:ext cx="15143151" cy="8456264"/>
          </a:xfrm>
        </p:spPr>
        <p:txBody>
          <a:bodyPr>
            <a:normAutofit/>
          </a:bodyPr>
          <a:lstStyle/>
          <a:p>
            <a:r>
              <a:rPr lang="en-US" sz="4800" dirty="0"/>
              <a:t>Rescind Chapter 102 – Secondary Road Fund Distribution Committee</a:t>
            </a:r>
          </a:p>
          <a:p>
            <a:r>
              <a:rPr lang="en-US" sz="4800" dirty="0"/>
              <a:t>Adopt new Chapter 103 – Secondary Road Fund Distribution Methodology</a:t>
            </a:r>
          </a:p>
          <a:p>
            <a:pPr lvl="1"/>
            <a:r>
              <a:rPr lang="en-US" sz="4200" dirty="0"/>
              <a:t>Establish and utilize SRFDC as an ad hoc advisory committee to the Transportation Commission</a:t>
            </a:r>
          </a:p>
          <a:p>
            <a:pPr lvl="1"/>
            <a:r>
              <a:rPr lang="en-US" sz="4200" dirty="0"/>
              <a:t>Retain current distribution formula</a:t>
            </a:r>
          </a:p>
          <a:p>
            <a:pPr lvl="1"/>
            <a:r>
              <a:rPr lang="en-US" sz="4200" dirty="0"/>
              <a:t>Retain current process for considering changes to the formula and requirements for executive boards and counties to approve, with final consideration and approval by the Transportation Commission.</a:t>
            </a:r>
          </a:p>
          <a:p>
            <a:endParaRPr lang="en-US" sz="3000" dirty="0"/>
          </a:p>
          <a:p>
            <a:pPr lvl="2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3190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1CCC-DF4F-4D6D-874B-25D0F230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816" y="1620181"/>
            <a:ext cx="15773400" cy="1931046"/>
          </a:xfrm>
        </p:spPr>
        <p:txBody>
          <a:bodyPr>
            <a:normAutofit/>
          </a:bodyPr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8EAF7-6192-4EDD-B382-8A188B7F9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206" y="3629127"/>
            <a:ext cx="15143151" cy="8456264"/>
          </a:xfrm>
        </p:spPr>
        <p:txBody>
          <a:bodyPr>
            <a:normAutofit/>
          </a:bodyPr>
          <a:lstStyle/>
          <a:p>
            <a:r>
              <a:rPr lang="en-US" sz="4800" dirty="0"/>
              <a:t>Commission feedback</a:t>
            </a:r>
          </a:p>
          <a:p>
            <a:r>
              <a:rPr lang="en-US" sz="4800" dirty="0"/>
              <a:t>Develop and adopt administrative rules in a future meeting</a:t>
            </a:r>
            <a:endParaRPr lang="en-US" sz="4200" dirty="0"/>
          </a:p>
          <a:p>
            <a:endParaRPr lang="en-US" sz="3000" dirty="0"/>
          </a:p>
          <a:p>
            <a:pPr lvl="2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2053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1">
            <a:extLst>
              <a:ext uri="{FF2B5EF4-FFF2-40B4-BE49-F238E27FC236}">
                <a16:creationId xmlns:a16="http://schemas.microsoft.com/office/drawing/2014/main" id="{BB407DA4-99CD-9F16-2B43-D03D3B342711}"/>
              </a:ext>
            </a:extLst>
          </p:cNvPr>
          <p:cNvGrpSpPr>
            <a:grpSpLocks/>
          </p:cNvGrpSpPr>
          <p:nvPr/>
        </p:nvGrpSpPr>
        <p:grpSpPr bwMode="auto">
          <a:xfrm>
            <a:off x="0" y="2173288"/>
            <a:ext cx="18288000" cy="9663112"/>
            <a:chOff x="0" y="20638"/>
            <a:chExt cx="24377650" cy="1288097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8935CF-4147-1A69-576E-974C94F4A291}"/>
                </a:ext>
              </a:extLst>
            </p:cNvPr>
            <p:cNvSpPr/>
            <p:nvPr/>
          </p:nvSpPr>
          <p:spPr>
            <a:xfrm rot="5400000">
              <a:off x="7089974" y="-7069336"/>
              <a:ext cx="10197703" cy="243776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" name="Graphic 13">
              <a:extLst>
                <a:ext uri="{FF2B5EF4-FFF2-40B4-BE49-F238E27FC236}">
                  <a16:creationId xmlns:a16="http://schemas.microsoft.com/office/drawing/2014/main" id="{93F8FF1D-40E5-86AB-DE45-4D7D4E75C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968636"/>
              <a:ext cx="24377650" cy="2932977"/>
            </a:xfrm>
            <a:custGeom>
              <a:avLst/>
              <a:gdLst>
                <a:gd name="T0" fmla="*/ 12188825 w 24406104"/>
                <a:gd name="T1" fmla="*/ 0 h 2853262"/>
                <a:gd name="T2" fmla="*/ 0 w 24406104"/>
                <a:gd name="T3" fmla="*/ 0 h 2853262"/>
                <a:gd name="T4" fmla="*/ 0 w 24406104"/>
                <a:gd name="T5" fmla="*/ 372714 h 2853262"/>
                <a:gd name="T6" fmla="*/ 12118818 w 24406104"/>
                <a:gd name="T7" fmla="*/ 2924053 h 2853262"/>
                <a:gd name="T8" fmla="*/ 12118818 w 24406104"/>
                <a:gd name="T9" fmla="*/ 2924053 h 2853262"/>
                <a:gd name="T10" fmla="*/ 12156750 w 24406104"/>
                <a:gd name="T11" fmla="*/ 2931917 h 2853262"/>
                <a:gd name="T12" fmla="*/ 12217083 w 24406104"/>
                <a:gd name="T13" fmla="*/ 2932703 h 2853262"/>
                <a:gd name="T14" fmla="*/ 12258578 w 24406104"/>
                <a:gd name="T15" fmla="*/ 2924053 h 2853262"/>
                <a:gd name="T16" fmla="*/ 12258578 w 24406104"/>
                <a:gd name="T17" fmla="*/ 2924053 h 2853262"/>
                <a:gd name="T18" fmla="*/ 24377649 w 24406104"/>
                <a:gd name="T19" fmla="*/ 372714 h 2853262"/>
                <a:gd name="T20" fmla="*/ 24377649 w 24406104"/>
                <a:gd name="T21" fmla="*/ 0 h 2853262"/>
                <a:gd name="T22" fmla="*/ 12188825 w 24406104"/>
                <a:gd name="T23" fmla="*/ 0 h 28532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406104" h="2853262">
                  <a:moveTo>
                    <a:pt x="12203052" y="0"/>
                  </a:moveTo>
                  <a:lnTo>
                    <a:pt x="0" y="0"/>
                  </a:lnTo>
                  <a:lnTo>
                    <a:pt x="0" y="362438"/>
                  </a:lnTo>
                  <a:lnTo>
                    <a:pt x="12132964" y="2843432"/>
                  </a:lnTo>
                  <a:lnTo>
                    <a:pt x="12170940" y="2851079"/>
                  </a:lnTo>
                  <a:cubicBezTo>
                    <a:pt x="12187506" y="2853118"/>
                    <a:pt x="12208405" y="2854392"/>
                    <a:pt x="12231343" y="2851843"/>
                  </a:cubicBezTo>
                  <a:lnTo>
                    <a:pt x="12272887" y="2843432"/>
                  </a:lnTo>
                  <a:lnTo>
                    <a:pt x="24406104" y="362438"/>
                  </a:lnTo>
                  <a:lnTo>
                    <a:pt x="24406104" y="0"/>
                  </a:lnTo>
                  <a:lnTo>
                    <a:pt x="122030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4820" name="TextBox 14">
            <a:extLst>
              <a:ext uri="{FF2B5EF4-FFF2-40B4-BE49-F238E27FC236}">
                <a16:creationId xmlns:a16="http://schemas.microsoft.com/office/drawing/2014/main" id="{40EF14B5-715E-F894-6419-658A80F25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9139" y="8909328"/>
            <a:ext cx="41497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D2DA6B-B053-D0C9-C9BF-9B00E4658F70}"/>
              </a:ext>
            </a:extLst>
          </p:cNvPr>
          <p:cNvCxnSpPr>
            <a:cxnSpLocks/>
          </p:cNvCxnSpPr>
          <p:nvPr/>
        </p:nvCxnSpPr>
        <p:spPr>
          <a:xfrm>
            <a:off x="3059114" y="8410576"/>
            <a:ext cx="12169776" cy="0"/>
          </a:xfrm>
          <a:prstGeom prst="line">
            <a:avLst/>
          </a:prstGeom>
          <a:ln w="190500">
            <a:solidFill>
              <a:srgbClr val="5291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2" name="Graphic 10">
            <a:extLst>
              <a:ext uri="{FF2B5EF4-FFF2-40B4-BE49-F238E27FC236}">
                <a16:creationId xmlns:a16="http://schemas.microsoft.com/office/drawing/2014/main" id="{3C851EA5-2DE1-6DC7-143E-786DF2A23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6832601"/>
            <a:ext cx="4495800" cy="196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Box 14">
            <a:extLst>
              <a:ext uri="{FF2B5EF4-FFF2-40B4-BE49-F238E27FC236}">
                <a16:creationId xmlns:a16="http://schemas.microsoft.com/office/drawing/2014/main" id="{7A6993B3-42CB-7F7D-FFBC-BEE223F5D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7651" y="13155953"/>
            <a:ext cx="5378450" cy="508152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en-US" sz="2702" b="1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stuart.anderson@iowadot.us</a:t>
            </a:r>
          </a:p>
        </p:txBody>
      </p:sp>
      <p:sp>
        <p:nvSpPr>
          <p:cNvPr id="28680" name="TextBox 14">
            <a:extLst>
              <a:ext uri="{FF2B5EF4-FFF2-40B4-BE49-F238E27FC236}">
                <a16:creationId xmlns:a16="http://schemas.microsoft.com/office/drawing/2014/main" id="{2C1EA6C1-C3F1-B7B3-0889-2CD08C922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6015" y="13155951"/>
            <a:ext cx="5378450" cy="508152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en-US" sz="2702" b="1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515-239-1661</a:t>
            </a:r>
          </a:p>
        </p:txBody>
      </p:sp>
      <p:grpSp>
        <p:nvGrpSpPr>
          <p:cNvPr id="34825" name="Group 20">
            <a:extLst>
              <a:ext uri="{FF2B5EF4-FFF2-40B4-BE49-F238E27FC236}">
                <a16:creationId xmlns:a16="http://schemas.microsoft.com/office/drawing/2014/main" id="{35C6FC4B-33E9-0177-605D-6F2B09A7FD29}"/>
              </a:ext>
            </a:extLst>
          </p:cNvPr>
          <p:cNvGrpSpPr>
            <a:grpSpLocks/>
          </p:cNvGrpSpPr>
          <p:nvPr/>
        </p:nvGrpSpPr>
        <p:grpSpPr bwMode="auto">
          <a:xfrm>
            <a:off x="14273214" y="12982989"/>
            <a:ext cx="714376" cy="714376"/>
            <a:chOff x="18077921" y="12102198"/>
            <a:chExt cx="952500" cy="9525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57E26D1-FEFA-C062-302E-E08584288E1C}"/>
                </a:ext>
              </a:extLst>
            </p:cNvPr>
            <p:cNvSpPr/>
            <p:nvPr/>
          </p:nvSpPr>
          <p:spPr>
            <a:xfrm>
              <a:off x="18077921" y="12102198"/>
              <a:ext cx="952500" cy="9525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4831" name="Graphic 5">
              <a:extLst>
                <a:ext uri="{FF2B5EF4-FFF2-40B4-BE49-F238E27FC236}">
                  <a16:creationId xmlns:a16="http://schemas.microsoft.com/office/drawing/2014/main" id="{84234667-0714-D000-F43A-8326A77CCE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30333" y="12356198"/>
              <a:ext cx="4587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26" name="Group 18">
            <a:extLst>
              <a:ext uri="{FF2B5EF4-FFF2-40B4-BE49-F238E27FC236}">
                <a16:creationId xmlns:a16="http://schemas.microsoft.com/office/drawing/2014/main" id="{DF34D38C-1B07-1DF6-BD56-94371478C4B7}"/>
              </a:ext>
            </a:extLst>
          </p:cNvPr>
          <p:cNvGrpSpPr>
            <a:grpSpLocks/>
          </p:cNvGrpSpPr>
          <p:nvPr/>
        </p:nvGrpSpPr>
        <p:grpSpPr bwMode="auto">
          <a:xfrm>
            <a:off x="706438" y="12982989"/>
            <a:ext cx="714376" cy="714376"/>
            <a:chOff x="941388" y="12102198"/>
            <a:chExt cx="952500" cy="9525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89EAC73-FCAD-770D-C33E-6D8EA5186A81}"/>
                </a:ext>
              </a:extLst>
            </p:cNvPr>
            <p:cNvSpPr/>
            <p:nvPr/>
          </p:nvSpPr>
          <p:spPr>
            <a:xfrm>
              <a:off x="941388" y="12102198"/>
              <a:ext cx="952500" cy="9525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4829" name="Graphic 17">
              <a:extLst>
                <a:ext uri="{FF2B5EF4-FFF2-40B4-BE49-F238E27FC236}">
                  <a16:creationId xmlns:a16="http://schemas.microsoft.com/office/drawing/2014/main" id="{25540FA6-3403-4BCD-4A5F-47D398D3CE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338" y="12411760"/>
              <a:ext cx="4857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3C701B3D-5597-CE02-7A2B-82BC0632DDAD}"/>
              </a:ext>
            </a:extLst>
          </p:cNvPr>
          <p:cNvSpPr/>
          <p:nvPr/>
        </p:nvSpPr>
        <p:spPr>
          <a:xfrm>
            <a:off x="0" y="0"/>
            <a:ext cx="18288000" cy="36750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road with trees on the side&#10;&#10;Description automatically generated with medium confidence">
            <a:extLst>
              <a:ext uri="{FF2B5EF4-FFF2-40B4-BE49-F238E27FC236}">
                <a16:creationId xmlns:a16="http://schemas.microsoft.com/office/drawing/2014/main" id="{D8C9A48D-5C17-0B26-7FEA-81411EA3455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8" b="4448"/>
          <a:stretch>
            <a:fillRect/>
          </a:stretch>
        </p:blipFill>
        <p:spPr>
          <a:xfrm>
            <a:off x="0" y="1751013"/>
            <a:ext cx="18288000" cy="11110912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1A577D7-ED1F-78A0-5147-00B6345CC5DB}"/>
              </a:ext>
            </a:extLst>
          </p:cNvPr>
          <p:cNvSpPr/>
          <p:nvPr/>
        </p:nvSpPr>
        <p:spPr>
          <a:xfrm>
            <a:off x="11968165" y="1751014"/>
            <a:ext cx="6319838" cy="1111091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E05B44-4E56-7E0E-AB28-C4B51BCB6E53}"/>
              </a:ext>
            </a:extLst>
          </p:cNvPr>
          <p:cNvSpPr txBox="1"/>
          <p:nvPr/>
        </p:nvSpPr>
        <p:spPr bwMode="auto">
          <a:xfrm>
            <a:off x="12084908" y="3292746"/>
            <a:ext cx="5684108" cy="726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450" dirty="0">
                <a:latin typeface="PT Sans" panose="020B0503020203020204" pitchFamily="34" charset="0"/>
                <a:ea typeface="PT Sans" panose="020B0503020203020204" pitchFamily="34" charset="0"/>
              </a:rPr>
              <a:t>State Road Fund Distribution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spc="450" dirty="0">
              <a:latin typeface="PT Sans" panose="020B0503020203020204" pitchFamily="34" charset="0"/>
              <a:ea typeface="PT Sans" panose="020B0503020203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450" dirty="0">
                <a:latin typeface="PT Sans" panose="020B0503020203020204" pitchFamily="34" charset="0"/>
                <a:ea typeface="PT Sans" panose="020B0503020203020204" pitchFamily="34" charset="0"/>
              </a:rPr>
              <a:t>County Road Fund Distribution History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spc="450" dirty="0">
              <a:latin typeface="PT Sans" panose="020B0503020203020204" pitchFamily="34" charset="0"/>
              <a:ea typeface="PT Sans" panose="020B0503020203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450" dirty="0">
                <a:latin typeface="PT Sans" panose="020B0503020203020204" pitchFamily="34" charset="0"/>
                <a:ea typeface="PT Sans" panose="020B0503020203020204" pitchFamily="34" charset="0"/>
              </a:rPr>
              <a:t>Secondary Road Fund Distribution Committee and Current Methodology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spc="450" dirty="0">
              <a:latin typeface="PT Sans" panose="020B0503020203020204" pitchFamily="34" charset="0"/>
              <a:ea typeface="PT Sans" panose="020B0503020203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450" dirty="0">
                <a:latin typeface="PT Sans" panose="020B0503020203020204" pitchFamily="34" charset="0"/>
                <a:ea typeface="PT Sans" panose="020B0503020203020204" pitchFamily="34" charset="0"/>
              </a:rPr>
              <a:t>Boards and Commissions Changes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spc="450" dirty="0">
              <a:latin typeface="PT Sans" panose="020B0503020203020204" pitchFamily="34" charset="0"/>
              <a:ea typeface="PT Sans" panose="020B0503020203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450" dirty="0">
                <a:latin typeface="PT Sans" panose="020B0503020203020204" pitchFamily="34" charset="0"/>
                <a:ea typeface="PT Sans" panose="020B0503020203020204" pitchFamily="34" charset="0"/>
              </a:rPr>
              <a:t>Recommendations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spc="450" dirty="0">
              <a:latin typeface="PT Sans" panose="020B0503020203020204" pitchFamily="34" charset="0"/>
              <a:ea typeface="PT Sans" panose="020B0503020203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450" dirty="0">
                <a:latin typeface="PT Sans" panose="020B0503020203020204" pitchFamily="34" charset="0"/>
                <a:ea typeface="PT Sans" panose="020B0503020203020204" pitchFamily="34" charset="0"/>
              </a:rPr>
              <a:t>Next Steps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spc="226" dirty="0">
              <a:latin typeface="PT Sans" panose="020B0503020203020204" pitchFamily="34" charset="0"/>
              <a:ea typeface="PT Sans" panose="020B0503020203020204" pitchFamily="34" charset="0"/>
            </a:endParaRPr>
          </a:p>
        </p:txBody>
      </p:sp>
      <p:pic>
        <p:nvPicPr>
          <p:cNvPr id="11271" name="Graphic 30">
            <a:extLst>
              <a:ext uri="{FF2B5EF4-FFF2-40B4-BE49-F238E27FC236}">
                <a16:creationId xmlns:a16="http://schemas.microsoft.com/office/drawing/2014/main" id="{FF5063BF-1E79-DCFF-5B0F-F44167C71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9156" y="2337160"/>
            <a:ext cx="928688" cy="53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itle Placeholder 1">
            <a:extLst>
              <a:ext uri="{FF2B5EF4-FFF2-40B4-BE49-F238E27FC236}">
                <a16:creationId xmlns:a16="http://schemas.microsoft.com/office/drawing/2014/main" id="{486CB661-6DCA-753D-6F15-50C949E95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2620" y="2386375"/>
            <a:ext cx="22733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5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Agenda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7C9FB83-95E9-8760-B717-DF41B1945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8027" y="13076239"/>
            <a:ext cx="4113214" cy="4127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fld id="{E501A74D-7C24-4D15-B173-F97ABD6CEE29}" type="slidenum">
              <a:rPr lang="en-US" altLang="en-US" sz="1726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hangingPunct="1">
                <a:defRPr/>
              </a:pPr>
              <a:t>2</a:t>
            </a:fld>
            <a:endParaRPr lang="en-US" altLang="en-US" sz="1726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1CCC-DF4F-4D6D-874B-25D0F230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948" y="1989559"/>
            <a:ext cx="15773400" cy="1931046"/>
          </a:xfrm>
        </p:spPr>
        <p:txBody>
          <a:bodyPr>
            <a:normAutofit/>
          </a:bodyPr>
          <a:lstStyle/>
          <a:p>
            <a:r>
              <a:rPr lang="en-US" dirty="0"/>
              <a:t>State Road Fund Distribution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EC07E2-6D26-4D73-58E0-594715F05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82" y="3807219"/>
            <a:ext cx="18288000" cy="713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7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1CCC-DF4F-4D6D-874B-25D0F230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948" y="1989559"/>
            <a:ext cx="15773400" cy="1931046"/>
          </a:xfrm>
        </p:spPr>
        <p:txBody>
          <a:bodyPr>
            <a:normAutofit/>
          </a:bodyPr>
          <a:lstStyle/>
          <a:p>
            <a:r>
              <a:rPr lang="en-US" dirty="0"/>
              <a:t>Road Use Tax Fund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8EAF7-6192-4EDD-B382-8A188B7F9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374" y="3671494"/>
            <a:ext cx="15773400" cy="8456264"/>
          </a:xfrm>
        </p:spPr>
        <p:txBody>
          <a:bodyPr>
            <a:normAutofit/>
          </a:bodyPr>
          <a:lstStyle/>
          <a:p>
            <a:r>
              <a:rPr lang="en-US" sz="5400" dirty="0"/>
              <a:t>DOT: Primary Road Fund (47.5 percent)</a:t>
            </a:r>
          </a:p>
          <a:p>
            <a:r>
              <a:rPr lang="en-US" sz="5400" dirty="0"/>
              <a:t>Cities: Street Construction Fund (20 percent)</a:t>
            </a:r>
          </a:p>
          <a:p>
            <a:pPr lvl="1"/>
            <a:r>
              <a:rPr lang="en-US" sz="4800" dirty="0"/>
              <a:t>Allocated to individual cities based on each city’s share of total state municipal population.</a:t>
            </a:r>
          </a:p>
          <a:p>
            <a:r>
              <a:rPr lang="en-US" sz="5400" dirty="0"/>
              <a:t>Counties (32.5 percent):</a:t>
            </a:r>
          </a:p>
          <a:p>
            <a:pPr lvl="1"/>
            <a:r>
              <a:rPr lang="en-US" sz="4200" dirty="0"/>
              <a:t>Secondary Road Fund (24.5 percent)</a:t>
            </a:r>
          </a:p>
          <a:p>
            <a:pPr lvl="2"/>
            <a:r>
              <a:rPr lang="en-US" sz="3600" dirty="0"/>
              <a:t>Allocated to individual counties based on a formula</a:t>
            </a:r>
          </a:p>
          <a:p>
            <a:pPr lvl="1"/>
            <a:r>
              <a:rPr lang="en-US" sz="4200" dirty="0"/>
              <a:t>Farm-to-Market Fund (8 percent)</a:t>
            </a:r>
          </a:p>
          <a:p>
            <a:pPr lvl="2"/>
            <a:r>
              <a:rPr lang="en-US" sz="3600" dirty="0"/>
              <a:t>Allocated to individual counties based on a formula</a:t>
            </a:r>
          </a:p>
        </p:txBody>
      </p:sp>
    </p:spTree>
    <p:extLst>
      <p:ext uri="{BB962C8B-B14F-4D97-AF65-F5344CB8AC3E}">
        <p14:creationId xmlns:p14="http://schemas.microsoft.com/office/powerpoint/2010/main" val="159175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1CCC-DF4F-4D6D-874B-25D0F230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816" y="1620181"/>
            <a:ext cx="15773400" cy="1931046"/>
          </a:xfrm>
        </p:spPr>
        <p:txBody>
          <a:bodyPr>
            <a:normAutofit/>
          </a:bodyPr>
          <a:lstStyle/>
          <a:p>
            <a:r>
              <a:rPr lang="en-US" dirty="0"/>
              <a:t>County Road Fund Distribution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8EAF7-6192-4EDD-B382-8A188B7F9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206" y="3629127"/>
            <a:ext cx="11222637" cy="8456264"/>
          </a:xfrm>
        </p:spPr>
        <p:txBody>
          <a:bodyPr>
            <a:normAutofit fontScale="85000" lnSpcReduction="20000"/>
          </a:bodyPr>
          <a:lstStyle/>
          <a:p>
            <a:r>
              <a:rPr lang="en-US" sz="5400" dirty="0"/>
              <a:t>Prior to FY 2007, both county funds were largely allocated based on each county’s share of “needs.”</a:t>
            </a:r>
          </a:p>
          <a:p>
            <a:r>
              <a:rPr lang="en-US" sz="5400" dirty="0"/>
              <a:t>Needs were determined through a legislatively-mandated Iowa DOT study conducted every four years to estimate 20-years of bridge and pavement needs</a:t>
            </a:r>
          </a:p>
          <a:p>
            <a:r>
              <a:rPr lang="en-US" sz="5400" dirty="0"/>
              <a:t>Secondary Road Fund</a:t>
            </a:r>
          </a:p>
          <a:p>
            <a:pPr lvl="1"/>
            <a:r>
              <a:rPr lang="en-US" sz="3800" dirty="0"/>
              <a:t>70 percent based on each county’s share of total statewide secondary system “needs”</a:t>
            </a:r>
          </a:p>
          <a:p>
            <a:pPr lvl="1"/>
            <a:r>
              <a:rPr lang="en-US" sz="3800" dirty="0"/>
              <a:t>30 percent based on each county’s share of total statewide area</a:t>
            </a:r>
          </a:p>
          <a:p>
            <a:r>
              <a:rPr lang="en-US" sz="5400" dirty="0"/>
              <a:t>Farm-to-Market Road Fund</a:t>
            </a:r>
          </a:p>
          <a:p>
            <a:pPr lvl="1"/>
            <a:r>
              <a:rPr lang="en-US" sz="3800" dirty="0"/>
              <a:t>70 percent based on each county’s share of total statewide Farm-to-Market system “needs”</a:t>
            </a:r>
          </a:p>
          <a:p>
            <a:pPr lvl="1"/>
            <a:r>
              <a:rPr lang="en-US" sz="3800" dirty="0"/>
              <a:t>30 percent based on each county’s share of total statewide area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E47B47-A9EC-843F-D6AC-970387EA8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5307" y="3209760"/>
            <a:ext cx="6270171" cy="835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7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1CCC-DF4F-4D6D-874B-25D0F230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816" y="1620181"/>
            <a:ext cx="15773400" cy="1931046"/>
          </a:xfrm>
        </p:spPr>
        <p:txBody>
          <a:bodyPr>
            <a:normAutofit/>
          </a:bodyPr>
          <a:lstStyle/>
          <a:p>
            <a:r>
              <a:rPr lang="en-US" dirty="0"/>
              <a:t>County Road Fund Distribution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8EAF7-6192-4EDD-B382-8A188B7F9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206" y="3629127"/>
            <a:ext cx="15143151" cy="8456264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Challenges with needs-based allocation</a:t>
            </a:r>
          </a:p>
          <a:p>
            <a:pPr lvl="1"/>
            <a:r>
              <a:rPr lang="en-US" sz="3600" dirty="0"/>
              <a:t>Large swings in needs for individual counties from study-to-study led to unpredictable and highly variable funding allocations every four years</a:t>
            </a:r>
          </a:p>
          <a:p>
            <a:pPr lvl="1"/>
            <a:r>
              <a:rPr lang="en-US" sz="3600" dirty="0"/>
              <a:t>Perceived to reward under-maintenance of roads resulting in increased needs leading to greater allocation of formula funding</a:t>
            </a:r>
          </a:p>
          <a:p>
            <a:pPr lvl="1"/>
            <a:r>
              <a:rPr lang="en-US" sz="3600" dirty="0"/>
              <a:t>Difficult to understand and explain the process</a:t>
            </a:r>
          </a:p>
          <a:p>
            <a:r>
              <a:rPr lang="en-US" sz="4000" dirty="0"/>
              <a:t>Solution</a:t>
            </a:r>
          </a:p>
          <a:p>
            <a:pPr lvl="1"/>
            <a:r>
              <a:rPr lang="en-US" sz="3600" dirty="0"/>
              <a:t>Legislature established a Secondary Road Fund Distribution Advisory Committee (SRFDAC) in 2002 to consider new methodologies for fund distribution among counties and make recommendations to the general assembly</a:t>
            </a:r>
          </a:p>
          <a:p>
            <a:pPr lvl="1"/>
            <a:r>
              <a:rPr lang="en-US" sz="3600" dirty="0"/>
              <a:t>Committee met extensively from 2002 through 2004</a:t>
            </a:r>
          </a:p>
          <a:p>
            <a:pPr lvl="2"/>
            <a:r>
              <a:rPr lang="en-US" sz="2800" dirty="0"/>
              <a:t>Assessed options to improve the need study process</a:t>
            </a:r>
          </a:p>
          <a:p>
            <a:pPr lvl="2"/>
            <a:r>
              <a:rPr lang="en-US" sz="2800" dirty="0"/>
              <a:t>Reviewed past studies</a:t>
            </a:r>
          </a:p>
          <a:p>
            <a:pPr lvl="2"/>
            <a:r>
              <a:rPr lang="en-US" sz="2800" dirty="0"/>
              <a:t>Reviewed other state methodologies</a:t>
            </a:r>
            <a:endParaRPr lang="en-US" sz="3600" dirty="0"/>
          </a:p>
          <a:p>
            <a:pPr lvl="2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1892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1CCC-DF4F-4D6D-874B-25D0F230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816" y="1620181"/>
            <a:ext cx="15773400" cy="1931046"/>
          </a:xfrm>
        </p:spPr>
        <p:txBody>
          <a:bodyPr>
            <a:normAutofit/>
          </a:bodyPr>
          <a:lstStyle/>
          <a:p>
            <a:r>
              <a:rPr lang="en-US" dirty="0"/>
              <a:t>SRFDAC 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8EAF7-6192-4EDD-B382-8A188B7F9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206" y="3629127"/>
            <a:ext cx="15143151" cy="8456264"/>
          </a:xfrm>
        </p:spPr>
        <p:txBody>
          <a:bodyPr>
            <a:normAutofit/>
          </a:bodyPr>
          <a:lstStyle/>
          <a:p>
            <a:r>
              <a:rPr lang="en-US" sz="4000" dirty="0"/>
              <a:t>Utilize a formula based on objective data that are related to a county’s transportation system</a:t>
            </a:r>
          </a:p>
          <a:p>
            <a:r>
              <a:rPr lang="en-US" sz="3600" dirty="0"/>
              <a:t>Factors in the formula</a:t>
            </a:r>
          </a:p>
          <a:p>
            <a:pPr lvl="1"/>
            <a:r>
              <a:rPr lang="en-US" sz="3000" dirty="0"/>
              <a:t>County area</a:t>
            </a:r>
          </a:p>
          <a:p>
            <a:pPr lvl="1"/>
            <a:r>
              <a:rPr lang="en-US" sz="3000" dirty="0"/>
              <a:t>Rural population</a:t>
            </a:r>
          </a:p>
          <a:p>
            <a:pPr lvl="1"/>
            <a:r>
              <a:rPr lang="en-US" sz="3000" dirty="0"/>
              <a:t>Total vehicle miles of travel</a:t>
            </a:r>
          </a:p>
          <a:p>
            <a:pPr lvl="1"/>
            <a:r>
              <a:rPr lang="en-US" sz="3000" dirty="0"/>
              <a:t>Miles of earth/dirt roads (Secondary Road Fund only)</a:t>
            </a:r>
          </a:p>
          <a:p>
            <a:pPr lvl="1"/>
            <a:r>
              <a:rPr lang="en-US" sz="3000" dirty="0"/>
              <a:t>Miles of granular roads</a:t>
            </a:r>
          </a:p>
          <a:p>
            <a:pPr lvl="1"/>
            <a:r>
              <a:rPr lang="en-US" sz="3000" dirty="0"/>
              <a:t>Miles of paved roads</a:t>
            </a:r>
          </a:p>
          <a:p>
            <a:pPr lvl="1"/>
            <a:r>
              <a:rPr lang="en-US" sz="3000" dirty="0"/>
              <a:t>Length of bridges</a:t>
            </a:r>
            <a:endParaRPr lang="en-US" sz="3600" dirty="0"/>
          </a:p>
          <a:p>
            <a:r>
              <a:rPr lang="en-US" sz="3600" dirty="0"/>
              <a:t>Benefits of methodology</a:t>
            </a:r>
          </a:p>
          <a:p>
            <a:pPr lvl="1"/>
            <a:r>
              <a:rPr lang="en-US" sz="3000" dirty="0"/>
              <a:t>Easy to explain/calculate</a:t>
            </a:r>
          </a:p>
          <a:p>
            <a:pPr lvl="1"/>
            <a:r>
              <a:rPr lang="en-US" sz="3000" dirty="0"/>
              <a:t>Stable in the short-term yet accommodates long-term changes</a:t>
            </a:r>
          </a:p>
          <a:p>
            <a:r>
              <a:rPr lang="en-US" sz="3600" dirty="0"/>
              <a:t>Phase-in formula over five years (FY 2007 to FY 2011)</a:t>
            </a:r>
          </a:p>
          <a:p>
            <a:pPr lvl="2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2008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1CCC-DF4F-4D6D-874B-25D0F230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816" y="1620181"/>
            <a:ext cx="15773400" cy="1931046"/>
          </a:xfrm>
        </p:spPr>
        <p:txBody>
          <a:bodyPr>
            <a:normAutofit/>
          </a:bodyPr>
          <a:lstStyle/>
          <a:p>
            <a:r>
              <a:rPr lang="en-US" dirty="0"/>
              <a:t>SRFDAC Recommendation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8EAF7-6192-4EDD-B382-8A188B7F9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206" y="3629127"/>
            <a:ext cx="15143151" cy="8456264"/>
          </a:xfrm>
        </p:spPr>
        <p:txBody>
          <a:bodyPr>
            <a:normAutofit/>
          </a:bodyPr>
          <a:lstStyle/>
          <a:p>
            <a:r>
              <a:rPr lang="en-US" sz="4000" dirty="0"/>
              <a:t>Iowa Code retain the Secondary Road Fund Distribution Advisory Committee and authorize them to define the formula and methodology for county road fund allocation in administrative rules.</a:t>
            </a:r>
          </a:p>
          <a:p>
            <a:r>
              <a:rPr lang="en-US" sz="4000" dirty="0"/>
              <a:t>Administrative rules would also</a:t>
            </a:r>
          </a:p>
          <a:p>
            <a:pPr lvl="1"/>
            <a:r>
              <a:rPr lang="en-US" sz="3400" dirty="0"/>
              <a:t>Define the process for calculating the distribution factors each year</a:t>
            </a:r>
          </a:p>
          <a:p>
            <a:pPr lvl="1"/>
            <a:r>
              <a:rPr lang="en-US" sz="3400" dirty="0"/>
              <a:t>Define the process for making considering and approving changes to the distribution formula</a:t>
            </a:r>
          </a:p>
          <a:p>
            <a:pPr lvl="2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31286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1CCC-DF4F-4D6D-874B-25D0F230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816" y="1620181"/>
            <a:ext cx="15773400" cy="1931046"/>
          </a:xfrm>
        </p:spPr>
        <p:txBody>
          <a:bodyPr>
            <a:normAutofit/>
          </a:bodyPr>
          <a:lstStyle/>
          <a:p>
            <a:r>
              <a:rPr lang="en-US" dirty="0"/>
              <a:t>New Methodology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8EAF7-6192-4EDD-B382-8A188B7F9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206" y="3629127"/>
            <a:ext cx="15143151" cy="8456264"/>
          </a:xfrm>
        </p:spPr>
        <p:txBody>
          <a:bodyPr>
            <a:normAutofit/>
          </a:bodyPr>
          <a:lstStyle/>
          <a:p>
            <a:r>
              <a:rPr lang="en-US" sz="4000" dirty="0"/>
              <a:t>SRFDAC Recommendation submitted to the general assembly in January 2005</a:t>
            </a:r>
          </a:p>
          <a:p>
            <a:r>
              <a:rPr lang="en-US" sz="3600" dirty="0"/>
              <a:t>Legislature passed House File 674 in the 2005 Session</a:t>
            </a:r>
          </a:p>
          <a:p>
            <a:pPr lvl="1"/>
            <a:r>
              <a:rPr lang="en-US" sz="3000" dirty="0"/>
              <a:t>Renamed the Secondary Road Fund Distribution Advisory Committee to the Secondary Road Fund Distribution Committee (SRFDC)</a:t>
            </a:r>
          </a:p>
          <a:p>
            <a:pPr lvl="1"/>
            <a:r>
              <a:rPr lang="en-US" sz="3000" dirty="0"/>
              <a:t>Empowered SRFDC to determine the formula for distributing county road funds</a:t>
            </a:r>
          </a:p>
          <a:p>
            <a:pPr lvl="1"/>
            <a:r>
              <a:rPr lang="en-US" sz="3000" dirty="0"/>
              <a:t>Directed SRFDC to adopt rules to govern the determination and modification of the formula for distribution of county road funds.</a:t>
            </a:r>
          </a:p>
          <a:p>
            <a:pPr lvl="1"/>
            <a:r>
              <a:rPr lang="en-US" sz="3000" dirty="0"/>
              <a:t>Directed new methodology be phased-in over five-years beginning July 1, 2006 (FY 2007)</a:t>
            </a:r>
          </a:p>
          <a:p>
            <a:pPr lvl="2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3550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DOT 2023 Purple">
      <a:dk1>
        <a:sysClr val="windowText" lastClr="000000"/>
      </a:dk1>
      <a:lt1>
        <a:sysClr val="window" lastClr="FFFFFF"/>
      </a:lt1>
      <a:dk2>
        <a:srgbClr val="007681"/>
      </a:dk2>
      <a:lt2>
        <a:srgbClr val="F0B323"/>
      </a:lt2>
      <a:accent1>
        <a:srgbClr val="B1B3B3"/>
      </a:accent1>
      <a:accent2>
        <a:srgbClr val="B86125"/>
      </a:accent2>
      <a:accent3>
        <a:srgbClr val="5E366E"/>
      </a:accent3>
      <a:accent4>
        <a:srgbClr val="244C5A"/>
      </a:accent4>
      <a:accent5>
        <a:srgbClr val="275D38"/>
      </a:accent5>
      <a:accent6>
        <a:srgbClr val="B4ADA5"/>
      </a:accent6>
      <a:hlink>
        <a:srgbClr val="428BA7"/>
      </a:hlink>
      <a:folHlink>
        <a:srgbClr val="53565A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Iowa DOT">
      <a:dk1>
        <a:sysClr val="windowText" lastClr="000000"/>
      </a:dk1>
      <a:lt1>
        <a:sysClr val="window" lastClr="FFFFFF"/>
      </a:lt1>
      <a:dk2>
        <a:srgbClr val="007681"/>
      </a:dk2>
      <a:lt2>
        <a:srgbClr val="F0B323"/>
      </a:lt2>
      <a:accent1>
        <a:srgbClr val="B1B3B3"/>
      </a:accent1>
      <a:accent2>
        <a:srgbClr val="B86125"/>
      </a:accent2>
      <a:accent3>
        <a:srgbClr val="1A488F"/>
      </a:accent3>
      <a:accent4>
        <a:srgbClr val="244C5A"/>
      </a:accent4>
      <a:accent5>
        <a:srgbClr val="275D38"/>
      </a:accent5>
      <a:accent6>
        <a:srgbClr val="B4ADA5"/>
      </a:accent6>
      <a:hlink>
        <a:srgbClr val="428BA7"/>
      </a:hlink>
      <a:folHlink>
        <a:srgbClr val="53565A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Iowa DOT">
      <a:dk1>
        <a:sysClr val="windowText" lastClr="000000"/>
      </a:dk1>
      <a:lt1>
        <a:sysClr val="window" lastClr="FFFFFF"/>
      </a:lt1>
      <a:dk2>
        <a:srgbClr val="007681"/>
      </a:dk2>
      <a:lt2>
        <a:srgbClr val="F0B323"/>
      </a:lt2>
      <a:accent1>
        <a:srgbClr val="B1B3B3"/>
      </a:accent1>
      <a:accent2>
        <a:srgbClr val="B86125"/>
      </a:accent2>
      <a:accent3>
        <a:srgbClr val="1A488F"/>
      </a:accent3>
      <a:accent4>
        <a:srgbClr val="244C5A"/>
      </a:accent4>
      <a:accent5>
        <a:srgbClr val="275D38"/>
      </a:accent5>
      <a:accent6>
        <a:srgbClr val="B4ADA5"/>
      </a:accent6>
      <a:hlink>
        <a:srgbClr val="428BA7"/>
      </a:hlink>
      <a:folHlink>
        <a:srgbClr val="53565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EA00A048AC0D429A85C51A62FECD2D" ma:contentTypeVersion="13" ma:contentTypeDescription="Create a new document." ma:contentTypeScope="" ma:versionID="34f317088c6075aa9bc4a7db90ddac7b">
  <xsd:schema xmlns:xsd="http://www.w3.org/2001/XMLSchema" xmlns:xs="http://www.w3.org/2001/XMLSchema" xmlns:p="http://schemas.microsoft.com/office/2006/metadata/properties" xmlns:ns2="f48c015b-9737-41c0-a66b-fb1abee3a169" xmlns:ns3="82817e06-30b9-43cf-b958-ceb9ef3b381f" targetNamespace="http://schemas.microsoft.com/office/2006/metadata/properties" ma:root="true" ma:fieldsID="921dda7d39cee6c4c2bd5b2c8e09483e" ns2:_="" ns3:_="">
    <xsd:import namespace="f48c015b-9737-41c0-a66b-fb1abee3a169"/>
    <xsd:import namespace="82817e06-30b9-43cf-b958-ceb9ef3b38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8c015b-9737-41c0-a66b-fb1abee3a1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d20afd9-6291-4e56-89b9-b5a4bc5922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817e06-30b9-43cf-b958-ceb9ef3b381f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b648469a-dc9b-4541-b7bc-869bef27e63d}" ma:internalName="TaxCatchAll" ma:showField="CatchAllData" ma:web="82817e06-30b9-43cf-b958-ceb9ef3b38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99A820-BB24-49FF-8C2C-7AD80327E3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879CC6-4303-4FCA-AF99-C3715E2C3D69}">
  <ds:schemaRefs>
    <ds:schemaRef ds:uri="82817e06-30b9-43cf-b958-ceb9ef3b381f"/>
    <ds:schemaRef ds:uri="f48c015b-9737-41c0-a66b-fb1abee3a16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1255</TotalTime>
  <Words>1068</Words>
  <Application>Microsoft Office PowerPoint</Application>
  <PresentationFormat>Custom</PresentationFormat>
  <Paragraphs>150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PT Sans</vt:lpstr>
      <vt:lpstr>Roboto Slab</vt:lpstr>
      <vt:lpstr>1_Office Theme</vt:lpstr>
      <vt:lpstr>1_Custom Design</vt:lpstr>
      <vt:lpstr>2_Office Theme</vt:lpstr>
      <vt:lpstr>Custom Design</vt:lpstr>
      <vt:lpstr>PowerPoint Presentation</vt:lpstr>
      <vt:lpstr>PowerPoint Presentation</vt:lpstr>
      <vt:lpstr>State Road Fund Distribution</vt:lpstr>
      <vt:lpstr>Road Use Tax Fund Distribution</vt:lpstr>
      <vt:lpstr>County Road Fund Distribution History</vt:lpstr>
      <vt:lpstr>County Road Fund Distribution History</vt:lpstr>
      <vt:lpstr>SRFDAC Recommendation</vt:lpstr>
      <vt:lpstr>SRFDAC Recommendation (continued)</vt:lpstr>
      <vt:lpstr>New Methodology Implementation</vt:lpstr>
      <vt:lpstr>Current Administrative Rule Process</vt:lpstr>
      <vt:lpstr>Current Administrative Rule Process</vt:lpstr>
      <vt:lpstr>Current Administrative Rule Process</vt:lpstr>
      <vt:lpstr>Boards and Commissions Changes</vt:lpstr>
      <vt:lpstr>Recommendation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WOWOK</dc:creator>
  <cp:lastModifiedBy>Anderson, Stuart</cp:lastModifiedBy>
  <cp:revision>58</cp:revision>
  <cp:lastPrinted>2024-04-15T13:07:47Z</cp:lastPrinted>
  <dcterms:created xsi:type="dcterms:W3CDTF">2018-10-22T12:05:56Z</dcterms:created>
  <dcterms:modified xsi:type="dcterms:W3CDTF">2024-07-02T14:19:11Z</dcterms:modified>
</cp:coreProperties>
</file>