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359" r:id="rId3"/>
    <p:sldId id="347" r:id="rId4"/>
    <p:sldId id="360" r:id="rId5"/>
    <p:sldId id="337" r:id="rId6"/>
    <p:sldId id="349" r:id="rId7"/>
    <p:sldId id="350" r:id="rId8"/>
    <p:sldId id="363" r:id="rId9"/>
    <p:sldId id="352" r:id="rId10"/>
    <p:sldId id="364" r:id="rId11"/>
    <p:sldId id="365" r:id="rId12"/>
    <p:sldId id="366" r:id="rId13"/>
    <p:sldId id="33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00717F"/>
    <a:srgbClr val="B55813"/>
    <a:srgbClr val="B1B3B3"/>
    <a:srgbClr val="53565A"/>
    <a:srgbClr val="871721"/>
    <a:srgbClr val="FF0066"/>
    <a:srgbClr val="69686D"/>
    <a:srgbClr val="34495E"/>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83123" autoAdjust="0"/>
  </p:normalViewPr>
  <p:slideViewPr>
    <p:cSldViewPr>
      <p:cViewPr varScale="1">
        <p:scale>
          <a:sx n="70" d="100"/>
          <a:sy n="70" d="100"/>
        </p:scale>
        <p:origin x="2058"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9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35" tIns="45718" rIns="91435" bIns="45718" rtlCol="0"/>
          <a:lstStyle>
            <a:lvl1pPr algn="r">
              <a:defRPr sz="1200"/>
            </a:lvl1pPr>
          </a:lstStyle>
          <a:p>
            <a:fld id="{9BA43C6D-E55F-4BE5-8554-C22BB859EDE9}" type="datetimeFigureOut">
              <a:rPr lang="en-US" smtClean="0"/>
              <a:t>6/4/2019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5" tIns="45718" rIns="91435" bIns="45718"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5" tIns="45718" rIns="91435"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35" tIns="45718" rIns="91435" bIns="4571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5" tIns="45718" rIns="91435" bIns="45718" rtlCol="0" anchor="b"/>
          <a:lstStyle>
            <a:lvl1pPr algn="r">
              <a:defRPr sz="1200"/>
            </a:lvl1pPr>
          </a:lstStyle>
          <a:p>
            <a:fld id="{50B73208-77F4-453B-8852-C4844F8BB3D9}" type="slidenum">
              <a:rPr lang="en-US" smtClean="0"/>
              <a:t>‹#›</a:t>
            </a:fld>
            <a:endParaRPr lang="en-US" dirty="0"/>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dirty="0"/>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1" kern="1200" dirty="0">
              <a:solidFill>
                <a:schemeClr val="dk1"/>
              </a:solidFill>
              <a:latin typeface="+mn-lt"/>
              <a:ea typeface="+mn-ea"/>
              <a:cs typeface="+mn-cs"/>
            </a:endParaRPr>
          </a:p>
        </p:txBody>
      </p:sp>
      <p:sp>
        <p:nvSpPr>
          <p:cNvPr id="4" name="Slide Number Placeholder 3"/>
          <p:cNvSpPr>
            <a:spLocks noGrp="1"/>
          </p:cNvSpPr>
          <p:nvPr>
            <p:ph type="sldNum" sz="quarter" idx="5"/>
          </p:nvPr>
        </p:nvSpPr>
        <p:spPr/>
        <p:txBody>
          <a:bodyPr/>
          <a:lstStyle/>
          <a:p>
            <a:fld id="{50B73208-77F4-453B-8852-C4844F8BB3D9}" type="slidenum">
              <a:rPr lang="en-US" smtClean="0"/>
              <a:t>5</a:t>
            </a:fld>
            <a:endParaRPr lang="en-US" dirty="0"/>
          </a:p>
        </p:txBody>
      </p:sp>
    </p:spTree>
    <p:extLst>
      <p:ext uri="{BB962C8B-B14F-4D97-AF65-F5344CB8AC3E}">
        <p14:creationId xmlns:p14="http://schemas.microsoft.com/office/powerpoint/2010/main" val="3902894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a:t>
            </a:r>
            <a:r>
              <a:rPr lang="en-US" baseline="0" dirty="0"/>
              <a:t> Transit Systems</a:t>
            </a:r>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6</a:t>
            </a:fld>
            <a:endParaRPr lang="en-US" dirty="0"/>
          </a:p>
        </p:txBody>
      </p:sp>
    </p:spTree>
    <p:extLst>
      <p:ext uri="{BB962C8B-B14F-4D97-AF65-F5344CB8AC3E}">
        <p14:creationId xmlns:p14="http://schemas.microsoft.com/office/powerpoint/2010/main" val="2792871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7</a:t>
            </a:fld>
            <a:endParaRPr lang="en-US" dirty="0"/>
          </a:p>
        </p:txBody>
      </p:sp>
    </p:spTree>
    <p:extLst>
      <p:ext uri="{BB962C8B-B14F-4D97-AF65-F5344CB8AC3E}">
        <p14:creationId xmlns:p14="http://schemas.microsoft.com/office/powerpoint/2010/main" val="4146107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8</a:t>
            </a:fld>
            <a:endParaRPr lang="en-US" dirty="0"/>
          </a:p>
        </p:txBody>
      </p:sp>
    </p:spTree>
    <p:extLst>
      <p:ext uri="{BB962C8B-B14F-4D97-AF65-F5344CB8AC3E}">
        <p14:creationId xmlns:p14="http://schemas.microsoft.com/office/powerpoint/2010/main" val="2748598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13</a:t>
            </a:fld>
            <a:endParaRPr lang="en-US" dirty="0"/>
          </a:p>
        </p:txBody>
      </p:sp>
    </p:spTree>
    <p:extLst>
      <p:ext uri="{BB962C8B-B14F-4D97-AF65-F5344CB8AC3E}">
        <p14:creationId xmlns:p14="http://schemas.microsoft.com/office/powerpoint/2010/main" val="40146882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2933723-4C4E-4953-9B73-759969B58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59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94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NAME OF PRESENTATION</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890CFD2-C20D-4420-BF8D-D52E4B9B969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7526660"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Public Transit Infrastructure Grant Program</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124744"/>
            <a:ext cx="7886700" cy="360040"/>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1844824"/>
            <a:ext cx="7886700" cy="4228132"/>
          </a:xfrm>
          <a:prstGeom prst="rect">
            <a:avLst/>
          </a:prstGeom>
        </p:spPr>
        <p:txBody>
          <a:bodyPr vert="horz" lIns="91440" tIns="45720" rIns="91440" bIns="45720" rtlCol="0">
            <a:normAutofit/>
          </a:bodyPr>
          <a:lstStyle>
            <a:lvl1pPr>
              <a:spcAft>
                <a:spcPts val="1200"/>
              </a:spcAft>
              <a:defRPr sz="2600" b="1">
                <a:latin typeface="PT Sans" panose="020B0503020203020204" pitchFamily="34" charset="0"/>
              </a:defRPr>
            </a:lvl1pPr>
            <a:lvl2pPr>
              <a:spcAft>
                <a:spcPts val="1200"/>
              </a:spcAft>
              <a:defRPr sz="2400">
                <a:latin typeface="PT Sans" panose="020B0503020203020204" pitchFamily="34" charset="0"/>
              </a:defRPr>
            </a:lvl2pPr>
            <a:lvl3pPr>
              <a:spcAft>
                <a:spcPts val="1200"/>
              </a:spcAft>
              <a:defRPr sz="2000">
                <a:latin typeface="PT Sans" panose="020B0503020203020204" pitchFamily="34" charset="0"/>
              </a:defRPr>
            </a:lvl3pPr>
            <a:lvl4pPr>
              <a:spcAft>
                <a:spcPts val="1200"/>
              </a:spcAft>
              <a:defRPr sz="1800">
                <a:latin typeface="PT Sans" panose="020B0503020203020204" pitchFamily="34" charset="0"/>
              </a:defRPr>
            </a:lvl4pPr>
            <a:lvl5pPr>
              <a:spcAft>
                <a:spcPts val="1200"/>
              </a:spcAft>
              <a:defRPr sz="1800">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abl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7056784"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Iowa Rural Transit Vehicle Replacement Project Award</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124744"/>
            <a:ext cx="7886700" cy="676916"/>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Click to edit Master title style</a:t>
            </a:r>
          </a:p>
        </p:txBody>
      </p:sp>
    </p:spTree>
    <p:extLst>
      <p:ext uri="{BB962C8B-B14F-4D97-AF65-F5344CB8AC3E}">
        <p14:creationId xmlns:p14="http://schemas.microsoft.com/office/powerpoint/2010/main" val="1003951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007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667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22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078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9" r:id="rId4"/>
    <p:sldLayoutId id="2147483651" r:id="rId5"/>
    <p:sldLayoutId id="2147483654" r:id="rId6"/>
    <p:sldLayoutId id="2147483655" r:id="rId7"/>
    <p:sldLayoutId id="2147483652" r:id="rId8"/>
    <p:sldLayoutId id="2147483653" r:id="rId9"/>
    <p:sldLayoutId id="2147483656" r:id="rId10"/>
    <p:sldLayoutId id="21474836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slide" Target="slide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1.png"/><Relationship Id="rId7" Type="http://schemas.openxmlformats.org/officeDocument/2006/relationships/slide" Target="slide1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8.xml"/><Relationship Id="rId9" Type="http://schemas.openxmlformats.org/officeDocument/2006/relationships/slide" Target="slide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hyperlink" Target="http://www.iowadot.gov/transit"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slide" Target="slide5.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sp>
        <p:nvSpPr>
          <p:cNvPr id="7" name="TextBox 6">
            <a:extLst>
              <a:ext uri="{FF2B5EF4-FFF2-40B4-BE49-F238E27FC236}">
                <a16:creationId xmlns:a16="http://schemas.microsoft.com/office/drawing/2014/main" id="{9EEEC4D6-EA04-4B21-A205-B47603995269}"/>
              </a:ext>
            </a:extLst>
          </p:cNvPr>
          <p:cNvSpPr txBox="1"/>
          <p:nvPr/>
        </p:nvSpPr>
        <p:spPr>
          <a:xfrm>
            <a:off x="323528" y="4941168"/>
            <a:ext cx="5832648" cy="954107"/>
          </a:xfrm>
          <a:prstGeom prst="rect">
            <a:avLst/>
          </a:prstGeom>
          <a:noFill/>
        </p:spPr>
        <p:txBody>
          <a:bodyPr wrap="square" rtlCol="0">
            <a:spAutoFit/>
          </a:bodyPr>
          <a:lstStyle/>
          <a:p>
            <a:r>
              <a:rPr lang="en-US" sz="2800" dirty="0">
                <a:solidFill>
                  <a:schemeClr val="bg1"/>
                </a:solidFill>
                <a:latin typeface="PT Sans" panose="020B0503020203020204" pitchFamily="34" charset="0"/>
              </a:rPr>
              <a:t>FY 2020 Public Transit Infrastructure Grant Program</a:t>
            </a:r>
          </a:p>
        </p:txBody>
      </p:sp>
    </p:spTree>
    <p:extLst>
      <p:ext uri="{BB962C8B-B14F-4D97-AF65-F5344CB8AC3E}">
        <p14:creationId xmlns:p14="http://schemas.microsoft.com/office/powerpoint/2010/main" val="2135147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764704"/>
            <a:ext cx="3816423" cy="51845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rPr>
              <a:t>Phase II transfer center - Dubuque</a:t>
            </a:r>
            <a:endParaRPr lang="en-US" sz="1800" b="1" dirty="0">
              <a:latin typeface="PT Sans" panose="020B0503020203020204"/>
              <a:cs typeface="Arial" pitchFamily="34" charset="0"/>
            </a:endParaRPr>
          </a:p>
          <a:p>
            <a:pPr marL="0" indent="0">
              <a:spcBef>
                <a:spcPts val="0"/>
              </a:spcBef>
              <a:buClr>
                <a:schemeClr val="tx1"/>
              </a:buClr>
              <a:buNone/>
              <a:defRPr/>
            </a:pPr>
            <a:endParaRPr lang="en-US" sz="1600" b="1" dirty="0">
              <a:highlight>
                <a:srgbClr val="FFFF00"/>
              </a:highlight>
              <a:latin typeface="PT Sans" panose="020B0503020203020204"/>
              <a:cs typeface="Arial" pitchFamily="34" charset="0"/>
            </a:endParaRPr>
          </a:p>
          <a:p>
            <a:pPr marL="0" indent="0">
              <a:buNone/>
            </a:pPr>
            <a:r>
              <a:rPr lang="en-US" sz="1600" dirty="0">
                <a:latin typeface="PT Sans" panose="020B0503020203020204"/>
              </a:rPr>
              <a:t>This project is the second phase of the ARC Transfer Center. Phase one was completed in 2012, and provided a canopy for passengers as well as exterior seating. Phase two includes a climate controlled indoor waiting area with restrooms and a janitor’s closet. Four of The Jule’s nine routes use this location, which is the second most used stop and averages 200 trips per day.   </a:t>
            </a:r>
            <a:endParaRPr lang="en-US" sz="1600" dirty="0">
              <a:highlight>
                <a:srgbClr val="FFFF00"/>
              </a:highlight>
              <a:latin typeface="PT Sans" panose="020B0503020203020204"/>
            </a:endParaRPr>
          </a:p>
          <a:p>
            <a:pPr marL="0" indent="0">
              <a:buNone/>
            </a:pPr>
            <a:r>
              <a:rPr lang="en-US" sz="1600" dirty="0">
                <a:highlight>
                  <a:srgbClr val="FFFF00"/>
                </a:highlight>
                <a:latin typeface="PT Sans" panose="020B0503020203020204"/>
              </a:rPr>
              <a:t> </a:t>
            </a:r>
            <a:endParaRPr lang="en-US" sz="1600" dirty="0">
              <a:highlight>
                <a:srgbClr val="FFFF00"/>
              </a:highlight>
              <a:latin typeface="PT Sans" panose="020B0503020203020204"/>
              <a:cs typeface="Arial" pitchFamily="34" charset="0"/>
            </a:endParaRPr>
          </a:p>
          <a:p>
            <a:pPr marL="0" indent="0">
              <a:spcBef>
                <a:spcPts val="0"/>
              </a:spcBef>
              <a:buClr>
                <a:schemeClr val="tx1"/>
              </a:buClr>
              <a:buNone/>
              <a:defRPr/>
            </a:pPr>
            <a:r>
              <a:rPr lang="en-US" sz="1600" b="1" dirty="0">
                <a:latin typeface="PT Sans" panose="020B0503020203020204"/>
                <a:cs typeface="Arial" pitchFamily="34" charset="0"/>
              </a:rPr>
              <a:t>Total Cost:    $430,929</a:t>
            </a:r>
          </a:p>
          <a:p>
            <a:pPr marL="0" indent="0">
              <a:spcBef>
                <a:spcPts val="0"/>
              </a:spcBef>
              <a:buClr>
                <a:schemeClr val="tx1"/>
              </a:buClr>
              <a:buNone/>
              <a:defRPr/>
            </a:pPr>
            <a:r>
              <a:rPr lang="en-US" sz="1600" b="1" dirty="0">
                <a:latin typeface="PT Sans" panose="020B0503020203020204"/>
                <a:cs typeface="Arial" pitchFamily="34" charset="0"/>
              </a:rPr>
              <a:t>Requested:   $344,743 (80%)</a:t>
            </a:r>
          </a:p>
          <a:p>
            <a:pPr marL="0" indent="0">
              <a:spcBef>
                <a:spcPts val="0"/>
              </a:spcBef>
              <a:buClr>
                <a:schemeClr val="tx1"/>
              </a:buClr>
              <a:buNone/>
              <a:defRPr/>
            </a:pPr>
            <a:endParaRPr lang="en-US" sz="1600" dirty="0">
              <a:latin typeface="PT Sans" panose="020B0503020203020204"/>
              <a:cs typeface="Arial" pitchFamily="34" charset="0"/>
            </a:endParaRPr>
          </a:p>
        </p:txBody>
      </p:sp>
      <p:sp>
        <p:nvSpPr>
          <p:cNvPr id="8" name="TextBox 7">
            <a:extLst>
              <a:ext uri="{FF2B5EF4-FFF2-40B4-BE49-F238E27FC236}">
                <a16:creationId xmlns:a16="http://schemas.microsoft.com/office/drawing/2014/main" id="{26D71DF0-D478-44B0-A62E-62675783F684}"/>
              </a:ext>
            </a:extLst>
          </p:cNvPr>
          <p:cNvSpPr txBox="1"/>
          <p:nvPr/>
        </p:nvSpPr>
        <p:spPr>
          <a:xfrm>
            <a:off x="251520" y="6381328"/>
            <a:ext cx="4458688" cy="276999"/>
          </a:xfrm>
          <a:prstGeom prst="rect">
            <a:avLst/>
          </a:prstGeom>
          <a:noFill/>
        </p:spPr>
        <p:txBody>
          <a:bodyPr wrap="square" rtlCol="0">
            <a:spAutoFit/>
          </a:bodyPr>
          <a:lstStyle/>
          <a:p>
            <a:r>
              <a:rPr lang="en-US" sz="1200" b="1" dirty="0">
                <a:latin typeface="PT Sans" panose="020B0503020203020204"/>
                <a:hlinkClick r:id="rId3" action="ppaction://hlinksldjump"/>
              </a:rPr>
              <a:t>Return to List of Applications Recommended </a:t>
            </a:r>
            <a:endParaRPr lang="en-US" sz="1200" b="1" dirty="0">
              <a:latin typeface="PT Sans" panose="020B0503020203020204"/>
            </a:endParaRPr>
          </a:p>
        </p:txBody>
      </p:sp>
      <p:pic>
        <p:nvPicPr>
          <p:cNvPr id="3" name="Picture 2">
            <a:extLst>
              <a:ext uri="{FF2B5EF4-FFF2-40B4-BE49-F238E27FC236}">
                <a16:creationId xmlns:a16="http://schemas.microsoft.com/office/drawing/2014/main" id="{473B82B8-98D2-4DFF-A9CA-9D1DED77231E}"/>
              </a:ext>
            </a:extLst>
          </p:cNvPr>
          <p:cNvPicPr>
            <a:picLocks noChangeAspect="1"/>
          </p:cNvPicPr>
          <p:nvPr/>
        </p:nvPicPr>
        <p:blipFill>
          <a:blip r:embed="rId4"/>
          <a:stretch>
            <a:fillRect/>
          </a:stretch>
        </p:blipFill>
        <p:spPr>
          <a:xfrm>
            <a:off x="3995936" y="1124744"/>
            <a:ext cx="4759288" cy="2264061"/>
          </a:xfrm>
          <a:prstGeom prst="rect">
            <a:avLst/>
          </a:prstGeom>
        </p:spPr>
      </p:pic>
      <p:pic>
        <p:nvPicPr>
          <p:cNvPr id="4" name="Picture 3">
            <a:extLst>
              <a:ext uri="{FF2B5EF4-FFF2-40B4-BE49-F238E27FC236}">
                <a16:creationId xmlns:a16="http://schemas.microsoft.com/office/drawing/2014/main" id="{C154A943-55E2-498D-8929-DDA062CB6BAD}"/>
              </a:ext>
            </a:extLst>
          </p:cNvPr>
          <p:cNvPicPr>
            <a:picLocks noChangeAspect="1"/>
          </p:cNvPicPr>
          <p:nvPr/>
        </p:nvPicPr>
        <p:blipFill>
          <a:blip r:embed="rId5"/>
          <a:stretch>
            <a:fillRect/>
          </a:stretch>
        </p:blipFill>
        <p:spPr>
          <a:xfrm>
            <a:off x="3995936" y="3469196"/>
            <a:ext cx="4759288" cy="2212352"/>
          </a:xfrm>
          <a:prstGeom prst="rect">
            <a:avLst/>
          </a:prstGeom>
        </p:spPr>
      </p:pic>
    </p:spTree>
    <p:extLst>
      <p:ext uri="{BB962C8B-B14F-4D97-AF65-F5344CB8AC3E}">
        <p14:creationId xmlns:p14="http://schemas.microsoft.com/office/powerpoint/2010/main" val="1498978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764704"/>
            <a:ext cx="3816423" cy="50131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rPr>
              <a:t>Renovated transit maintenance and storage facility – Sioux City</a:t>
            </a:r>
          </a:p>
          <a:p>
            <a:pPr marL="0" indent="0">
              <a:spcBef>
                <a:spcPts val="0"/>
              </a:spcBef>
              <a:buClr>
                <a:schemeClr val="tx1"/>
              </a:buClr>
              <a:buNone/>
              <a:defRPr/>
            </a:pPr>
            <a:endParaRPr lang="en-US" sz="1600" b="1" dirty="0">
              <a:latin typeface="PT Sans" panose="020B0503020203020204"/>
              <a:cs typeface="Arial" pitchFamily="34" charset="0"/>
            </a:endParaRPr>
          </a:p>
          <a:p>
            <a:pPr marL="0" indent="0">
              <a:buNone/>
            </a:pPr>
            <a:r>
              <a:rPr lang="en-US" sz="1600" dirty="0">
                <a:latin typeface="PT Sans" panose="020B0503020203020204"/>
              </a:rPr>
              <a:t>This project involves renovating the mechanic’s locker room area, and upgrading facility lighting. Two major energy audits have been conducted  and each projected an electric utility savings of fifty percent or more could be achieved from lighting upgrades. This projects replacing 220 interior and exterior light fixtures with LED fixtures, which will improve safety, as well as electric utility costs.</a:t>
            </a:r>
          </a:p>
          <a:p>
            <a:pPr marL="0" indent="0">
              <a:buNone/>
            </a:pPr>
            <a:endParaRPr lang="en-US" sz="1600" dirty="0">
              <a:latin typeface="PT Sans" panose="020B0503020203020204"/>
            </a:endParaRPr>
          </a:p>
          <a:p>
            <a:pPr marL="0" indent="0">
              <a:buNone/>
            </a:pPr>
            <a:r>
              <a:rPr lang="en-US" sz="1600" dirty="0">
                <a:latin typeface="PT Sans" panose="020B0503020203020204"/>
              </a:rPr>
              <a:t> </a:t>
            </a:r>
            <a:endParaRPr lang="en-US" sz="1600" dirty="0">
              <a:latin typeface="PT Sans" panose="020B0503020203020204"/>
              <a:cs typeface="Arial" pitchFamily="34" charset="0"/>
            </a:endParaRPr>
          </a:p>
          <a:p>
            <a:pPr marL="0" indent="0">
              <a:spcBef>
                <a:spcPts val="0"/>
              </a:spcBef>
              <a:buClr>
                <a:schemeClr val="tx1"/>
              </a:buClr>
              <a:buNone/>
              <a:defRPr/>
            </a:pPr>
            <a:r>
              <a:rPr lang="en-US" sz="1600" b="1" dirty="0">
                <a:latin typeface="PT Sans" panose="020B0503020203020204"/>
                <a:cs typeface="Arial" pitchFamily="34" charset="0"/>
              </a:rPr>
              <a:t>Total Cost:    $169,000	</a:t>
            </a:r>
          </a:p>
          <a:p>
            <a:pPr marL="0" indent="0">
              <a:spcBef>
                <a:spcPts val="0"/>
              </a:spcBef>
              <a:buClr>
                <a:schemeClr val="tx1"/>
              </a:buClr>
              <a:buNone/>
              <a:defRPr/>
            </a:pPr>
            <a:r>
              <a:rPr lang="en-US" sz="1600" b="1" dirty="0">
                <a:latin typeface="PT Sans" panose="020B0503020203020204"/>
                <a:cs typeface="Arial" pitchFamily="34" charset="0"/>
              </a:rPr>
              <a:t>Requested:   $135,200 (80%)</a:t>
            </a:r>
          </a:p>
          <a:p>
            <a:pPr marL="0" indent="0">
              <a:spcBef>
                <a:spcPts val="0"/>
              </a:spcBef>
              <a:buClr>
                <a:schemeClr val="tx1"/>
              </a:buClr>
              <a:buNone/>
              <a:defRPr/>
            </a:pPr>
            <a:endParaRPr lang="en-US" sz="1600" dirty="0">
              <a:latin typeface="PT Sans" panose="020B0503020203020204"/>
              <a:cs typeface="Arial" pitchFamily="34" charset="0"/>
            </a:endParaRPr>
          </a:p>
        </p:txBody>
      </p:sp>
      <p:sp>
        <p:nvSpPr>
          <p:cNvPr id="7" name="TextBox 6">
            <a:extLst>
              <a:ext uri="{FF2B5EF4-FFF2-40B4-BE49-F238E27FC236}">
                <a16:creationId xmlns:a16="http://schemas.microsoft.com/office/drawing/2014/main" id="{EEABCAB4-BF53-457C-8828-DD7E8C6D29A6}"/>
              </a:ext>
            </a:extLst>
          </p:cNvPr>
          <p:cNvSpPr txBox="1"/>
          <p:nvPr/>
        </p:nvSpPr>
        <p:spPr>
          <a:xfrm>
            <a:off x="251520" y="6381328"/>
            <a:ext cx="4458688" cy="276999"/>
          </a:xfrm>
          <a:prstGeom prst="rect">
            <a:avLst/>
          </a:prstGeom>
          <a:noFill/>
        </p:spPr>
        <p:txBody>
          <a:bodyPr wrap="square" rtlCol="0">
            <a:spAutoFit/>
          </a:bodyPr>
          <a:lstStyle/>
          <a:p>
            <a:r>
              <a:rPr lang="en-US" sz="1200" b="1" dirty="0">
                <a:latin typeface="PT Sans" panose="020B0503020203020204"/>
                <a:hlinkClick r:id="rId3" action="ppaction://hlinksldjump"/>
              </a:rPr>
              <a:t>Return to List of Applications Recommended </a:t>
            </a:r>
            <a:endParaRPr lang="en-US" sz="1200" b="1" dirty="0">
              <a:latin typeface="PT Sans" panose="020B0503020203020204"/>
            </a:endParaRPr>
          </a:p>
        </p:txBody>
      </p:sp>
      <p:pic>
        <p:nvPicPr>
          <p:cNvPr id="2" name="Picture 1">
            <a:extLst>
              <a:ext uri="{FF2B5EF4-FFF2-40B4-BE49-F238E27FC236}">
                <a16:creationId xmlns:a16="http://schemas.microsoft.com/office/drawing/2014/main" id="{1064AA1D-44C9-4644-84A3-1DB24FAA103C}"/>
              </a:ext>
            </a:extLst>
          </p:cNvPr>
          <p:cNvPicPr>
            <a:picLocks noChangeAspect="1"/>
          </p:cNvPicPr>
          <p:nvPr/>
        </p:nvPicPr>
        <p:blipFill>
          <a:blip r:embed="rId4"/>
          <a:stretch>
            <a:fillRect/>
          </a:stretch>
        </p:blipFill>
        <p:spPr>
          <a:xfrm>
            <a:off x="4283044" y="764704"/>
            <a:ext cx="4572000" cy="1917436"/>
          </a:xfrm>
          <a:prstGeom prst="rect">
            <a:avLst/>
          </a:prstGeom>
        </p:spPr>
      </p:pic>
      <p:pic>
        <p:nvPicPr>
          <p:cNvPr id="4" name="Picture 3">
            <a:extLst>
              <a:ext uri="{FF2B5EF4-FFF2-40B4-BE49-F238E27FC236}">
                <a16:creationId xmlns:a16="http://schemas.microsoft.com/office/drawing/2014/main" id="{818844BD-48A1-42D4-B5B4-68A701E18446}"/>
              </a:ext>
            </a:extLst>
          </p:cNvPr>
          <p:cNvPicPr>
            <a:picLocks noChangeAspect="1"/>
          </p:cNvPicPr>
          <p:nvPr/>
        </p:nvPicPr>
        <p:blipFill>
          <a:blip r:embed="rId5"/>
          <a:stretch>
            <a:fillRect/>
          </a:stretch>
        </p:blipFill>
        <p:spPr>
          <a:xfrm>
            <a:off x="4283044" y="2854246"/>
            <a:ext cx="4572000" cy="2951018"/>
          </a:xfrm>
          <a:prstGeom prst="rect">
            <a:avLst/>
          </a:prstGeom>
        </p:spPr>
      </p:pic>
    </p:spTree>
    <p:extLst>
      <p:ext uri="{BB962C8B-B14F-4D97-AF65-F5344CB8AC3E}">
        <p14:creationId xmlns:p14="http://schemas.microsoft.com/office/powerpoint/2010/main" val="2182340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764704"/>
            <a:ext cx="3816423" cy="50131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rPr>
              <a:t>New bus storage and vehicle wash facility – Region 15</a:t>
            </a:r>
          </a:p>
          <a:p>
            <a:pPr marL="0" indent="0">
              <a:spcBef>
                <a:spcPts val="0"/>
              </a:spcBef>
              <a:buClr>
                <a:schemeClr val="tx1"/>
              </a:buClr>
              <a:buNone/>
              <a:defRPr/>
            </a:pPr>
            <a:endParaRPr lang="en-US" sz="1600" b="1" dirty="0">
              <a:latin typeface="PT Sans" panose="020B0503020203020204"/>
              <a:cs typeface="Arial" pitchFamily="34" charset="0"/>
            </a:endParaRPr>
          </a:p>
          <a:p>
            <a:pPr marL="0" indent="0">
              <a:buNone/>
            </a:pPr>
            <a:r>
              <a:rPr lang="en-US" sz="1600" dirty="0">
                <a:latin typeface="PT Sans" panose="020B0503020203020204"/>
              </a:rPr>
              <a:t>This project involves constructing a new transit vehicle storage building in Ottumwa, with an attached wash bay that will improve the condition and lifespan of the public transit vehicles.</a:t>
            </a:r>
          </a:p>
          <a:p>
            <a:pPr marL="0" indent="0">
              <a:buNone/>
            </a:pPr>
            <a:endParaRPr lang="en-US" sz="1600" b="1" dirty="0">
              <a:latin typeface="PT Sans" panose="020B0503020203020204"/>
              <a:cs typeface="Arial" pitchFamily="34" charset="0"/>
            </a:endParaRPr>
          </a:p>
          <a:p>
            <a:pPr marL="0" indent="0">
              <a:buNone/>
            </a:pPr>
            <a:r>
              <a:rPr lang="en-US" sz="1600" b="1" dirty="0">
                <a:latin typeface="PT Sans" panose="020B0503020203020204"/>
                <a:cs typeface="Arial" pitchFamily="34" charset="0"/>
              </a:rPr>
              <a:t>Total Cost:    $522,750	</a:t>
            </a:r>
          </a:p>
          <a:p>
            <a:pPr marL="0" indent="0">
              <a:spcBef>
                <a:spcPts val="0"/>
              </a:spcBef>
              <a:buClr>
                <a:schemeClr val="tx1"/>
              </a:buClr>
              <a:buNone/>
              <a:defRPr/>
            </a:pPr>
            <a:r>
              <a:rPr lang="en-US" sz="1600" b="1" dirty="0">
                <a:latin typeface="PT Sans" panose="020B0503020203020204"/>
                <a:cs typeface="Arial" pitchFamily="34" charset="0"/>
              </a:rPr>
              <a:t>Requested:   $418,200 (80%)</a:t>
            </a:r>
          </a:p>
          <a:p>
            <a:pPr marL="0" indent="0">
              <a:spcBef>
                <a:spcPts val="0"/>
              </a:spcBef>
              <a:buClr>
                <a:schemeClr val="tx1"/>
              </a:buClr>
              <a:buNone/>
              <a:defRPr/>
            </a:pPr>
            <a:endParaRPr lang="en-US" sz="1600" dirty="0">
              <a:latin typeface="PT Sans" panose="020B0503020203020204"/>
              <a:cs typeface="Arial" pitchFamily="34" charset="0"/>
            </a:endParaRPr>
          </a:p>
        </p:txBody>
      </p:sp>
      <p:sp>
        <p:nvSpPr>
          <p:cNvPr id="7" name="TextBox 6">
            <a:extLst>
              <a:ext uri="{FF2B5EF4-FFF2-40B4-BE49-F238E27FC236}">
                <a16:creationId xmlns:a16="http://schemas.microsoft.com/office/drawing/2014/main" id="{EEABCAB4-BF53-457C-8828-DD7E8C6D29A6}"/>
              </a:ext>
            </a:extLst>
          </p:cNvPr>
          <p:cNvSpPr txBox="1"/>
          <p:nvPr/>
        </p:nvSpPr>
        <p:spPr>
          <a:xfrm>
            <a:off x="251520" y="6381328"/>
            <a:ext cx="4458688" cy="276999"/>
          </a:xfrm>
          <a:prstGeom prst="rect">
            <a:avLst/>
          </a:prstGeom>
          <a:noFill/>
        </p:spPr>
        <p:txBody>
          <a:bodyPr wrap="square" rtlCol="0">
            <a:spAutoFit/>
          </a:bodyPr>
          <a:lstStyle/>
          <a:p>
            <a:r>
              <a:rPr lang="en-US" sz="1200" b="1" dirty="0">
                <a:latin typeface="PT Sans" panose="020B0503020203020204"/>
                <a:hlinkClick r:id="rId3" action="ppaction://hlinksldjump"/>
              </a:rPr>
              <a:t>Return to List of Applications Recommended </a:t>
            </a:r>
            <a:endParaRPr lang="en-US" sz="1200" b="1" dirty="0">
              <a:latin typeface="PT Sans" panose="020B0503020203020204"/>
            </a:endParaRPr>
          </a:p>
        </p:txBody>
      </p:sp>
      <p:pic>
        <p:nvPicPr>
          <p:cNvPr id="5" name="Picture 4">
            <a:extLst>
              <a:ext uri="{FF2B5EF4-FFF2-40B4-BE49-F238E27FC236}">
                <a16:creationId xmlns:a16="http://schemas.microsoft.com/office/drawing/2014/main" id="{023705DE-ED22-433C-8BA5-893D8F12D2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2060848"/>
            <a:ext cx="3384375" cy="3384375"/>
          </a:xfrm>
          <a:prstGeom prst="rect">
            <a:avLst/>
          </a:prstGeom>
          <a:ln>
            <a:solidFill>
              <a:schemeClr val="tx1"/>
            </a:solidFill>
          </a:ln>
        </p:spPr>
      </p:pic>
    </p:spTree>
    <p:extLst>
      <p:ext uri="{BB962C8B-B14F-4D97-AF65-F5344CB8AC3E}">
        <p14:creationId xmlns:p14="http://schemas.microsoft.com/office/powerpoint/2010/main" val="600650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prstGeom prst="rect">
            <a:avLst/>
          </a:prstGeom>
        </p:spPr>
        <p:txBody>
          <a:bodyPr>
            <a:noAutofit/>
          </a:bodyPr>
          <a:lstStyle/>
          <a:p>
            <a:r>
              <a:rPr lang="en-US" b="1" dirty="0">
                <a:solidFill>
                  <a:schemeClr val="tx2"/>
                </a:solidFill>
              </a:rPr>
              <a:t>List of Applications </a:t>
            </a:r>
            <a:br>
              <a:rPr lang="en-US" b="1" dirty="0">
                <a:solidFill>
                  <a:schemeClr val="tx2"/>
                </a:solidFill>
              </a:rPr>
            </a:br>
            <a:r>
              <a:rPr lang="en-US" dirty="0"/>
              <a:t>Not </a:t>
            </a:r>
            <a:r>
              <a:rPr lang="en-US" b="1" dirty="0">
                <a:solidFill>
                  <a:schemeClr val="tx2"/>
                </a:solidFill>
              </a:rPr>
              <a:t>Recommended for Award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1238948265"/>
              </p:ext>
            </p:extLst>
          </p:nvPr>
        </p:nvGraphicFramePr>
        <p:xfrm>
          <a:off x="177696" y="1988840"/>
          <a:ext cx="8788608" cy="1898986"/>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800200">
                  <a:extLst>
                    <a:ext uri="{9D8B030D-6E8A-4147-A177-3AD203B41FA5}">
                      <a16:colId xmlns:a16="http://schemas.microsoft.com/office/drawing/2014/main" val="1861506818"/>
                    </a:ext>
                  </a:extLst>
                </a:gridCol>
                <a:gridCol w="720080">
                  <a:extLst>
                    <a:ext uri="{9D8B030D-6E8A-4147-A177-3AD203B41FA5}">
                      <a16:colId xmlns:a16="http://schemas.microsoft.com/office/drawing/2014/main" val="3420930524"/>
                    </a:ext>
                  </a:extLst>
                </a:gridCol>
                <a:gridCol w="1368152">
                  <a:extLst>
                    <a:ext uri="{9D8B030D-6E8A-4147-A177-3AD203B41FA5}">
                      <a16:colId xmlns:a16="http://schemas.microsoft.com/office/drawing/2014/main" val="467904483"/>
                    </a:ext>
                  </a:extLst>
                </a:gridCol>
                <a:gridCol w="1224136">
                  <a:extLst>
                    <a:ext uri="{9D8B030D-6E8A-4147-A177-3AD203B41FA5}">
                      <a16:colId xmlns:a16="http://schemas.microsoft.com/office/drawing/2014/main" val="3284072429"/>
                    </a:ext>
                  </a:extLst>
                </a:gridCol>
                <a:gridCol w="1513984">
                  <a:extLst>
                    <a:ext uri="{9D8B030D-6E8A-4147-A177-3AD203B41FA5}">
                      <a16:colId xmlns:a16="http://schemas.microsoft.com/office/drawing/2014/main" val="1639893002"/>
                    </a:ext>
                  </a:extLst>
                </a:gridCol>
              </a:tblGrid>
              <a:tr h="954106">
                <a:tc>
                  <a:txBody>
                    <a:bodyPr/>
                    <a:lstStyle/>
                    <a:p>
                      <a:pPr algn="ctr"/>
                      <a:r>
                        <a:rPr lang="en-US" sz="1300" b="1" dirty="0"/>
                        <a:t>PROJECT NAME</a:t>
                      </a:r>
                    </a:p>
                  </a:txBody>
                  <a:tcPr anchor="ctr">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SCORE</a:t>
                      </a:r>
                    </a:p>
                  </a:txBody>
                  <a:tcPr anchor="ctr">
                    <a:lnB w="12700" cap="flat" cmpd="sng" algn="ctr">
                      <a:noFill/>
                      <a:prstDash val="solid"/>
                      <a:round/>
                      <a:headEnd type="none" w="med" len="med"/>
                      <a:tailEnd type="none" w="med" len="med"/>
                    </a:lnB>
                    <a:solidFill>
                      <a:schemeClr val="accent3">
                        <a:lumMod val="75000"/>
                      </a:schemeClr>
                    </a:solidFill>
                  </a:tcPr>
                </a:tc>
                <a:tc>
                  <a:txBody>
                    <a:bodyPr/>
                    <a:lstStyle/>
                    <a:p>
                      <a:pPr algn="ctr"/>
                      <a:r>
                        <a:rPr lang="en-US" sz="1300" b="1" dirty="0"/>
                        <a:t>TOTAL PROJECT COST</a:t>
                      </a:r>
                    </a:p>
                  </a:txBody>
                  <a:tcPr anchor="ctr">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B w="12700" cap="flat" cmpd="sng" algn="ctr">
                      <a:no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558062">
                <a:tc>
                  <a:txBody>
                    <a:bodyPr/>
                    <a:lstStyle/>
                    <a:p>
                      <a:pPr algn="ctr"/>
                      <a:r>
                        <a:rPr lang="en-US" sz="1400" b="1" dirty="0"/>
                        <a:t>Remodeled bus storage and administrative facility – Washington County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Region 10 (Cedar Rapids)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$453,255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$362,604</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5182093"/>
                  </a:ext>
                </a:extLst>
              </a:tr>
            </a:tbl>
          </a:graphicData>
        </a:graphic>
      </p:graphicFrame>
      <p:sp>
        <p:nvSpPr>
          <p:cNvPr id="3" name="TextBox 2">
            <a:hlinkClick r:id="rId4" action="ppaction://hlinksldjump"/>
            <a:extLst>
              <a:ext uri="{FF2B5EF4-FFF2-40B4-BE49-F238E27FC236}">
                <a16:creationId xmlns:a16="http://schemas.microsoft.com/office/drawing/2014/main" id="{819131DD-FD17-4F64-9439-4DE349A696EC}"/>
              </a:ext>
            </a:extLst>
          </p:cNvPr>
          <p:cNvSpPr txBox="1"/>
          <p:nvPr/>
        </p:nvSpPr>
        <p:spPr>
          <a:xfrm>
            <a:off x="107504" y="6453336"/>
            <a:ext cx="5544616" cy="276999"/>
          </a:xfrm>
          <a:prstGeom prst="rect">
            <a:avLst/>
          </a:prstGeom>
          <a:noFill/>
        </p:spPr>
        <p:txBody>
          <a:bodyPr wrap="square" rtlCol="0">
            <a:spAutoFit/>
          </a:bodyPr>
          <a:lstStyle/>
          <a:p>
            <a:r>
              <a:rPr lang="en-US" sz="1200" b="1" dirty="0">
                <a:hlinkClick r:id="rId4" action="ppaction://hlinksldjump"/>
              </a:rPr>
              <a:t>Return to List of Applications Recommended</a:t>
            </a:r>
            <a:endParaRPr lang="en-US" sz="1200" b="1" dirty="0"/>
          </a:p>
        </p:txBody>
      </p:sp>
    </p:spTree>
    <p:extLst>
      <p:ext uri="{BB962C8B-B14F-4D97-AF65-F5344CB8AC3E}">
        <p14:creationId xmlns:p14="http://schemas.microsoft.com/office/powerpoint/2010/main" val="332882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p:txBody>
          <a:bodyPr>
            <a:noAutofit/>
          </a:bodyPr>
          <a:lstStyle/>
          <a:p>
            <a:r>
              <a:rPr lang="en-US" sz="3400" b="1" dirty="0">
                <a:solidFill>
                  <a:schemeClr val="tx2"/>
                </a:solidFill>
              </a:rPr>
              <a:t>Public Transit Infrastructure Grant Program</a:t>
            </a:r>
          </a:p>
        </p:txBody>
      </p:sp>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prstGeom prst="rect">
            <a:avLst/>
          </a:prstGeom>
        </p:spPr>
        <p:txBody>
          <a:bodyPr vert="horz" lIns="91440" tIns="45720" rIns="91440" bIns="45720" rtlCol="0">
            <a:noAutofit/>
          </a:bodyPr>
          <a:lstStyle/>
          <a:p>
            <a:pPr>
              <a:defRPr/>
            </a:pPr>
            <a:r>
              <a:rPr lang="en-US" dirty="0"/>
              <a:t>Program created by 2006 General Assembly</a:t>
            </a:r>
          </a:p>
          <a:p>
            <a:pPr>
              <a:defRPr/>
            </a:pPr>
            <a:r>
              <a:rPr lang="en-US" dirty="0"/>
              <a:t>Funds vertical infrastructure projects for public transit</a:t>
            </a:r>
          </a:p>
          <a:p>
            <a:pPr>
              <a:defRPr/>
            </a:pPr>
            <a:r>
              <a:rPr lang="en-US" dirty="0"/>
              <a:t>All 35 public transit systems are eligible</a:t>
            </a:r>
          </a:p>
        </p:txBody>
      </p:sp>
    </p:spTree>
    <p:extLst>
      <p:ext uri="{BB962C8B-B14F-4D97-AF65-F5344CB8AC3E}">
        <p14:creationId xmlns:p14="http://schemas.microsoft.com/office/powerpoint/2010/main" val="68889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467544" y="1700808"/>
            <a:ext cx="7992888" cy="4896544"/>
          </a:xfrm>
          <a:prstGeom prst="rect">
            <a:avLst/>
          </a:prstGeom>
        </p:spPr>
        <p:txBody>
          <a:bodyPr vert="horz" lIns="91440" tIns="45720" rIns="91440" bIns="45720" rtlCol="0">
            <a:normAutofit/>
          </a:bodyPr>
          <a:lstStyle/>
          <a:p>
            <a:pPr>
              <a:defRPr/>
            </a:pPr>
            <a:r>
              <a:rPr lang="en-US" b="1" dirty="0"/>
              <a:t>No more than 40-percent of the appropriation can be awarded to an individual transit system</a:t>
            </a:r>
          </a:p>
          <a:p>
            <a:pPr>
              <a:defRPr/>
            </a:pPr>
            <a:r>
              <a:rPr lang="en-US" b="1" dirty="0"/>
              <a:t>Structural integrity of existing facilities</a:t>
            </a:r>
          </a:p>
          <a:p>
            <a:pPr>
              <a:defRPr/>
            </a:pPr>
            <a:r>
              <a:rPr lang="en-US" b="1" dirty="0"/>
              <a:t>Safety enhancements to existing facilities</a:t>
            </a:r>
          </a:p>
          <a:p>
            <a:pPr>
              <a:defRPr/>
            </a:pPr>
            <a:r>
              <a:rPr lang="en-US" b="1" dirty="0"/>
              <a:t>New facilities</a:t>
            </a:r>
          </a:p>
          <a:p>
            <a:pPr>
              <a:defRPr/>
            </a:pPr>
            <a:r>
              <a:rPr lang="en-US" b="1" dirty="0"/>
              <a:t>Projects should be “shovel ready” and capable of completion in 18 months</a:t>
            </a:r>
          </a:p>
        </p:txBody>
      </p:sp>
      <p:sp>
        <p:nvSpPr>
          <p:cNvPr id="5" name="Title 10">
            <a:extLst>
              <a:ext uri="{FF2B5EF4-FFF2-40B4-BE49-F238E27FC236}">
                <a16:creationId xmlns:a16="http://schemas.microsoft.com/office/drawing/2014/main" id="{8F42A082-033A-4C0F-986F-7776BA315ECE}"/>
              </a:ext>
            </a:extLst>
          </p:cNvPr>
          <p:cNvSpPr txBox="1">
            <a:spLocks/>
          </p:cNvSpPr>
          <p:nvPr/>
        </p:nvSpPr>
        <p:spPr>
          <a:xfrm>
            <a:off x="628650" y="699519"/>
            <a:ext cx="7886700"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400" b="1" kern="1200">
                <a:solidFill>
                  <a:schemeClr val="tx2"/>
                </a:solidFill>
                <a:latin typeface="PT Sans" panose="020B0503020203020204" pitchFamily="34" charset="0"/>
                <a:ea typeface="+mj-ea"/>
                <a:cs typeface="+mj-cs"/>
              </a:defRPr>
            </a:lvl1pPr>
          </a:lstStyle>
          <a:p>
            <a:r>
              <a:rPr lang="en-US" dirty="0"/>
              <a:t>Project Evaluation Criteria</a:t>
            </a:r>
          </a:p>
        </p:txBody>
      </p:sp>
    </p:spTree>
    <p:extLst>
      <p:ext uri="{BB962C8B-B14F-4D97-AF65-F5344CB8AC3E}">
        <p14:creationId xmlns:p14="http://schemas.microsoft.com/office/powerpoint/2010/main" val="428700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467544" y="1700808"/>
            <a:ext cx="7992888" cy="4896544"/>
          </a:xfrm>
          <a:prstGeom prst="rect">
            <a:avLst/>
          </a:prstGeom>
        </p:spPr>
        <p:txBody>
          <a:bodyPr vert="horz" lIns="91440" tIns="45720" rIns="91440" bIns="45720" rtlCol="0">
            <a:normAutofit/>
          </a:bodyPr>
          <a:lstStyle/>
          <a:p>
            <a:pPr lvl="0">
              <a:spcAft>
                <a:spcPts val="1200"/>
              </a:spcAft>
            </a:pPr>
            <a:r>
              <a:rPr lang="en-US" dirty="0"/>
              <a:t>Available Funding:</a:t>
            </a:r>
          </a:p>
          <a:p>
            <a:pPr lvl="1"/>
            <a:r>
              <a:rPr lang="en-US" b="1" dirty="0"/>
              <a:t>Annual appropriation:	$1,500,000</a:t>
            </a:r>
          </a:p>
          <a:p>
            <a:pPr lvl="1"/>
            <a:r>
              <a:rPr lang="en-US" b="1" dirty="0"/>
              <a:t>Underrun/withdrawals:	$     92,500</a:t>
            </a:r>
          </a:p>
          <a:p>
            <a:pPr lvl="1"/>
            <a:r>
              <a:rPr lang="en-US" b="1" dirty="0"/>
              <a:t>Funds available: 		$1,592,000</a:t>
            </a:r>
          </a:p>
          <a:p>
            <a:pPr lvl="0">
              <a:spcAft>
                <a:spcPts val="1200"/>
              </a:spcAft>
            </a:pPr>
            <a:r>
              <a:rPr lang="en-US" b="1" dirty="0"/>
              <a:t>Application Summary:</a:t>
            </a:r>
          </a:p>
          <a:p>
            <a:pPr lvl="1"/>
            <a:r>
              <a:rPr lang="en-US" b="1" dirty="0"/>
              <a:t>Total number of projects:  6</a:t>
            </a:r>
          </a:p>
          <a:p>
            <a:pPr lvl="1"/>
            <a:r>
              <a:rPr lang="en-US" b="1" dirty="0"/>
              <a:t>Total project costs:  $2,624,807</a:t>
            </a:r>
          </a:p>
          <a:p>
            <a:pPr lvl="1"/>
            <a:r>
              <a:rPr lang="en-US" b="1" dirty="0"/>
              <a:t>Total amount requested:  $2,099,845</a:t>
            </a:r>
          </a:p>
        </p:txBody>
      </p:sp>
      <p:sp>
        <p:nvSpPr>
          <p:cNvPr id="5" name="Title 10">
            <a:extLst>
              <a:ext uri="{FF2B5EF4-FFF2-40B4-BE49-F238E27FC236}">
                <a16:creationId xmlns:a16="http://schemas.microsoft.com/office/drawing/2014/main" id="{C66066E1-1CDF-4981-B319-508E795C1FD5}"/>
              </a:ext>
            </a:extLst>
          </p:cNvPr>
          <p:cNvSpPr txBox="1">
            <a:spLocks/>
          </p:cNvSpPr>
          <p:nvPr/>
        </p:nvSpPr>
        <p:spPr>
          <a:xfrm>
            <a:off x="628650" y="699519"/>
            <a:ext cx="7886700"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400" b="1" kern="1200">
                <a:solidFill>
                  <a:schemeClr val="tx2"/>
                </a:solidFill>
                <a:latin typeface="PT Sans" panose="020B0503020203020204" pitchFamily="34" charset="0"/>
                <a:ea typeface="+mj-ea"/>
                <a:cs typeface="+mj-cs"/>
              </a:defRPr>
            </a:lvl1pPr>
          </a:lstStyle>
          <a:p>
            <a:r>
              <a:rPr lang="en-US" dirty="0"/>
              <a:t>Available Funding and Application Summary</a:t>
            </a:r>
          </a:p>
        </p:txBody>
      </p:sp>
    </p:spTree>
    <p:extLst>
      <p:ext uri="{BB962C8B-B14F-4D97-AF65-F5344CB8AC3E}">
        <p14:creationId xmlns:p14="http://schemas.microsoft.com/office/powerpoint/2010/main" val="2382378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496152" y="1017336"/>
            <a:ext cx="7886700" cy="360040"/>
          </a:xfrm>
          <a:prstGeom prst="rect">
            <a:avLst/>
          </a:prstGeom>
        </p:spPr>
        <p:txBody>
          <a:bodyPr>
            <a:noAutofit/>
          </a:bodyPr>
          <a:lstStyle/>
          <a:p>
            <a:r>
              <a:rPr lang="en-US" b="1" dirty="0">
                <a:solidFill>
                  <a:schemeClr val="tx2"/>
                </a:solidFill>
              </a:rPr>
              <a:t>List of Applications Recommended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3294850751"/>
              </p:ext>
            </p:extLst>
          </p:nvPr>
        </p:nvGraphicFramePr>
        <p:xfrm>
          <a:off x="177696" y="1706165"/>
          <a:ext cx="8788608" cy="4592505"/>
        </p:xfrm>
        <a:graphic>
          <a:graphicData uri="http://schemas.openxmlformats.org/drawingml/2006/table">
            <a:tbl>
              <a:tblPr firstRow="1" bandRow="1">
                <a:tableStyleId>{5C22544A-7EE6-4342-B048-85BDC9FD1C3A}</a:tableStyleId>
              </a:tblPr>
              <a:tblGrid>
                <a:gridCol w="2064211">
                  <a:extLst>
                    <a:ext uri="{9D8B030D-6E8A-4147-A177-3AD203B41FA5}">
                      <a16:colId xmlns:a16="http://schemas.microsoft.com/office/drawing/2014/main" val="3387879057"/>
                    </a:ext>
                  </a:extLst>
                </a:gridCol>
                <a:gridCol w="1800200">
                  <a:extLst>
                    <a:ext uri="{9D8B030D-6E8A-4147-A177-3AD203B41FA5}">
                      <a16:colId xmlns:a16="http://schemas.microsoft.com/office/drawing/2014/main" val="1861506818"/>
                    </a:ext>
                  </a:extLst>
                </a:gridCol>
                <a:gridCol w="792088">
                  <a:extLst>
                    <a:ext uri="{9D8B030D-6E8A-4147-A177-3AD203B41FA5}">
                      <a16:colId xmlns:a16="http://schemas.microsoft.com/office/drawing/2014/main" val="3420930524"/>
                    </a:ext>
                  </a:extLst>
                </a:gridCol>
                <a:gridCol w="1440160">
                  <a:extLst>
                    <a:ext uri="{9D8B030D-6E8A-4147-A177-3AD203B41FA5}">
                      <a16:colId xmlns:a16="http://schemas.microsoft.com/office/drawing/2014/main" val="467904483"/>
                    </a:ext>
                  </a:extLst>
                </a:gridCol>
                <a:gridCol w="1224136">
                  <a:extLst>
                    <a:ext uri="{9D8B030D-6E8A-4147-A177-3AD203B41FA5}">
                      <a16:colId xmlns:a16="http://schemas.microsoft.com/office/drawing/2014/main" val="3284072429"/>
                    </a:ext>
                  </a:extLst>
                </a:gridCol>
                <a:gridCol w="1467813">
                  <a:extLst>
                    <a:ext uri="{9D8B030D-6E8A-4147-A177-3AD203B41FA5}">
                      <a16:colId xmlns:a16="http://schemas.microsoft.com/office/drawing/2014/main" val="1639893002"/>
                    </a:ext>
                  </a:extLst>
                </a:gridCol>
              </a:tblGrid>
              <a:tr h="844200">
                <a:tc>
                  <a:txBody>
                    <a:bodyPr/>
                    <a:lstStyle/>
                    <a:p>
                      <a:pPr algn="ctr"/>
                      <a:r>
                        <a:rPr lang="en-US" sz="1300" b="1" dirty="0"/>
                        <a:t>PROJECT NAME</a:t>
                      </a:r>
                    </a:p>
                  </a:txBody>
                  <a:tcPr anchor="ctr">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SCORE</a:t>
                      </a:r>
                    </a:p>
                  </a:txBody>
                  <a:tcPr anchor="ctr">
                    <a:lnB w="12700" cap="flat" cmpd="sng" algn="ctr">
                      <a:noFill/>
                      <a:prstDash val="solid"/>
                      <a:round/>
                      <a:headEnd type="none" w="med" len="med"/>
                      <a:tailEnd type="none" w="med" len="med"/>
                    </a:lnB>
                    <a:solidFill>
                      <a:schemeClr val="accent3">
                        <a:lumMod val="75000"/>
                      </a:schemeClr>
                    </a:solidFill>
                  </a:tcPr>
                </a:tc>
                <a:tc>
                  <a:txBody>
                    <a:bodyPr/>
                    <a:lstStyle/>
                    <a:p>
                      <a:pPr algn="ctr"/>
                      <a:r>
                        <a:rPr lang="en-US" sz="1300" b="1" dirty="0"/>
                        <a:t>TOTAL PROJECT COST</a:t>
                      </a:r>
                    </a:p>
                  </a:txBody>
                  <a:tcPr anchor="ctr">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B w="12700" cap="flat" cmpd="sng" algn="ctr">
                      <a:no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741717">
                <a:tc>
                  <a:txBody>
                    <a:bodyPr/>
                    <a:lstStyle/>
                    <a:p>
                      <a:pPr algn="ctr"/>
                      <a:r>
                        <a:rPr lang="en-US" sz="1400" b="1" dirty="0">
                          <a:hlinkClick r:id="rId4" action="ppaction://hlinksldjump"/>
                        </a:rPr>
                        <a:t>New bus storage and administrative facility – Benton County</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Region 10 (Cedar Rapids)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$397,500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$318,000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$318,000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5182093"/>
                  </a:ext>
                </a:extLst>
              </a:tr>
              <a:tr h="741717">
                <a:tc>
                  <a:txBody>
                    <a:bodyPr/>
                    <a:lstStyle/>
                    <a:p>
                      <a:pPr algn="ctr"/>
                      <a:r>
                        <a:rPr lang="en-US" sz="1400" b="1" dirty="0">
                          <a:hlinkClick r:id="rId5" action="ppaction://hlinksldjump"/>
                        </a:rPr>
                        <a:t>New HVAC system</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Ames (CyRide)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$651,373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$521,098</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$521,098</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720284"/>
                  </a:ext>
                </a:extLst>
              </a:tr>
              <a:tr h="741717">
                <a:tc>
                  <a:txBody>
                    <a:bodyPr/>
                    <a:lstStyle/>
                    <a:p>
                      <a:pPr algn="ctr"/>
                      <a:r>
                        <a:rPr lang="en-US" sz="1400" b="1" dirty="0">
                          <a:hlinkClick r:id="rId6" action="ppaction://hlinksldjump"/>
                        </a:rPr>
                        <a:t>Phase II transfer center</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Dubuque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$430,929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$344,743</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$344,743</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8928962"/>
                  </a:ext>
                </a:extLst>
              </a:tr>
              <a:tr h="741717">
                <a:tc>
                  <a:txBody>
                    <a:bodyPr/>
                    <a:lstStyle/>
                    <a:p>
                      <a:pPr algn="ctr"/>
                      <a:r>
                        <a:rPr lang="en-US" sz="1400" b="1" dirty="0">
                          <a:hlinkClick r:id="rId7" action="ppaction://hlinksldjump"/>
                        </a:rPr>
                        <a:t>Renovated transit maintenance and storage facility</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Sioux 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$169,000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$135,200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$135,200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5244785"/>
                  </a:ext>
                </a:extLst>
              </a:tr>
              <a:tr h="741717">
                <a:tc>
                  <a:txBody>
                    <a:bodyPr/>
                    <a:lstStyle/>
                    <a:p>
                      <a:pPr algn="ctr"/>
                      <a:r>
                        <a:rPr lang="en-US" sz="1400" b="1" kern="1200" dirty="0">
                          <a:solidFill>
                            <a:schemeClr val="dk1"/>
                          </a:solidFill>
                          <a:latin typeface="+mn-lt"/>
                          <a:ea typeface="+mn-ea"/>
                          <a:cs typeface="+mn-cs"/>
                          <a:hlinkClick r:id="rId8" action="ppaction://hlinksldjump">
                            <a:extLst>
                              <a:ext uri="{A12FA001-AC4F-418D-AE19-62706E023703}">
                                <ahyp:hlinkClr xmlns:ahyp="http://schemas.microsoft.com/office/drawing/2018/hyperlinkcolor" val="tx"/>
                              </a:ext>
                            </a:extLst>
                          </a:hlinkClick>
                        </a:rPr>
                        <a:t>New bus storage and vehicle wash facility</a:t>
                      </a:r>
                      <a:endParaRPr lang="en-US" sz="1400" b="1" kern="1200" dirty="0">
                        <a:solidFill>
                          <a:schemeClr val="dk1"/>
                        </a:solidFill>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Region 15 (Ottumwa)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$522,750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$418,200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$273,459</a:t>
                      </a:r>
                    </a:p>
                    <a:p>
                      <a:pPr algn="ctr"/>
                      <a:r>
                        <a:rPr lang="en-US" sz="1400" b="1" dirty="0"/>
                        <a:t>(52%)</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4389253"/>
                  </a:ext>
                </a:extLst>
              </a:tr>
            </a:tbl>
          </a:graphicData>
        </a:graphic>
      </p:graphicFrame>
      <p:sp>
        <p:nvSpPr>
          <p:cNvPr id="3" name="TextBox 2">
            <a:extLst>
              <a:ext uri="{FF2B5EF4-FFF2-40B4-BE49-F238E27FC236}">
                <a16:creationId xmlns:a16="http://schemas.microsoft.com/office/drawing/2014/main" id="{F5820BDE-4DE8-4E70-B05F-14D44B56349D}"/>
              </a:ext>
            </a:extLst>
          </p:cNvPr>
          <p:cNvSpPr txBox="1"/>
          <p:nvPr/>
        </p:nvSpPr>
        <p:spPr>
          <a:xfrm>
            <a:off x="0" y="6525344"/>
            <a:ext cx="7164288" cy="276999"/>
          </a:xfrm>
          <a:prstGeom prst="rect">
            <a:avLst/>
          </a:prstGeom>
          <a:noFill/>
        </p:spPr>
        <p:txBody>
          <a:bodyPr wrap="square" rtlCol="0">
            <a:spAutoFit/>
          </a:bodyPr>
          <a:lstStyle/>
          <a:p>
            <a:r>
              <a:rPr lang="en-US" sz="1200" b="1" dirty="0">
                <a:hlinkClick r:id="rId9" action="ppaction://hlinksldjump"/>
              </a:rPr>
              <a:t>Jump to applications not recommended for funding</a:t>
            </a:r>
            <a:endParaRPr lang="en-US" sz="1200" b="1" dirty="0"/>
          </a:p>
        </p:txBody>
      </p:sp>
    </p:spTree>
    <p:extLst>
      <p:ext uri="{BB962C8B-B14F-4D97-AF65-F5344CB8AC3E}">
        <p14:creationId xmlns:p14="http://schemas.microsoft.com/office/powerpoint/2010/main" val="140796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8373" y="985444"/>
            <a:ext cx="7495286" cy="5792466"/>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11560" y="1052736"/>
            <a:ext cx="8056351" cy="343747"/>
          </a:xfrm>
          <a:solidFill>
            <a:schemeClr val="bg1"/>
          </a:solidFill>
        </p:spPr>
        <p:txBody>
          <a:bodyPr>
            <a:noAutofit/>
          </a:bodyPr>
          <a:lstStyle/>
          <a:p>
            <a:r>
              <a:rPr lang="en-US" b="1" dirty="0">
                <a:solidFill>
                  <a:schemeClr val="tx2"/>
                </a:solidFill>
              </a:rPr>
              <a:t>Map of Applica</a:t>
            </a:r>
            <a:r>
              <a:rPr lang="en-US" dirty="0"/>
              <a:t>tions Received</a:t>
            </a:r>
            <a:endParaRPr lang="en-US" b="1" dirty="0">
              <a:solidFill>
                <a:schemeClr val="tx2"/>
              </a:solidFill>
            </a:endParaRPr>
          </a:p>
        </p:txBody>
      </p:sp>
      <p:sp>
        <p:nvSpPr>
          <p:cNvPr id="18" name="5-Point Star 17"/>
          <p:cNvSpPr/>
          <p:nvPr/>
        </p:nvSpPr>
        <p:spPr>
          <a:xfrm>
            <a:off x="5019096" y="4709354"/>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5-Point Star 27"/>
          <p:cNvSpPr/>
          <p:nvPr/>
        </p:nvSpPr>
        <p:spPr>
          <a:xfrm>
            <a:off x="6156176" y="4437112"/>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5-Point Star 31">
            <a:extLst>
              <a:ext uri="{FF2B5EF4-FFF2-40B4-BE49-F238E27FC236}">
                <a16:creationId xmlns:a16="http://schemas.microsoft.com/office/drawing/2014/main" id="{1ACEEFE8-08D9-4503-9FEC-154905468243}"/>
              </a:ext>
            </a:extLst>
          </p:cNvPr>
          <p:cNvSpPr/>
          <p:nvPr/>
        </p:nvSpPr>
        <p:spPr>
          <a:xfrm>
            <a:off x="179512" y="5301208"/>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5-Point Star 31">
            <a:extLst>
              <a:ext uri="{FF2B5EF4-FFF2-40B4-BE49-F238E27FC236}">
                <a16:creationId xmlns:a16="http://schemas.microsoft.com/office/drawing/2014/main" id="{AB85561B-6E2C-4D2A-8964-FCCE7CD5D935}"/>
              </a:ext>
            </a:extLst>
          </p:cNvPr>
          <p:cNvSpPr/>
          <p:nvPr/>
        </p:nvSpPr>
        <p:spPr>
          <a:xfrm>
            <a:off x="179512" y="6093296"/>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82F2D06-CEC7-42B0-987B-FBB981570F16}"/>
              </a:ext>
            </a:extLst>
          </p:cNvPr>
          <p:cNvSpPr txBox="1"/>
          <p:nvPr/>
        </p:nvSpPr>
        <p:spPr>
          <a:xfrm>
            <a:off x="539552" y="5229200"/>
            <a:ext cx="1368152" cy="461665"/>
          </a:xfrm>
          <a:prstGeom prst="rect">
            <a:avLst/>
          </a:prstGeom>
          <a:noFill/>
        </p:spPr>
        <p:txBody>
          <a:bodyPr wrap="square" rtlCol="0">
            <a:spAutoFit/>
          </a:bodyPr>
          <a:lstStyle/>
          <a:p>
            <a:r>
              <a:rPr lang="en-US" sz="1200" b="1" dirty="0"/>
              <a:t>Application received</a:t>
            </a:r>
          </a:p>
        </p:txBody>
      </p:sp>
      <p:sp>
        <p:nvSpPr>
          <p:cNvPr id="5" name="Rectangle 4">
            <a:extLst>
              <a:ext uri="{FF2B5EF4-FFF2-40B4-BE49-F238E27FC236}">
                <a16:creationId xmlns:a16="http://schemas.microsoft.com/office/drawing/2014/main" id="{69C1AD27-36ED-4426-A813-5D9252FF6F0E}"/>
              </a:ext>
            </a:extLst>
          </p:cNvPr>
          <p:cNvSpPr/>
          <p:nvPr/>
        </p:nvSpPr>
        <p:spPr>
          <a:xfrm>
            <a:off x="539552" y="6021288"/>
            <a:ext cx="1368152" cy="646331"/>
          </a:xfrm>
          <a:prstGeom prst="rect">
            <a:avLst/>
          </a:prstGeom>
        </p:spPr>
        <p:txBody>
          <a:bodyPr wrap="square">
            <a:spAutoFit/>
          </a:bodyPr>
          <a:lstStyle/>
          <a:p>
            <a:r>
              <a:rPr lang="en-US" sz="1200" b="1" dirty="0"/>
              <a:t>Application recommended for funding</a:t>
            </a:r>
          </a:p>
        </p:txBody>
      </p:sp>
      <p:sp>
        <p:nvSpPr>
          <p:cNvPr id="8" name="Oval 7">
            <a:extLst>
              <a:ext uri="{FF2B5EF4-FFF2-40B4-BE49-F238E27FC236}">
                <a16:creationId xmlns:a16="http://schemas.microsoft.com/office/drawing/2014/main" id="{CB9C8B0D-C4D1-42EF-9D88-A3D7FD5E0CE4}"/>
              </a:ext>
            </a:extLst>
          </p:cNvPr>
          <p:cNvSpPr/>
          <p:nvPr/>
        </p:nvSpPr>
        <p:spPr>
          <a:xfrm>
            <a:off x="107504" y="6021288"/>
            <a:ext cx="432048" cy="504056"/>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5-Point Star 31">
            <a:extLst>
              <a:ext uri="{FF2B5EF4-FFF2-40B4-BE49-F238E27FC236}">
                <a16:creationId xmlns:a16="http://schemas.microsoft.com/office/drawing/2014/main" id="{20A51DF7-883C-4268-ADD3-69A15C1E3A81}"/>
              </a:ext>
            </a:extLst>
          </p:cNvPr>
          <p:cNvSpPr/>
          <p:nvPr/>
        </p:nvSpPr>
        <p:spPr>
          <a:xfrm>
            <a:off x="4211960" y="3429000"/>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18D7D791-B884-4588-B93B-90DB783F9A50}"/>
              </a:ext>
            </a:extLst>
          </p:cNvPr>
          <p:cNvSpPr/>
          <p:nvPr/>
        </p:nvSpPr>
        <p:spPr>
          <a:xfrm>
            <a:off x="4139952" y="3356992"/>
            <a:ext cx="432048" cy="504056"/>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5-Point Star 31">
            <a:extLst>
              <a:ext uri="{FF2B5EF4-FFF2-40B4-BE49-F238E27FC236}">
                <a16:creationId xmlns:a16="http://schemas.microsoft.com/office/drawing/2014/main" id="{8D494342-3535-4314-9662-7998EBE42E39}"/>
              </a:ext>
            </a:extLst>
          </p:cNvPr>
          <p:cNvSpPr/>
          <p:nvPr/>
        </p:nvSpPr>
        <p:spPr>
          <a:xfrm>
            <a:off x="1331640" y="2852936"/>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EB5A3A1A-94A8-4545-961D-7CF1361A7FEF}"/>
              </a:ext>
            </a:extLst>
          </p:cNvPr>
          <p:cNvSpPr/>
          <p:nvPr/>
        </p:nvSpPr>
        <p:spPr>
          <a:xfrm>
            <a:off x="1259632" y="2780928"/>
            <a:ext cx="432048" cy="504056"/>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5-Point Star 31">
            <a:extLst>
              <a:ext uri="{FF2B5EF4-FFF2-40B4-BE49-F238E27FC236}">
                <a16:creationId xmlns:a16="http://schemas.microsoft.com/office/drawing/2014/main" id="{BE321D83-7CE0-46F8-AB62-B9C12606DB2F}"/>
              </a:ext>
            </a:extLst>
          </p:cNvPr>
          <p:cNvSpPr/>
          <p:nvPr/>
        </p:nvSpPr>
        <p:spPr>
          <a:xfrm>
            <a:off x="5796136" y="3573016"/>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51BDC9BF-B1C2-4E6B-85C5-68E8E99241A6}"/>
              </a:ext>
            </a:extLst>
          </p:cNvPr>
          <p:cNvSpPr/>
          <p:nvPr/>
        </p:nvSpPr>
        <p:spPr>
          <a:xfrm>
            <a:off x="5724128" y="3501008"/>
            <a:ext cx="432048" cy="504056"/>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5-Point Star 31">
            <a:extLst>
              <a:ext uri="{FF2B5EF4-FFF2-40B4-BE49-F238E27FC236}">
                <a16:creationId xmlns:a16="http://schemas.microsoft.com/office/drawing/2014/main" id="{113C9ADC-3807-4069-810C-1483203DC503}"/>
              </a:ext>
            </a:extLst>
          </p:cNvPr>
          <p:cNvSpPr/>
          <p:nvPr/>
        </p:nvSpPr>
        <p:spPr>
          <a:xfrm>
            <a:off x="7236296" y="2780928"/>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F2A4CE7-E25E-44A6-A88F-21DDD1A75CC5}"/>
              </a:ext>
            </a:extLst>
          </p:cNvPr>
          <p:cNvSpPr/>
          <p:nvPr/>
        </p:nvSpPr>
        <p:spPr>
          <a:xfrm>
            <a:off x="7164288" y="2708920"/>
            <a:ext cx="432048" cy="504056"/>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1A639813-7AD1-42FF-886E-F4F82A598EE4}"/>
              </a:ext>
            </a:extLst>
          </p:cNvPr>
          <p:cNvSpPr/>
          <p:nvPr/>
        </p:nvSpPr>
        <p:spPr>
          <a:xfrm>
            <a:off x="4947088" y="4628021"/>
            <a:ext cx="432048" cy="504056"/>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85569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899592" y="5289348"/>
            <a:ext cx="7344816" cy="523220"/>
          </a:xfrm>
          <a:prstGeom prst="rect">
            <a:avLst/>
          </a:prstGeom>
          <a:noFill/>
        </p:spPr>
        <p:txBody>
          <a:bodyPr wrap="square" rtlCol="0">
            <a:spAutoFit/>
          </a:bodyPr>
          <a:lstStyle/>
          <a:p>
            <a:pPr algn="ctr"/>
            <a:r>
              <a:rPr lang="en-US" sz="1400" dirty="0"/>
              <a:t>For more information on Iowa’s public transit and intercity bus programs, visit</a:t>
            </a:r>
          </a:p>
          <a:p>
            <a:pPr algn="ctr">
              <a:buNone/>
            </a:pPr>
            <a:r>
              <a:rPr lang="en-US" sz="1400" dirty="0">
                <a:solidFill>
                  <a:srgbClr val="FF0000"/>
                </a:solidFill>
                <a:hlinkClick r:id="rId3"/>
              </a:rPr>
              <a:t>www.iowadot.gov/transit</a:t>
            </a:r>
            <a:endParaRPr lang="en-US" sz="1400" dirty="0">
              <a:solidFill>
                <a:srgbClr val="FF0000"/>
              </a:solidFill>
            </a:endParaRP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PT Sans" panose="020B0503020203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Tree>
    <p:extLst>
      <p:ext uri="{BB962C8B-B14F-4D97-AF65-F5344CB8AC3E}">
        <p14:creationId xmlns:p14="http://schemas.microsoft.com/office/powerpoint/2010/main" val="1889616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764704"/>
            <a:ext cx="3816423" cy="5013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cs typeface="Arial" pitchFamily="34" charset="0"/>
              </a:rPr>
              <a:t>New bus storage and administrative facility – Benton County – Region 10 (Cedar Rapids)</a:t>
            </a:r>
          </a:p>
          <a:p>
            <a:pPr marL="0" indent="0">
              <a:spcBef>
                <a:spcPts val="0"/>
              </a:spcBef>
              <a:buClr>
                <a:schemeClr val="tx1"/>
              </a:buClr>
              <a:buNone/>
              <a:defRPr/>
            </a:pPr>
            <a:endParaRPr lang="en-US" sz="1800" b="1" dirty="0">
              <a:latin typeface="PT Sans" panose="020B0503020203020204"/>
              <a:cs typeface="Arial" pitchFamily="34" charset="0"/>
            </a:endParaRPr>
          </a:p>
          <a:p>
            <a:pPr marL="0" indent="0">
              <a:spcBef>
                <a:spcPts val="0"/>
              </a:spcBef>
              <a:buClr>
                <a:schemeClr val="tx1"/>
              </a:buClr>
              <a:buNone/>
              <a:defRPr/>
            </a:pPr>
            <a:r>
              <a:rPr lang="en-US" sz="1600" dirty="0">
                <a:latin typeface="PT Sans" panose="020B0503020203020204"/>
              </a:rPr>
              <a:t>This project will allow more vehicles to be stored indoors, provide access to a wash bay that will improve the condition and lifespan of the transit vehicles, include a dedicated maintenance bay, office and storage area. The existing facility is within the floodplain of the Cedar River and had been inundated in 2008 and 2016. The proposed location is outside of the floodplain. </a:t>
            </a:r>
          </a:p>
          <a:p>
            <a:pPr marL="0" indent="0">
              <a:spcBef>
                <a:spcPts val="0"/>
              </a:spcBef>
              <a:buClr>
                <a:schemeClr val="tx1"/>
              </a:buClr>
              <a:buNone/>
              <a:defRPr/>
            </a:pPr>
            <a:endParaRPr lang="en-US" sz="1600" dirty="0">
              <a:latin typeface="PT Sans" panose="020B0503020203020204"/>
            </a:endParaRPr>
          </a:p>
          <a:p>
            <a:pPr marL="0" indent="0">
              <a:spcBef>
                <a:spcPts val="0"/>
              </a:spcBef>
              <a:buClr>
                <a:schemeClr val="tx1"/>
              </a:buClr>
              <a:buNone/>
              <a:defRPr/>
            </a:pPr>
            <a:r>
              <a:rPr lang="en-US" sz="1600" b="1" dirty="0">
                <a:latin typeface="PT Sans" panose="020B0503020203020204"/>
                <a:cs typeface="Arial" pitchFamily="34" charset="0"/>
              </a:rPr>
              <a:t>Total Cost:    $397,500	</a:t>
            </a:r>
          </a:p>
          <a:p>
            <a:pPr marL="0" indent="0">
              <a:spcBef>
                <a:spcPts val="0"/>
              </a:spcBef>
              <a:buClr>
                <a:schemeClr val="tx1"/>
              </a:buClr>
              <a:buNone/>
              <a:defRPr/>
            </a:pPr>
            <a:r>
              <a:rPr lang="en-US" sz="1600" b="1" dirty="0">
                <a:latin typeface="PT Sans" panose="020B0503020203020204"/>
                <a:cs typeface="Arial" pitchFamily="34" charset="0"/>
              </a:rPr>
              <a:t>Requested:   $318,000  (80%)</a:t>
            </a:r>
          </a:p>
          <a:p>
            <a:pPr marL="0" indent="0">
              <a:spcBef>
                <a:spcPts val="0"/>
              </a:spcBef>
              <a:buClr>
                <a:schemeClr val="tx1"/>
              </a:buClr>
              <a:buNone/>
              <a:defRPr/>
            </a:pPr>
            <a:endParaRPr lang="en-US" sz="1800" dirty="0">
              <a:latin typeface="PT Sans" panose="020B0503020203020204"/>
              <a:cs typeface="Arial" pitchFamily="34" charset="0"/>
            </a:endParaRPr>
          </a:p>
        </p:txBody>
      </p:sp>
      <p:sp>
        <p:nvSpPr>
          <p:cNvPr id="7" name="TextBox 6">
            <a:extLst>
              <a:ext uri="{FF2B5EF4-FFF2-40B4-BE49-F238E27FC236}">
                <a16:creationId xmlns:a16="http://schemas.microsoft.com/office/drawing/2014/main" id="{B2291E62-D070-4391-BFDC-DB0C4841EB3F}"/>
              </a:ext>
            </a:extLst>
          </p:cNvPr>
          <p:cNvSpPr txBox="1"/>
          <p:nvPr/>
        </p:nvSpPr>
        <p:spPr>
          <a:xfrm>
            <a:off x="251520" y="6381328"/>
            <a:ext cx="4458688" cy="276999"/>
          </a:xfrm>
          <a:prstGeom prst="rect">
            <a:avLst/>
          </a:prstGeom>
          <a:noFill/>
        </p:spPr>
        <p:txBody>
          <a:bodyPr wrap="square" rtlCol="0">
            <a:spAutoFit/>
          </a:bodyPr>
          <a:lstStyle/>
          <a:p>
            <a:r>
              <a:rPr lang="en-US" sz="1200" b="1" dirty="0">
                <a:latin typeface="PT Sans" panose="020B0503020203020204"/>
                <a:hlinkClick r:id="rId4" action="ppaction://hlinksldjump"/>
              </a:rPr>
              <a:t>Return to List of Applications Recommended </a:t>
            </a:r>
            <a:endParaRPr lang="en-US" sz="1200" b="1" dirty="0">
              <a:latin typeface="PT Sans" panose="020B0503020203020204"/>
            </a:endParaRPr>
          </a:p>
        </p:txBody>
      </p:sp>
      <p:pic>
        <p:nvPicPr>
          <p:cNvPr id="3" name="Picture 2">
            <a:extLst>
              <a:ext uri="{FF2B5EF4-FFF2-40B4-BE49-F238E27FC236}">
                <a16:creationId xmlns:a16="http://schemas.microsoft.com/office/drawing/2014/main" id="{ECB37AC9-D614-4D19-9766-42EEF8E4B3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44057" y="1114240"/>
            <a:ext cx="5004048" cy="2196645"/>
          </a:xfrm>
          <a:prstGeom prst="rect">
            <a:avLst/>
          </a:prstGeom>
        </p:spPr>
      </p:pic>
      <p:pic>
        <p:nvPicPr>
          <p:cNvPr id="5" name="Picture 4">
            <a:extLst>
              <a:ext uri="{FF2B5EF4-FFF2-40B4-BE49-F238E27FC236}">
                <a16:creationId xmlns:a16="http://schemas.microsoft.com/office/drawing/2014/main" id="{2791AA6E-8DCD-4CAA-9BC2-DC437FFE5B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7870" y="3562228"/>
            <a:ext cx="3816423" cy="3048246"/>
          </a:xfrm>
          <a:prstGeom prst="rect">
            <a:avLst/>
          </a:prstGeom>
        </p:spPr>
      </p:pic>
    </p:spTree>
    <p:extLst>
      <p:ext uri="{BB962C8B-B14F-4D97-AF65-F5344CB8AC3E}">
        <p14:creationId xmlns:p14="http://schemas.microsoft.com/office/powerpoint/2010/main" val="2320029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764704"/>
            <a:ext cx="3816423" cy="5013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rPr>
              <a:t>New HVAC system – Ames (CyRide)</a:t>
            </a:r>
          </a:p>
          <a:p>
            <a:pPr marL="0" indent="0">
              <a:spcBef>
                <a:spcPts val="0"/>
              </a:spcBef>
              <a:buClr>
                <a:schemeClr val="tx1"/>
              </a:buClr>
              <a:buNone/>
              <a:defRPr/>
            </a:pPr>
            <a:endParaRPr lang="en-US" sz="1600" b="1" dirty="0">
              <a:latin typeface="PT Sans" panose="020B0503020203020204"/>
              <a:cs typeface="Arial" pitchFamily="34" charset="0"/>
            </a:endParaRPr>
          </a:p>
          <a:p>
            <a:pPr marL="0" indent="0">
              <a:buNone/>
            </a:pPr>
            <a:r>
              <a:rPr lang="en-US" sz="1600" dirty="0">
                <a:latin typeface="PT Sans" panose="020B0503020203020204"/>
              </a:rPr>
              <a:t>This project will replace outdated HVAC equipment at five separate areas of the CyRide bus maintenance facility. This includes 1) 2005 Multi-Stack HVAC Unit, 2) 2002 Wash Bay HVAC System, 3) 1989 Southwest Bus Storage HVAC system, 4) 1989 Shop Area Office HVAC Improvements, 5) 1983 Restrooms/Storage Roof Top Unit Replacement</a:t>
            </a:r>
          </a:p>
          <a:p>
            <a:pPr marL="0" indent="0">
              <a:spcBef>
                <a:spcPts val="0"/>
              </a:spcBef>
              <a:buClr>
                <a:schemeClr val="tx1"/>
              </a:buClr>
              <a:buNone/>
              <a:defRPr/>
            </a:pPr>
            <a:endParaRPr lang="en-US" sz="1600" dirty="0">
              <a:latin typeface="PT Sans" panose="020B0503020203020204"/>
              <a:cs typeface="Arial" pitchFamily="34" charset="0"/>
            </a:endParaRPr>
          </a:p>
          <a:p>
            <a:pPr marL="0" indent="0">
              <a:spcBef>
                <a:spcPts val="0"/>
              </a:spcBef>
              <a:buClr>
                <a:schemeClr val="tx1"/>
              </a:buClr>
              <a:buNone/>
              <a:defRPr/>
            </a:pPr>
            <a:r>
              <a:rPr lang="en-US" sz="1600" b="1" dirty="0">
                <a:latin typeface="PT Sans" panose="020B0503020203020204"/>
                <a:cs typeface="Arial" pitchFamily="34" charset="0"/>
              </a:rPr>
              <a:t>Total Cost:    $651,373	</a:t>
            </a:r>
          </a:p>
          <a:p>
            <a:pPr marL="0" indent="0">
              <a:spcBef>
                <a:spcPts val="0"/>
              </a:spcBef>
              <a:buClr>
                <a:schemeClr val="tx1"/>
              </a:buClr>
              <a:buNone/>
              <a:defRPr/>
            </a:pPr>
            <a:r>
              <a:rPr lang="en-US" sz="1600" b="1" dirty="0">
                <a:latin typeface="PT Sans" panose="020B0503020203020204"/>
                <a:cs typeface="Arial" pitchFamily="34" charset="0"/>
              </a:rPr>
              <a:t>Requested:   $521,098  (80%)</a:t>
            </a:r>
          </a:p>
          <a:p>
            <a:pPr marL="0" indent="0">
              <a:spcBef>
                <a:spcPts val="0"/>
              </a:spcBef>
              <a:buClr>
                <a:schemeClr val="tx1"/>
              </a:buClr>
              <a:buNone/>
              <a:defRPr/>
            </a:pPr>
            <a:endParaRPr lang="en-US" sz="1600" dirty="0">
              <a:latin typeface="PT Sans" panose="020B0503020203020204"/>
              <a:cs typeface="Arial" pitchFamily="34" charset="0"/>
            </a:endParaRPr>
          </a:p>
        </p:txBody>
      </p:sp>
      <p:sp>
        <p:nvSpPr>
          <p:cNvPr id="9" name="TextBox 8">
            <a:extLst>
              <a:ext uri="{FF2B5EF4-FFF2-40B4-BE49-F238E27FC236}">
                <a16:creationId xmlns:a16="http://schemas.microsoft.com/office/drawing/2014/main" id="{606F8FCA-AFFA-4D39-A7EB-8C058F6E0967}"/>
              </a:ext>
            </a:extLst>
          </p:cNvPr>
          <p:cNvSpPr txBox="1"/>
          <p:nvPr/>
        </p:nvSpPr>
        <p:spPr>
          <a:xfrm>
            <a:off x="251520" y="6381328"/>
            <a:ext cx="4458688" cy="276999"/>
          </a:xfrm>
          <a:prstGeom prst="rect">
            <a:avLst/>
          </a:prstGeom>
          <a:noFill/>
        </p:spPr>
        <p:txBody>
          <a:bodyPr wrap="square" rtlCol="0">
            <a:spAutoFit/>
          </a:bodyPr>
          <a:lstStyle/>
          <a:p>
            <a:r>
              <a:rPr lang="en-US" sz="1200" b="1" dirty="0">
                <a:latin typeface="PT Sans" panose="020B0503020203020204"/>
                <a:hlinkClick r:id="rId3" action="ppaction://hlinksldjump"/>
              </a:rPr>
              <a:t>Return to List of Applications Recommended </a:t>
            </a:r>
            <a:endParaRPr lang="en-US" sz="1200" b="1" dirty="0">
              <a:latin typeface="PT Sans" panose="020B0503020203020204"/>
            </a:endParaRPr>
          </a:p>
        </p:txBody>
      </p:sp>
      <p:pic>
        <p:nvPicPr>
          <p:cNvPr id="2" name="Picture 1">
            <a:extLst>
              <a:ext uri="{FF2B5EF4-FFF2-40B4-BE49-F238E27FC236}">
                <a16:creationId xmlns:a16="http://schemas.microsoft.com/office/drawing/2014/main" id="{219E5DF2-5837-4182-8D30-0262EEFABB46}"/>
              </a:ext>
            </a:extLst>
          </p:cNvPr>
          <p:cNvPicPr>
            <a:picLocks noChangeAspect="1"/>
          </p:cNvPicPr>
          <p:nvPr/>
        </p:nvPicPr>
        <p:blipFill>
          <a:blip r:embed="rId4"/>
          <a:stretch>
            <a:fillRect/>
          </a:stretch>
        </p:blipFill>
        <p:spPr>
          <a:xfrm>
            <a:off x="4710207" y="3765638"/>
            <a:ext cx="3730965" cy="2754189"/>
          </a:xfrm>
          <a:prstGeom prst="rect">
            <a:avLst/>
          </a:prstGeom>
        </p:spPr>
      </p:pic>
      <p:pic>
        <p:nvPicPr>
          <p:cNvPr id="3" name="Picture 2">
            <a:extLst>
              <a:ext uri="{FF2B5EF4-FFF2-40B4-BE49-F238E27FC236}">
                <a16:creationId xmlns:a16="http://schemas.microsoft.com/office/drawing/2014/main" id="{A316D1D8-98C0-4445-B444-4FDDF8AC5434}"/>
              </a:ext>
            </a:extLst>
          </p:cNvPr>
          <p:cNvPicPr>
            <a:picLocks noChangeAspect="1"/>
          </p:cNvPicPr>
          <p:nvPr/>
        </p:nvPicPr>
        <p:blipFill>
          <a:blip r:embed="rId5"/>
          <a:stretch>
            <a:fillRect/>
          </a:stretch>
        </p:blipFill>
        <p:spPr>
          <a:xfrm>
            <a:off x="4710208" y="908721"/>
            <a:ext cx="3730964" cy="2689928"/>
          </a:xfrm>
          <a:prstGeom prst="rect">
            <a:avLst/>
          </a:prstGeom>
        </p:spPr>
      </p:pic>
    </p:spTree>
    <p:extLst>
      <p:ext uri="{BB962C8B-B14F-4D97-AF65-F5344CB8AC3E}">
        <p14:creationId xmlns:p14="http://schemas.microsoft.com/office/powerpoint/2010/main" val="3560061851"/>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11646</TotalTime>
  <Words>737</Words>
  <Application>Microsoft Office PowerPoint</Application>
  <PresentationFormat>On-screen Show (4:3)</PresentationFormat>
  <Paragraphs>136</Paragraphs>
  <Slides>13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PT Sans</vt:lpstr>
      <vt:lpstr>Office Theme</vt:lpstr>
      <vt:lpstr>PowerPoint Presentation</vt:lpstr>
      <vt:lpstr>Public Transit Infrastructure Grant Program</vt:lpstr>
      <vt:lpstr>PowerPoint Presentation</vt:lpstr>
      <vt:lpstr>PowerPoint Presentation</vt:lpstr>
      <vt:lpstr>List of Applications Recommended</vt:lpstr>
      <vt:lpstr>Map of Applications Received</vt:lpstr>
      <vt:lpstr>PowerPoint Presentation</vt:lpstr>
      <vt:lpstr>PowerPoint Presentation</vt:lpstr>
      <vt:lpstr>PowerPoint Presentation</vt:lpstr>
      <vt:lpstr>PowerPoint Presentation</vt:lpstr>
      <vt:lpstr>PowerPoint Presentation</vt:lpstr>
      <vt:lpstr>PowerPoint Presentation</vt:lpstr>
      <vt:lpstr>List of Applications  Not Recommended for Award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Paulsen, Brent</cp:lastModifiedBy>
  <cp:revision>191</cp:revision>
  <cp:lastPrinted>2019-06-04T12:55:15Z</cp:lastPrinted>
  <dcterms:created xsi:type="dcterms:W3CDTF">2014-05-10T08:44:16Z</dcterms:created>
  <dcterms:modified xsi:type="dcterms:W3CDTF">2019-06-04T20:39:13Z</dcterms:modified>
</cp:coreProperties>
</file>