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332" r:id="rId3"/>
    <p:sldId id="334" r:id="rId4"/>
    <p:sldId id="353" r:id="rId5"/>
    <p:sldId id="343" r:id="rId6"/>
    <p:sldId id="349" r:id="rId7"/>
    <p:sldId id="333" r:id="rId8"/>
    <p:sldId id="351" r:id="rId9"/>
    <p:sldId id="352" r:id="rId10"/>
    <p:sldId id="287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65A"/>
    <a:srgbClr val="34495E"/>
    <a:srgbClr val="69686D"/>
    <a:srgbClr val="00717F"/>
    <a:srgbClr val="B55813"/>
    <a:srgbClr val="B1B3B3"/>
    <a:srgbClr val="871721"/>
    <a:srgbClr val="FF9966"/>
    <a:srgbClr val="FF0066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10" autoAdjust="0"/>
    <p:restoredTop sz="95574" autoAdjust="0"/>
  </p:normalViewPr>
  <p:slideViewPr>
    <p:cSldViewPr>
      <p:cViewPr varScale="1">
        <p:scale>
          <a:sx n="79" d="100"/>
          <a:sy n="79" d="100"/>
        </p:scale>
        <p:origin x="810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notesViewPr>
    <p:cSldViewPr>
      <p:cViewPr varScale="1">
        <p:scale>
          <a:sx n="62" d="100"/>
          <a:sy n="62" d="100"/>
        </p:scale>
        <p:origin x="312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162EEB-4B10-49FF-8F2C-0AA227A2A9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D052-4091-41F6-9925-0069266F78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985F6-270D-4F70-9E10-FCBAC348023D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B3A6-7390-4E05-81C4-8E18BFF7F3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ACC3E-4800-4F15-A6CB-63B3241B1A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B4AA4-C194-4822-91D4-B4FECE21A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5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D8D79-94B8-46B0-BEA5-ADFB594F66F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  <a:lvl2pPr>
              <a:defRPr>
                <a:latin typeface="PT Sans" panose="020B0503020203020204" pitchFamily="34" charset="0"/>
              </a:defRPr>
            </a:lvl2pPr>
            <a:lvl3pPr>
              <a:defRPr>
                <a:latin typeface="PT Sans" panose="020B0503020203020204" pitchFamily="34" charset="0"/>
              </a:defRPr>
            </a:lvl3pPr>
            <a:lvl4pPr>
              <a:defRPr>
                <a:latin typeface="PT Sans" panose="020B0503020203020204" pitchFamily="34" charset="0"/>
              </a:defRPr>
            </a:lvl4pPr>
            <a:lvl5pPr>
              <a:defRPr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raig.markley@iowadot.u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179512" y="5013176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PT Sans" panose="020B0503020203020204" pitchFamily="34" charset="0"/>
              </a:rPr>
              <a:t>Revitalize Iowa’s Sound Economy Program</a:t>
            </a:r>
            <a:endParaRPr lang="en-US" sz="24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1864" y="4066456"/>
            <a:ext cx="2286000" cy="370656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47864" y="4066456"/>
            <a:ext cx="2286000" cy="370656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3864" y="4066456"/>
            <a:ext cx="2286000" cy="37065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483768" y="5445224"/>
            <a:ext cx="4320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Craig Markley, Systems Planning Bureau</a:t>
            </a: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3"/>
              </a:rPr>
              <a:t>craig.markley@iowadot.us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515-239-1027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11247-CDAF-4DD5-BE81-B56FBF4D67D9}"/>
              </a:ext>
            </a:extLst>
          </p:cNvPr>
          <p:cNvSpPr txBox="1"/>
          <p:nvPr/>
        </p:nvSpPr>
        <p:spPr>
          <a:xfrm>
            <a:off x="107504" y="357301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748D6-E5EE-44F0-BED6-59197E46C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93" y="983876"/>
            <a:ext cx="2471142" cy="20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19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72816"/>
            <a:ext cx="7776864" cy="5085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US" sz="2400" dirty="0">
                <a:latin typeface="PT Sans" panose="020B0503020203020204"/>
              </a:rPr>
              <a:t>Created in 1985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PT Sans" panose="020B0503020203020204"/>
              </a:rPr>
              <a:t>Purpose: </a:t>
            </a:r>
            <a:r>
              <a:rPr lang="en-US" sz="2400" dirty="0">
                <a:latin typeface="PT Sans" panose="020B0503020203020204"/>
                <a:cs typeface="Arial" panose="020B0604020202020204" pitchFamily="34" charset="0"/>
              </a:rPr>
              <a:t>To promote economic development through roadway improvements. 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PT Sans" panose="020B0503020203020204"/>
                <a:cs typeface="Arial" panose="020B0604020202020204" pitchFamily="34" charset="0"/>
              </a:rPr>
              <a:t>Eligible development shall have value-adding activities that feed new dollars into the economy</a:t>
            </a:r>
            <a:endParaRPr lang="en-US" altLang="en-US" sz="2400" dirty="0">
              <a:latin typeface="PT Sans" panose="020B0503020203020204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sz="2400" dirty="0">
                <a:latin typeface="PT Sans" panose="020B0503020203020204"/>
                <a:cs typeface="Arial" panose="020B0604020202020204" pitchFamily="34" charset="0"/>
              </a:rPr>
              <a:t>Available to cities and counties through an application program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24744"/>
            <a:ext cx="8712967" cy="360040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Revitalize Iowa’s Sound Economy Program</a:t>
            </a:r>
          </a:p>
        </p:txBody>
      </p:sp>
    </p:spTree>
    <p:extLst>
      <p:ext uri="{BB962C8B-B14F-4D97-AF65-F5344CB8AC3E}">
        <p14:creationId xmlns:p14="http://schemas.microsoft.com/office/powerpoint/2010/main" val="1626982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38796"/>
            <a:ext cx="7776864" cy="5117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/>
            <a:r>
              <a:rPr lang="en-US" sz="3100" b="1" dirty="0"/>
              <a:t>Available Funding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Funded annually with dedicated state motor fuel and special fuel tax revenues</a:t>
            </a:r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1">
              <a:spcAft>
                <a:spcPts val="1200"/>
              </a:spcAft>
            </a:pPr>
            <a:endParaRPr lang="en-US" sz="3000" dirty="0"/>
          </a:p>
          <a:p>
            <a:pPr lvl="0"/>
            <a:r>
              <a:rPr lang="en-US" sz="3100" b="1" dirty="0"/>
              <a:t>Application Summary for SFY2019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Total number of projects awarded: 10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Total project costs: $11,975,265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Total amount awarded: $7,296,877</a:t>
            </a:r>
          </a:p>
          <a:p>
            <a:pPr lvl="1"/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5" y="1124744"/>
            <a:ext cx="8928991" cy="360040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Available Funding and Application Summary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E6A5973-2D54-4D94-B7B5-EDF7379B6E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598050"/>
              </p:ext>
            </p:extLst>
          </p:nvPr>
        </p:nvGraphicFramePr>
        <p:xfrm>
          <a:off x="1547664" y="2420888"/>
          <a:ext cx="6552728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7272">
                  <a:extLst>
                    <a:ext uri="{9D8B030D-6E8A-4147-A177-3AD203B41FA5}">
                      <a16:colId xmlns:a16="http://schemas.microsoft.com/office/drawing/2014/main" val="1223671175"/>
                    </a:ext>
                  </a:extLst>
                </a:gridCol>
                <a:gridCol w="1854546">
                  <a:extLst>
                    <a:ext uri="{9D8B030D-6E8A-4147-A177-3AD203B41FA5}">
                      <a16:colId xmlns:a16="http://schemas.microsoft.com/office/drawing/2014/main" val="2782411665"/>
                    </a:ext>
                  </a:extLst>
                </a:gridCol>
                <a:gridCol w="1730910">
                  <a:extLst>
                    <a:ext uri="{9D8B030D-6E8A-4147-A177-3AD203B41FA5}">
                      <a16:colId xmlns:a16="http://schemas.microsoft.com/office/drawing/2014/main" val="7733743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latin typeface="PT Sans" panose="020B0503020203020204"/>
                        </a:rPr>
                        <a:t>CITY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latin typeface="PT Sans" panose="020B0503020203020204"/>
                        </a:rPr>
                        <a:t>COUNTY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63876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PT Sans" panose="020B0503020203020204"/>
                        </a:rPr>
                        <a:t>Average funding generated monthly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$997,556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$498,778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5743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PT Sans" panose="020B0503020203020204"/>
                        </a:rPr>
                        <a:t>SFY 2019 current Road Use Tax Revenue (as of 4/29/2019)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$9,886,183.65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$4,943,091.84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44312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PT Sans" panose="020B0503020203020204"/>
                        </a:rPr>
                        <a:t>Current Unobligated Balance (as of 4/29/2019)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$16,811,067.71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PT Sans" panose="020B0503020203020204"/>
                        </a:rPr>
                        <a:t>$4,895,497.06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533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061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988840"/>
            <a:ext cx="7776864" cy="4725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Growth Potential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Average wages meet at least 100% </a:t>
            </a:r>
            <a:r>
              <a:rPr lang="en-US" sz="2400" dirty="0" err="1">
                <a:cs typeface="Arial" pitchFamily="34" charset="0"/>
              </a:rPr>
              <a:t>laborshed</a:t>
            </a:r>
            <a:r>
              <a:rPr lang="en-US" sz="2400" dirty="0">
                <a:cs typeface="Arial" pitchFamily="34" charset="0"/>
              </a:rPr>
              <a:t> wage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Quality of Jobs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No pattern of violations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In-state suppliers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Impact on import substitution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Few Iowa competitors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Operating expenditures spent in Iowa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Out-of-state sales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Hiring preferences to Iowa residents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24743"/>
            <a:ext cx="7886700" cy="288033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Immediate Opportunity Project Evaluation Criteria</a:t>
            </a:r>
          </a:p>
        </p:txBody>
      </p:sp>
    </p:spTree>
    <p:extLst>
      <p:ext uri="{BB962C8B-B14F-4D97-AF65-F5344CB8AC3E}">
        <p14:creationId xmlns:p14="http://schemas.microsoft.com/office/powerpoint/2010/main" val="2010623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graphicFrame>
        <p:nvGraphicFramePr>
          <p:cNvPr id="64" name="Table 63">
            <a:extLst>
              <a:ext uri="{FF2B5EF4-FFF2-40B4-BE49-F238E27FC236}">
                <a16:creationId xmlns:a16="http://schemas.microsoft.com/office/drawing/2014/main" id="{09CF8E64-2BCD-4821-9B8A-7369BB1A8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51900"/>
              </p:ext>
            </p:extLst>
          </p:nvPr>
        </p:nvGraphicFramePr>
        <p:xfrm>
          <a:off x="136142" y="2833451"/>
          <a:ext cx="8896156" cy="77429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543840">
                  <a:extLst>
                    <a:ext uri="{9D8B030D-6E8A-4147-A177-3AD203B41FA5}">
                      <a16:colId xmlns:a16="http://schemas.microsoft.com/office/drawing/2014/main" val="234664993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73648500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2104639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718421099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2695416265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1928966016"/>
                    </a:ext>
                  </a:extLst>
                </a:gridCol>
              </a:tblGrid>
              <a:tr h="7742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Construction of approximately 342 feet of South 85</a:t>
                      </a:r>
                      <a:r>
                        <a:rPr lang="en-US" sz="1400" baseline="300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th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 Street.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West Des Moines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$350,159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80%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$280,127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587592"/>
                  </a:ext>
                </a:extLst>
              </a:tr>
            </a:tbl>
          </a:graphicData>
        </a:graphic>
      </p:graphicFrame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39552" y="784410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List of Immediate Opportunity Applications Recommended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2" y="1988840"/>
            <a:ext cx="8871715" cy="844612"/>
            <a:chOff x="172362" y="2033593"/>
            <a:chExt cx="8871715" cy="844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2" y="2033593"/>
              <a:ext cx="8871715" cy="844612"/>
              <a:chOff x="173244" y="2962504"/>
              <a:chExt cx="8871715" cy="84461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56105" y="3115112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4" y="2962504"/>
                <a:ext cx="2538980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717085" y="2962504"/>
                <a:ext cx="1146836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3868781" y="2962504"/>
                <a:ext cx="847070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2813405" y="3212976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3941221" y="3215697"/>
                <a:ext cx="764909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JOBS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729689" y="2033593"/>
              <a:ext cx="1438038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734549" y="2209677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C3C8CDFB-817B-4D38-9844-BB96DDE00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604795"/>
            <a:ext cx="2545024" cy="170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AA19393C-BECA-4AED-8242-65EA02593401}"/>
              </a:ext>
            </a:extLst>
          </p:cNvPr>
          <p:cNvSpPr>
            <a:spLocks noChangeAspect="1"/>
          </p:cNvSpPr>
          <p:nvPr/>
        </p:nvSpPr>
        <p:spPr>
          <a:xfrm>
            <a:off x="4483851" y="5589240"/>
            <a:ext cx="136525" cy="1285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00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0E821F-CB3B-41EE-8FA9-1F706CA2D9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0" t="7476" r="11412" b="6294"/>
          <a:stretch/>
        </p:blipFill>
        <p:spPr>
          <a:xfrm>
            <a:off x="1475657" y="4356938"/>
            <a:ext cx="3168351" cy="2384429"/>
          </a:xfrm>
          <a:prstGeom prst="rect">
            <a:avLst/>
          </a:prstGeom>
          <a:ln>
            <a:solidFill>
              <a:srgbClr val="53565A"/>
            </a:solidFill>
          </a:ln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5751537-FA03-4AB3-8B31-69AB09AA416A}"/>
              </a:ext>
            </a:extLst>
          </p:cNvPr>
          <p:cNvSpPr txBox="1">
            <a:spLocks/>
          </p:cNvSpPr>
          <p:nvPr/>
        </p:nvSpPr>
        <p:spPr>
          <a:xfrm>
            <a:off x="473245" y="312412"/>
            <a:ext cx="8197510" cy="50131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PT Sans" panose="020B0503020203020204"/>
              </a:rPr>
              <a:t>West Des Moines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PT Sans" panose="020B0503020203020204"/>
                <a:cs typeface="Arial" pitchFamily="34" charset="0"/>
              </a:rPr>
              <a:t>(Immediate Opportunity)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1800" b="1" dirty="0">
              <a:latin typeface="PT Sans" panose="020B0503020203020204"/>
              <a:cs typeface="Arial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PT Sans" panose="020B0503020203020204"/>
              </a:rPr>
              <a:t>Construction of approximately 342 feet of South 85</a:t>
            </a:r>
            <a:r>
              <a:rPr lang="en-US" sz="1800" baseline="30000" dirty="0">
                <a:latin typeface="PT Sans" panose="020B0503020203020204"/>
              </a:rPr>
              <a:t>th</a:t>
            </a:r>
            <a:r>
              <a:rPr lang="en-US" sz="1800" dirty="0">
                <a:latin typeface="PT Sans" panose="020B0503020203020204"/>
              </a:rPr>
              <a:t> Street located on the west side of town.  This project is necessary to provide improved access to the proposed expansion of Sammons Financial Group, a provider of financial products.</a:t>
            </a:r>
          </a:p>
          <a:p>
            <a:pPr marL="0" indent="0">
              <a:buNone/>
            </a:pPr>
            <a:r>
              <a:rPr lang="en-US" sz="1800" dirty="0">
                <a:latin typeface="PT Sans" panose="020B0503020203020204"/>
                <a:cs typeface="Arial" pitchFamily="34" charset="0"/>
              </a:rPr>
              <a:t>Total Cost:     $350,159                       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dirty="0">
                <a:latin typeface="PT Sans" panose="020B0503020203020204"/>
                <a:cs typeface="Arial" pitchFamily="34" charset="0"/>
              </a:rPr>
              <a:t>Requested:   $280,127 (80%)                 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dirty="0">
                <a:latin typeface="PT Sans" panose="020B0503020203020204"/>
                <a:cs typeface="Arial" pitchFamily="34" charset="0"/>
              </a:rPr>
              <a:t>Jobs Created:  24                                   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dirty="0">
                <a:latin typeface="PT Sans" panose="020B0503020203020204"/>
                <a:cs typeface="Arial" pitchFamily="34" charset="0"/>
              </a:rPr>
              <a:t>RISE Cost/Job Assisted: $11,671.96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dirty="0">
                <a:latin typeface="PT Sans" panose="020B0503020203020204"/>
                <a:cs typeface="Arial" pitchFamily="34" charset="0"/>
              </a:rPr>
              <a:t>Capital Investment/RISE $: $232.29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dirty="0">
                <a:latin typeface="PT Sans" panose="020B0503020203020204"/>
                <a:cs typeface="Arial" pitchFamily="34" charset="0"/>
              </a:rPr>
              <a:t>Company Average Wages: $35.36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dirty="0">
                <a:latin typeface="PT Sans" panose="020B0503020203020204"/>
                <a:cs typeface="Arial" pitchFamily="34" charset="0"/>
              </a:rPr>
              <a:t> (140% of </a:t>
            </a:r>
            <a:r>
              <a:rPr lang="en-US" sz="1800" dirty="0" err="1">
                <a:latin typeface="PT Sans" panose="020B0503020203020204"/>
                <a:cs typeface="Arial" pitchFamily="34" charset="0"/>
              </a:rPr>
              <a:t>laborshed</a:t>
            </a:r>
            <a:r>
              <a:rPr lang="en-US" sz="1800" dirty="0">
                <a:latin typeface="PT Sans" panose="020B0503020203020204"/>
                <a:cs typeface="Arial" pitchFamily="34" charset="0"/>
              </a:rPr>
              <a:t>)                        	</a:t>
            </a:r>
            <a:endParaRPr lang="en-US" sz="2400" dirty="0">
              <a:latin typeface="PT Sans" panose="020B0503020203020204"/>
              <a:cs typeface="Arial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5FD876-DAF7-4407-8F04-17B626FB81E3}"/>
              </a:ext>
            </a:extLst>
          </p:cNvPr>
          <p:cNvCxnSpPr/>
          <p:nvPr/>
        </p:nvCxnSpPr>
        <p:spPr>
          <a:xfrm>
            <a:off x="827584" y="375614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B5D091F-B07B-4F62-BDD9-8148D378AC2A}"/>
              </a:ext>
            </a:extLst>
          </p:cNvPr>
          <p:cNvSpPr/>
          <p:nvPr/>
        </p:nvSpPr>
        <p:spPr>
          <a:xfrm>
            <a:off x="3946446" y="4293096"/>
            <a:ext cx="40953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0381D03-C38C-4902-B8D2-CCE2EFB59CCC}"/>
              </a:ext>
            </a:extLst>
          </p:cNvPr>
          <p:cNvSpPr/>
          <p:nvPr/>
        </p:nvSpPr>
        <p:spPr>
          <a:xfrm>
            <a:off x="1835696" y="6093296"/>
            <a:ext cx="194320" cy="194320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27A9FF-AFB4-40CF-A40C-D6DB78B595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89" t="12201" r="27950" b="18888"/>
          <a:stretch/>
        </p:blipFill>
        <p:spPr>
          <a:xfrm>
            <a:off x="4918790" y="2380370"/>
            <a:ext cx="3541642" cy="4051262"/>
          </a:xfrm>
          <a:prstGeom prst="rect">
            <a:avLst/>
          </a:prstGeom>
          <a:ln>
            <a:solidFill>
              <a:srgbClr val="34495E"/>
            </a:solidFill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743342-8A68-4C9B-925B-4C93A6963899}"/>
              </a:ext>
            </a:extLst>
          </p:cNvPr>
          <p:cNvCxnSpPr>
            <a:cxnSpLocks/>
          </p:cNvCxnSpPr>
          <p:nvPr/>
        </p:nvCxnSpPr>
        <p:spPr>
          <a:xfrm>
            <a:off x="5796136" y="2924944"/>
            <a:ext cx="72008" cy="64807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D76A375-F85D-43BF-BCAB-6B24F41F5E60}"/>
              </a:ext>
            </a:extLst>
          </p:cNvPr>
          <p:cNvSpPr txBox="1"/>
          <p:nvPr/>
        </p:nvSpPr>
        <p:spPr>
          <a:xfrm rot="21296235">
            <a:off x="6913852" y="2549579"/>
            <a:ext cx="12328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Mills Civic Parkway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9F1A94-B365-439E-A067-3C1581D15E63}"/>
              </a:ext>
            </a:extLst>
          </p:cNvPr>
          <p:cNvSpPr/>
          <p:nvPr/>
        </p:nvSpPr>
        <p:spPr>
          <a:xfrm rot="21160962">
            <a:off x="7139192" y="5453307"/>
            <a:ext cx="105830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/>
              <a:t>Cascade Avenue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07E7F3-113B-4F76-86BC-09E93DF5AAE5}"/>
              </a:ext>
            </a:extLst>
          </p:cNvPr>
          <p:cNvSpPr/>
          <p:nvPr/>
        </p:nvSpPr>
        <p:spPr>
          <a:xfrm rot="16200000">
            <a:off x="7928731" y="4667932"/>
            <a:ext cx="73930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/>
              <a:t>S 81</a:t>
            </a:r>
            <a:r>
              <a:rPr lang="en-US" sz="800" b="1" baseline="30000" dirty="0"/>
              <a:t>st</a:t>
            </a:r>
            <a:r>
              <a:rPr lang="en-US" sz="800" b="1" dirty="0"/>
              <a:t> Street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2258-05C7-42BE-92EE-3A1BD1225CED}"/>
              </a:ext>
            </a:extLst>
          </p:cNvPr>
          <p:cNvSpPr/>
          <p:nvPr/>
        </p:nvSpPr>
        <p:spPr>
          <a:xfrm rot="16200000">
            <a:off x="5349155" y="4985577"/>
            <a:ext cx="7505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/>
              <a:t>S 85</a:t>
            </a:r>
            <a:r>
              <a:rPr lang="en-US" sz="800" b="1" baseline="30000" dirty="0"/>
              <a:t>th</a:t>
            </a:r>
            <a:r>
              <a:rPr lang="en-US" sz="800" b="1" dirty="0"/>
              <a:t> Street</a:t>
            </a:r>
          </a:p>
        </p:txBody>
      </p:sp>
    </p:spTree>
    <p:extLst>
      <p:ext uri="{BB962C8B-B14F-4D97-AF65-F5344CB8AC3E}">
        <p14:creationId xmlns:p14="http://schemas.microsoft.com/office/powerpoint/2010/main" val="448099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988840"/>
            <a:ext cx="7776864" cy="47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Development Potential (35 points)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Economic impact and Cost Effectiveness (20 points)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Local Commitment and Initiative (33 points)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Transportation Need and Justification (4 points)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US" sz="2400" dirty="0">
                <a:cs typeface="Arial" pitchFamily="34" charset="0"/>
              </a:rPr>
              <a:t>Local Economic Need (6 points)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24743"/>
            <a:ext cx="7886700" cy="288033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Local Development Project Evaluation Criteria</a:t>
            </a:r>
          </a:p>
        </p:txBody>
      </p:sp>
    </p:spTree>
    <p:extLst>
      <p:ext uri="{BB962C8B-B14F-4D97-AF65-F5344CB8AC3E}">
        <p14:creationId xmlns:p14="http://schemas.microsoft.com/office/powerpoint/2010/main" val="3737147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42285" y="707765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List of Local Development Applications Recommended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1" y="1627961"/>
            <a:ext cx="8871716" cy="844612"/>
            <a:chOff x="172361" y="2033593"/>
            <a:chExt cx="8871716" cy="844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1" y="2033593"/>
              <a:ext cx="8871716" cy="844612"/>
              <a:chOff x="173243" y="2962504"/>
              <a:chExt cx="8871716" cy="84461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56105" y="3115112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3" y="2962504"/>
                <a:ext cx="2912339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3025427" y="2962504"/>
                <a:ext cx="998282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4023709" y="2962504"/>
                <a:ext cx="709292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3022582" y="3235137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4004791" y="3212976"/>
                <a:ext cx="80061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729689" y="2033593"/>
              <a:ext cx="1438038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734549" y="2209677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C3C8CDFB-817B-4D38-9844-BB96DDE00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201" y="5301208"/>
            <a:ext cx="2109951" cy="141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D0F94BDC-7C4D-49AA-8D34-56ECA9BB5E87}"/>
              </a:ext>
            </a:extLst>
          </p:cNvPr>
          <p:cNvSpPr>
            <a:spLocks noChangeAspect="1"/>
          </p:cNvSpPr>
          <p:nvPr/>
        </p:nvSpPr>
        <p:spPr>
          <a:xfrm>
            <a:off x="4623176" y="5517232"/>
            <a:ext cx="112174" cy="10565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0CE1317D-342B-455D-8255-C58A16B652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076018"/>
              </p:ext>
            </p:extLst>
          </p:nvPr>
        </p:nvGraphicFramePr>
        <p:xfrm>
          <a:off x="121468" y="2472572"/>
          <a:ext cx="8896156" cy="77429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66356">
                  <a:extLst>
                    <a:ext uri="{9D8B030D-6E8A-4147-A177-3AD203B41FA5}">
                      <a16:colId xmlns:a16="http://schemas.microsoft.com/office/drawing/2014/main" val="2346649935"/>
                    </a:ext>
                  </a:extLst>
                </a:gridCol>
                <a:gridCol w="993438">
                  <a:extLst>
                    <a:ext uri="{9D8B030D-6E8A-4147-A177-3AD203B41FA5}">
                      <a16:colId xmlns:a16="http://schemas.microsoft.com/office/drawing/2014/main" val="736485009"/>
                    </a:ext>
                  </a:extLst>
                </a:gridCol>
                <a:gridCol w="700270">
                  <a:extLst>
                    <a:ext uri="{9D8B030D-6E8A-4147-A177-3AD203B41FA5}">
                      <a16:colId xmlns:a16="http://schemas.microsoft.com/office/drawing/2014/main" val="32104639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718421099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2695416265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1928966016"/>
                    </a:ext>
                  </a:extLst>
                </a:gridCol>
              </a:tblGrid>
              <a:tr h="7742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Construction of approximately 1,750 feet of South Monroe Avenue.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Mason City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$1,110,156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$555,078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587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9041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6BF8B83-4FCB-4042-928F-129FD485A8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88" t="10941" r="27163" b="4640"/>
          <a:stretch/>
        </p:blipFill>
        <p:spPr>
          <a:xfrm>
            <a:off x="457590" y="2809103"/>
            <a:ext cx="3970394" cy="3500216"/>
          </a:xfrm>
          <a:prstGeom prst="rect">
            <a:avLst/>
          </a:prstGeom>
          <a:ln>
            <a:solidFill>
              <a:srgbClr val="53565A"/>
            </a:solidFill>
          </a:ln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5751537-FA03-4AB3-8B31-69AB09AA416A}"/>
              </a:ext>
            </a:extLst>
          </p:cNvPr>
          <p:cNvSpPr txBox="1">
            <a:spLocks/>
          </p:cNvSpPr>
          <p:nvPr/>
        </p:nvSpPr>
        <p:spPr>
          <a:xfrm>
            <a:off x="473245" y="312412"/>
            <a:ext cx="8197510" cy="5013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PT Sans" panose="020B0503020203020204"/>
              </a:rPr>
              <a:t>Mason City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b="1" dirty="0">
                <a:latin typeface="PT Sans" panose="020B0503020203020204"/>
                <a:cs typeface="Arial" pitchFamily="34" charset="0"/>
              </a:rPr>
              <a:t>(Local Development)</a:t>
            </a:r>
            <a:endParaRPr lang="en-US" sz="2400" b="1" dirty="0">
              <a:latin typeface="PT Sans" panose="020B0503020203020204"/>
              <a:cs typeface="Arial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PT Sans" panose="020B0503020203020204"/>
              </a:rPr>
              <a:t>Construction of approximately 1,750 feet of South Monroe Avenue located on the south side of town.  This project is necessary to provide access </a:t>
            </a:r>
            <a:r>
              <a:rPr lang="en-US" sz="1800">
                <a:latin typeface="PT Sans" panose="020B0503020203020204"/>
              </a:rPr>
              <a:t>to more than 120 </a:t>
            </a:r>
            <a:r>
              <a:rPr lang="en-US" sz="1800" dirty="0">
                <a:latin typeface="PT Sans" panose="020B0503020203020204"/>
              </a:rPr>
              <a:t>acres for industrial purposes.</a:t>
            </a:r>
          </a:p>
          <a:p>
            <a:pPr marL="0" indent="0">
              <a:buNone/>
            </a:pPr>
            <a:r>
              <a:rPr lang="en-US" sz="1800" dirty="0">
                <a:latin typeface="PT Sans" panose="020B0503020203020204"/>
              </a:rPr>
              <a:t> 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dirty="0">
                <a:latin typeface="PT Sans" panose="020B0503020203020204"/>
                <a:cs typeface="Arial" pitchFamily="34" charset="0"/>
              </a:rPr>
              <a:t>Total Cost:     $1,110,156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en-US" sz="1800" dirty="0">
                <a:latin typeface="PT Sans" panose="020B0503020203020204"/>
                <a:cs typeface="Arial" pitchFamily="34" charset="0"/>
              </a:rPr>
              <a:t>Requested:   $555,078  (50%)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en-US" sz="2400" dirty="0">
              <a:latin typeface="PT Sans" panose="020B0503020203020204"/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F524503-4C06-45C0-AA67-B67E60FF9B5A}"/>
              </a:ext>
            </a:extLst>
          </p:cNvPr>
          <p:cNvSpPr>
            <a:spLocks noChangeAspect="1"/>
          </p:cNvSpPr>
          <p:nvPr/>
        </p:nvSpPr>
        <p:spPr>
          <a:xfrm>
            <a:off x="1835696" y="5877272"/>
            <a:ext cx="216024" cy="2034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809BCE-F33B-454A-A67A-9E96425159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74" t="18899" r="26764" b="10541"/>
          <a:stretch/>
        </p:blipFill>
        <p:spPr>
          <a:xfrm>
            <a:off x="5292079" y="1847930"/>
            <a:ext cx="3425709" cy="4461389"/>
          </a:xfrm>
          <a:prstGeom prst="rect">
            <a:avLst/>
          </a:prstGeom>
          <a:ln>
            <a:solidFill>
              <a:srgbClr val="34495E"/>
            </a:solidFill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85729B-C315-426D-8544-982E66B25C3C}"/>
              </a:ext>
            </a:extLst>
          </p:cNvPr>
          <p:cNvCxnSpPr>
            <a:cxnSpLocks/>
          </p:cNvCxnSpPr>
          <p:nvPr/>
        </p:nvCxnSpPr>
        <p:spPr>
          <a:xfrm>
            <a:off x="6444208" y="3284984"/>
            <a:ext cx="0" cy="14401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C3C0590-FFE0-41A7-8645-9C18DD3C1DA2}"/>
              </a:ext>
            </a:extLst>
          </p:cNvPr>
          <p:cNvSpPr/>
          <p:nvPr/>
        </p:nvSpPr>
        <p:spPr>
          <a:xfrm>
            <a:off x="6516216" y="3762422"/>
            <a:ext cx="1080121" cy="60268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90E7E9-6966-4512-9C49-59856A83A29B}"/>
              </a:ext>
            </a:extLst>
          </p:cNvPr>
          <p:cNvSpPr/>
          <p:nvPr/>
        </p:nvSpPr>
        <p:spPr>
          <a:xfrm>
            <a:off x="6516216" y="4365104"/>
            <a:ext cx="1080100" cy="10801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58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13032</TotalTime>
  <Words>444</Words>
  <Application>Microsoft Office PowerPoint</Application>
  <PresentationFormat>On-screen Show (4:3)</PresentationFormat>
  <Paragraphs>100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PT Sans</vt:lpstr>
      <vt:lpstr>Office Theme</vt:lpstr>
      <vt:lpstr>PowerPoint Presentation</vt:lpstr>
      <vt:lpstr>Revitalize Iowa’s Sound Economy Program</vt:lpstr>
      <vt:lpstr>Available Funding and Application Summary</vt:lpstr>
      <vt:lpstr>Immediate Opportunity Project Evaluation Criteria</vt:lpstr>
      <vt:lpstr>PowerPoint Presentation</vt:lpstr>
      <vt:lpstr>PowerPoint Presentation</vt:lpstr>
      <vt:lpstr>Local Development Project Evaluation Criteria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Markley, Craig</cp:lastModifiedBy>
  <cp:revision>226</cp:revision>
  <cp:lastPrinted>2019-06-04T19:57:59Z</cp:lastPrinted>
  <dcterms:created xsi:type="dcterms:W3CDTF">2014-05-10T08:44:16Z</dcterms:created>
  <dcterms:modified xsi:type="dcterms:W3CDTF">2019-06-04T20:50:09Z</dcterms:modified>
</cp:coreProperties>
</file>