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9" r:id="rId2"/>
    <p:sldId id="258" r:id="rId3"/>
    <p:sldId id="274" r:id="rId4"/>
    <p:sldId id="270" r:id="rId5"/>
    <p:sldId id="905" r:id="rId6"/>
    <p:sldId id="257" r:id="rId7"/>
    <p:sldId id="330" r:id="rId8"/>
    <p:sldId id="331" r:id="rId9"/>
    <p:sldId id="268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2019 (month)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319131</c:v>
                </c:pt>
                <c:pt idx="1">
                  <c:v>321134</c:v>
                </c:pt>
                <c:pt idx="2">
                  <c:v>407466</c:v>
                </c:pt>
                <c:pt idx="3">
                  <c:v>361005</c:v>
                </c:pt>
                <c:pt idx="4">
                  <c:v>396856</c:v>
                </c:pt>
                <c:pt idx="5">
                  <c:v>415896</c:v>
                </c:pt>
                <c:pt idx="6">
                  <c:v>421842</c:v>
                </c:pt>
                <c:pt idx="7">
                  <c:v>394855</c:v>
                </c:pt>
                <c:pt idx="8">
                  <c:v>353952</c:v>
                </c:pt>
                <c:pt idx="9">
                  <c:v>391514</c:v>
                </c:pt>
                <c:pt idx="10">
                  <c:v>360225</c:v>
                </c:pt>
                <c:pt idx="11">
                  <c:v>382884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2020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#,##0</c:formatCode>
                <c:ptCount val="12"/>
                <c:pt idx="0">
                  <c:v>355857</c:v>
                </c:pt>
                <c:pt idx="1">
                  <c:v>367741</c:v>
                </c:pt>
                <c:pt idx="2">
                  <c:v>231598</c:v>
                </c:pt>
                <c:pt idx="3">
                  <c:v>15454</c:v>
                </c:pt>
                <c:pt idx="4">
                  <c:v>47779</c:v>
                </c:pt>
                <c:pt idx="5">
                  <c:v>95765</c:v>
                </c:pt>
                <c:pt idx="6">
                  <c:v>139806</c:v>
                </c:pt>
                <c:pt idx="7">
                  <c:v>145348</c:v>
                </c:pt>
                <c:pt idx="8">
                  <c:v>132276</c:v>
                </c:pt>
                <c:pt idx="9">
                  <c:v>163075</c:v>
                </c:pt>
                <c:pt idx="10">
                  <c:v>150486</c:v>
                </c:pt>
                <c:pt idx="11">
                  <c:v>158783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Sheet1!$F$1</c:f>
              <c:strCache>
                <c:ptCount val="1"/>
                <c:pt idx="0">
                  <c:v>2021 (month)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#,##0</c:formatCode>
                <c:ptCount val="12"/>
                <c:pt idx="0">
                  <c:v>139807</c:v>
                </c:pt>
                <c:pt idx="1">
                  <c:v>154339</c:v>
                </c:pt>
                <c:pt idx="2">
                  <c:v>239839</c:v>
                </c:pt>
                <c:pt idx="3">
                  <c:v>217051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91299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3"/>
                </a:solidFill>
                <a:latin typeface="Myriad Pro" panose="020B0503030403020204" pitchFamily="34" charset="0"/>
              </a:defRPr>
            </a:lvl1pPr>
          </a:lstStyle>
          <a:p>
            <a:fld id="{9B44124D-C471-46D2-803A-34C78BE64E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3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BlankMap-USA-Midwest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COVID-19 Transportation Funding Impact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June 8, 2021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Economic Recovery Index</a:t>
            </a:r>
          </a:p>
          <a:p>
            <a:r>
              <a:rPr lang="en-US" dirty="0"/>
              <a:t>Travel trends</a:t>
            </a:r>
          </a:p>
          <a:p>
            <a:pPr lvl="1"/>
            <a:r>
              <a:rPr lang="en-US" dirty="0"/>
              <a:t>US total rail carloads</a:t>
            </a:r>
          </a:p>
          <a:p>
            <a:pPr lvl="1"/>
            <a:r>
              <a:rPr lang="en-US" dirty="0"/>
              <a:t>Commercial air service passenger counts</a:t>
            </a:r>
          </a:p>
          <a:p>
            <a:pPr lvl="1"/>
            <a:r>
              <a:rPr lang="en-US" dirty="0"/>
              <a:t>Vehicular traffic</a:t>
            </a:r>
          </a:p>
          <a:p>
            <a:r>
              <a:rPr lang="en-US" dirty="0"/>
              <a:t>Funding</a:t>
            </a:r>
          </a:p>
          <a:p>
            <a:pPr lvl="1"/>
            <a:r>
              <a:rPr lang="en-US" dirty="0"/>
              <a:t>Funding impacts</a:t>
            </a:r>
          </a:p>
          <a:p>
            <a:pPr lvl="1"/>
            <a:r>
              <a:rPr lang="en-US" dirty="0"/>
              <a:t>Federal funding relief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9734-901E-49FB-8648-B9D68573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82222"/>
            <a:ext cx="85598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Moody’s/CNN Recovery Index - Midwest</a:t>
            </a:r>
            <a:br>
              <a:rPr lang="en-US" sz="3600" dirty="0"/>
            </a:br>
            <a:r>
              <a:rPr lang="en-US" sz="2400" dirty="0"/>
              <a:t>(Pre-Pandemic = 100) As of 5/28/2021</a:t>
            </a:r>
            <a:endParaRPr lang="en-US" sz="7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599B6-CF37-4F12-B07E-2FF7076F6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3</a:t>
            </a:fld>
            <a:endParaRPr lang="en-US"/>
          </a:p>
        </p:txBody>
      </p:sp>
      <p:pic>
        <p:nvPicPr>
          <p:cNvPr id="11" name="Content Placeholder 10" descr="Map&#10;&#10;Description automatically generated">
            <a:extLst>
              <a:ext uri="{FF2B5EF4-FFF2-40B4-BE49-F238E27FC236}">
                <a16:creationId xmlns:a16="http://schemas.microsoft.com/office/drawing/2014/main" id="{8D66050F-A041-47DF-8BD5-2117FCF483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84663" y="1048769"/>
            <a:ext cx="6900587" cy="536412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F72A13-8DCB-433D-9B54-E38FB95A2E03}"/>
              </a:ext>
            </a:extLst>
          </p:cNvPr>
          <p:cNvSpPr txBox="1"/>
          <p:nvPr/>
        </p:nvSpPr>
        <p:spPr>
          <a:xfrm>
            <a:off x="3746501" y="3784184"/>
            <a:ext cx="1447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98%</a:t>
            </a:r>
          </a:p>
          <a:p>
            <a:pPr algn="ctr"/>
            <a:r>
              <a:rPr lang="en-US" sz="1400" dirty="0"/>
              <a:t>(93% last month)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FACEFF-0872-48AE-A818-E06887C986C4}"/>
              </a:ext>
            </a:extLst>
          </p:cNvPr>
          <p:cNvSpPr txBox="1"/>
          <p:nvPr/>
        </p:nvSpPr>
        <p:spPr>
          <a:xfrm>
            <a:off x="2387600" y="2982737"/>
            <a:ext cx="76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106%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C97DD5-FE11-4020-9173-61B3ADFD9016}"/>
              </a:ext>
            </a:extLst>
          </p:cNvPr>
          <p:cNvSpPr txBox="1"/>
          <p:nvPr/>
        </p:nvSpPr>
        <p:spPr>
          <a:xfrm>
            <a:off x="2400300" y="1961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93%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DD59F5-C121-4EAC-AE06-220BB964AE8F}"/>
              </a:ext>
            </a:extLst>
          </p:cNvPr>
          <p:cNvSpPr txBox="1"/>
          <p:nvPr/>
        </p:nvSpPr>
        <p:spPr>
          <a:xfrm>
            <a:off x="2476681" y="4096501"/>
            <a:ext cx="864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F5DCCA-85E3-4AB4-B265-8B3E8A65A85B}"/>
              </a:ext>
            </a:extLst>
          </p:cNvPr>
          <p:cNvSpPr txBox="1"/>
          <p:nvPr/>
        </p:nvSpPr>
        <p:spPr>
          <a:xfrm>
            <a:off x="3886200" y="244830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88%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DBFB7C-9E65-4447-A209-F7EA679E2FF1}"/>
              </a:ext>
            </a:extLst>
          </p:cNvPr>
          <p:cNvSpPr txBox="1"/>
          <p:nvPr/>
        </p:nvSpPr>
        <p:spPr>
          <a:xfrm>
            <a:off x="2776450" y="519637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97%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F02CCD-7B0A-4618-874D-A5F1E4511070}"/>
              </a:ext>
            </a:extLst>
          </p:cNvPr>
          <p:cNvSpPr txBox="1"/>
          <p:nvPr/>
        </p:nvSpPr>
        <p:spPr>
          <a:xfrm>
            <a:off x="5194300" y="303634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93%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2FCAA0-8A42-4E6C-B14B-B49EF0A622C0}"/>
              </a:ext>
            </a:extLst>
          </p:cNvPr>
          <p:cNvSpPr txBox="1"/>
          <p:nvPr/>
        </p:nvSpPr>
        <p:spPr>
          <a:xfrm>
            <a:off x="4519700" y="526009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92%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B62C5D-956F-465C-9123-216B6CF87AB0}"/>
              </a:ext>
            </a:extLst>
          </p:cNvPr>
          <p:cNvSpPr txBox="1"/>
          <p:nvPr/>
        </p:nvSpPr>
        <p:spPr>
          <a:xfrm>
            <a:off x="5397500" y="460265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82%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C2A034-4182-4851-BFB7-995BEEA0327B}"/>
              </a:ext>
            </a:extLst>
          </p:cNvPr>
          <p:cNvSpPr txBox="1"/>
          <p:nvPr/>
        </p:nvSpPr>
        <p:spPr>
          <a:xfrm>
            <a:off x="6235337" y="458629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95%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6E4176-87CE-49D0-ACBD-74CE8F9FE379}"/>
              </a:ext>
            </a:extLst>
          </p:cNvPr>
          <p:cNvSpPr txBox="1"/>
          <p:nvPr/>
        </p:nvSpPr>
        <p:spPr>
          <a:xfrm>
            <a:off x="6540137" y="335369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91%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2A967E-EA0D-4776-920C-ED08DC5805A7}"/>
              </a:ext>
            </a:extLst>
          </p:cNvPr>
          <p:cNvSpPr txBox="1"/>
          <p:nvPr/>
        </p:nvSpPr>
        <p:spPr>
          <a:xfrm>
            <a:off x="7149737" y="440768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95%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564D54-A0BB-482A-BD6B-C56BB09CA48C}"/>
              </a:ext>
            </a:extLst>
          </p:cNvPr>
          <p:cNvSpPr txBox="1"/>
          <p:nvPr/>
        </p:nvSpPr>
        <p:spPr>
          <a:xfrm>
            <a:off x="2997200" y="6399198"/>
            <a:ext cx="426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Nation is at 91% (88% last month)</a:t>
            </a:r>
          </a:p>
        </p:txBody>
      </p:sp>
    </p:spTree>
    <p:extLst>
      <p:ext uri="{BB962C8B-B14F-4D97-AF65-F5344CB8AC3E}">
        <p14:creationId xmlns:p14="http://schemas.microsoft.com/office/powerpoint/2010/main" val="246497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E58B6A-101E-4DBC-B73D-0CE1CECA0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551"/>
            <a:ext cx="9144000" cy="650089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3923131"/>
              </p:ext>
            </p:extLst>
          </p:nvPr>
        </p:nvGraphicFramePr>
        <p:xfrm>
          <a:off x="628650" y="1825625"/>
          <a:ext cx="7886700" cy="453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Passenger Counts at Iowa’s Eight Commercial Service Airports</a:t>
            </a:r>
          </a:p>
          <a:p>
            <a:r>
              <a:rPr lang="en-US" sz="2400" dirty="0"/>
              <a:t>(through April 2021)</a:t>
            </a:r>
          </a:p>
        </p:txBody>
      </p:sp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EF5431-10F4-452F-AB66-F840210B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82334" y="6466695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900BAB-C5C1-4D9C-80E0-C1DE46A18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3764"/>
            <a:ext cx="9144000" cy="629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5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EB9A2A-9BCA-49B3-9734-A000DE670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44124D-C471-46D2-803A-34C78BE64E2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EC7D4B-A00F-40CE-854B-DEE62FDE6EA6}"/>
              </a:ext>
            </a:extLst>
          </p:cNvPr>
          <p:cNvSpPr txBox="1"/>
          <p:nvPr/>
        </p:nvSpPr>
        <p:spPr>
          <a:xfrm>
            <a:off x="228597" y="717539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80" dirty="0">
                <a:solidFill>
                  <a:srgbClr val="800000"/>
                </a:solidFill>
                <a:latin typeface="+mj-lt"/>
              </a:rPr>
              <a:t>Transportation Funding Impacts</a:t>
            </a:r>
            <a:r>
              <a:rPr lang="en-US" sz="2800" b="1" spc="80" dirty="0">
                <a:solidFill>
                  <a:srgbClr val="800000"/>
                </a:solidFill>
                <a:latin typeface="Myriad Pro" panose="020B0503030403020204" pitchFamily="34" charset="0"/>
              </a:rPr>
              <a:t> </a:t>
            </a:r>
            <a:r>
              <a:rPr lang="en-US" sz="2800" spc="80" dirty="0">
                <a:solidFill>
                  <a:srgbClr val="800000"/>
                </a:solidFill>
                <a:latin typeface="+mj-lt"/>
              </a:rPr>
              <a:t>– COVID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EBE9EA-C160-4F15-8E8C-79E70F87D4CD}"/>
              </a:ext>
            </a:extLst>
          </p:cNvPr>
          <p:cNvSpPr txBox="1"/>
          <p:nvPr/>
        </p:nvSpPr>
        <p:spPr>
          <a:xfrm>
            <a:off x="228597" y="1382286"/>
            <a:ext cx="4080345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000" dirty="0">
              <a:solidFill>
                <a:schemeClr val="tx2"/>
              </a:solidFill>
            </a:endParaRPr>
          </a:p>
          <a:p>
            <a:pPr lvl="0">
              <a:spcAft>
                <a:spcPts val="600"/>
              </a:spcAft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HIGHWAY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Fuel tax receipts are down due to </a:t>
            </a:r>
            <a:br>
              <a:rPr lang="en-US" sz="1600" dirty="0"/>
            </a:br>
            <a:r>
              <a:rPr lang="en-US" sz="1600" dirty="0"/>
              <a:t>travel impacts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Vehicle registration revenue is steady to growing (despite early drop in vehicle sales)</a:t>
            </a:r>
          </a:p>
          <a:p>
            <a:pPr marL="285750" indent="-285750">
              <a:spcAft>
                <a:spcPts val="42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Estimated lost RUTF through June 2021</a:t>
            </a:r>
          </a:p>
          <a:p>
            <a:pPr lvl="0">
              <a:spcAft>
                <a:spcPts val="600"/>
              </a:spcAft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TRANSIT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Initial drop in State Transit Assistance revenue but that has rebounded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FY 2021 state vertical infrastructure appropriation lower due to reduced RIIF revenue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Dramatic drop in local revenue due to reduced ridership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E43BAE-122E-4F5E-A1C1-50E638A896A1}"/>
              </a:ext>
            </a:extLst>
          </p:cNvPr>
          <p:cNvSpPr/>
          <p:nvPr/>
        </p:nvSpPr>
        <p:spPr>
          <a:xfrm>
            <a:off x="4835059" y="1884519"/>
            <a:ext cx="3699342" cy="416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300"/>
              </a:spcAft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AVIATION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State aviation fund revenue down about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40 percent </a:t>
            </a:r>
            <a:r>
              <a:rPr lang="en-US" sz="1600" dirty="0"/>
              <a:t>due to lower aviation fuel tax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FY 2021 state vertical infrastructure appropriation lower due to reduced RIIF revenue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Dramatic drop in local revenue due to reduced passengers</a:t>
            </a:r>
          </a:p>
          <a:p>
            <a:pPr marL="285750" lvl="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lvl="0">
              <a:spcAft>
                <a:spcPts val="300"/>
              </a:spcAft>
            </a:pPr>
            <a:r>
              <a:rPr lang="en-US" sz="2000" dirty="0">
                <a:solidFill>
                  <a:schemeClr val="tx2"/>
                </a:solidFill>
              </a:rPr>
              <a:t>TRAILS</a:t>
            </a:r>
          </a:p>
          <a:p>
            <a:pPr marL="285750" lvl="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FY 2021 state vertical infrastructure appropriations lower due to reduced RIIF revenue</a:t>
            </a:r>
            <a:endParaRPr lang="en-US" sz="16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101F9C-52EC-4372-BB4A-98B37EFA44F6}"/>
              </a:ext>
            </a:extLst>
          </p:cNvPr>
          <p:cNvSpPr/>
          <p:nvPr/>
        </p:nvSpPr>
        <p:spPr>
          <a:xfrm>
            <a:off x="533400" y="3615761"/>
            <a:ext cx="1083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- $50M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930B92-7341-4959-8CB8-26A43C33BE02}"/>
              </a:ext>
            </a:extLst>
          </p:cNvPr>
          <p:cNvCxnSpPr>
            <a:cxnSpLocks/>
          </p:cNvCxnSpPr>
          <p:nvPr/>
        </p:nvCxnSpPr>
        <p:spPr>
          <a:xfrm>
            <a:off x="324126" y="1828800"/>
            <a:ext cx="8210275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040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AD8D1E8-4301-470C-B693-29EBEE9DA7E2}"/>
              </a:ext>
            </a:extLst>
          </p:cNvPr>
          <p:cNvSpPr/>
          <p:nvPr/>
        </p:nvSpPr>
        <p:spPr>
          <a:xfrm>
            <a:off x="1" y="1983698"/>
            <a:ext cx="2743199" cy="48743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EB9A2A-9BCA-49B3-9734-A000DE670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44124D-C471-46D2-803A-34C78BE64E2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EC7D4B-A00F-40CE-854B-DEE62FDE6EA6}"/>
              </a:ext>
            </a:extLst>
          </p:cNvPr>
          <p:cNvSpPr txBox="1"/>
          <p:nvPr/>
        </p:nvSpPr>
        <p:spPr>
          <a:xfrm>
            <a:off x="221132" y="6858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80" dirty="0">
                <a:solidFill>
                  <a:srgbClr val="800000"/>
                </a:solidFill>
                <a:latin typeface="+mj-lt"/>
              </a:rPr>
              <a:t>Federal Support </a:t>
            </a:r>
            <a:r>
              <a:rPr lang="en-US" sz="2800" spc="80" dirty="0">
                <a:solidFill>
                  <a:srgbClr val="800000"/>
                </a:solidFill>
                <a:latin typeface="+mj-lt"/>
              </a:rPr>
              <a:t>– COVID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9FB6A47-0FC8-49F7-9177-D2B2CF50FF36}"/>
              </a:ext>
            </a:extLst>
          </p:cNvPr>
          <p:cNvCxnSpPr>
            <a:cxnSpLocks/>
          </p:cNvCxnSpPr>
          <p:nvPr/>
        </p:nvCxnSpPr>
        <p:spPr>
          <a:xfrm>
            <a:off x="324126" y="1828800"/>
            <a:ext cx="8286474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C631B8E-97C7-4697-9510-1BB661423507}"/>
              </a:ext>
            </a:extLst>
          </p:cNvPr>
          <p:cNvSpPr/>
          <p:nvPr/>
        </p:nvSpPr>
        <p:spPr>
          <a:xfrm>
            <a:off x="2811012" y="1915870"/>
            <a:ext cx="6095999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HIGHWAYS/BRIDGES IN IOWA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CARES Act: None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CRRSAA: $121.9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ARP Act: No dedicated funding</a:t>
            </a:r>
          </a:p>
          <a:p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spcAft>
                <a:spcPts val="600"/>
              </a:spcAft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TRANSIT AGENCIES IN IOWA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CARES Act: $107 million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CRRSAA: $26.5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ARP Act: $61.1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>
              <a:spcAft>
                <a:spcPts val="600"/>
              </a:spcAft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AIRPORTS IN IOWA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CARES Act: $70.5 million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CRRSAA: $13.4 million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ARP Act: waiting for final numbers</a:t>
            </a:r>
          </a:p>
          <a:p>
            <a:pPr lvl="0">
              <a:spcAft>
                <a:spcPts val="600"/>
              </a:spcAft>
            </a:pP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7A85EA-9365-4424-AAF2-37DCDB0C7C50}"/>
              </a:ext>
            </a:extLst>
          </p:cNvPr>
          <p:cNvSpPr/>
          <p:nvPr/>
        </p:nvSpPr>
        <p:spPr>
          <a:xfrm>
            <a:off x="111855" y="2373385"/>
            <a:ext cx="2362199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dirty="0"/>
              <a:t>FEDERAL APPROPRIATIONS</a:t>
            </a:r>
          </a:p>
          <a:p>
            <a:r>
              <a:rPr lang="en-US" sz="1400" b="1" dirty="0"/>
              <a:t>CARES Act - </a:t>
            </a:r>
            <a:r>
              <a:rPr lang="en-US" sz="1400" dirty="0"/>
              <a:t>March 2020</a:t>
            </a:r>
            <a:endParaRPr lang="en-US" sz="1400" b="1" dirty="0"/>
          </a:p>
          <a:p>
            <a:pPr>
              <a:spcAft>
                <a:spcPts val="1800"/>
              </a:spcAft>
            </a:pPr>
            <a:r>
              <a:rPr lang="en-US" sz="1400" dirty="0"/>
              <a:t>Coronavirus Aid, Relief, and Economic Security Act</a:t>
            </a:r>
          </a:p>
          <a:p>
            <a:pPr>
              <a:spcAft>
                <a:spcPts val="300"/>
              </a:spcAft>
            </a:pPr>
            <a:r>
              <a:rPr lang="en-US" sz="1400" b="1" dirty="0"/>
              <a:t>CRRSAA - </a:t>
            </a:r>
            <a:r>
              <a:rPr lang="en-US" sz="1400" dirty="0"/>
              <a:t>Dec. 2020</a:t>
            </a:r>
          </a:p>
          <a:p>
            <a:pPr>
              <a:spcAft>
                <a:spcPts val="2400"/>
              </a:spcAft>
            </a:pPr>
            <a:r>
              <a:rPr lang="en-US" sz="1400" dirty="0"/>
              <a:t>Coronavirus Response and Relief Supplemental Appropriations Act of 2021</a:t>
            </a:r>
          </a:p>
          <a:p>
            <a:pPr>
              <a:spcAft>
                <a:spcPts val="300"/>
              </a:spcAft>
            </a:pPr>
            <a:r>
              <a:rPr lang="en-US" sz="1400" b="1" dirty="0"/>
              <a:t>ARP - </a:t>
            </a:r>
            <a:r>
              <a:rPr lang="en-US" sz="1400" dirty="0"/>
              <a:t>March 2021</a:t>
            </a:r>
          </a:p>
          <a:p>
            <a:pPr>
              <a:spcAft>
                <a:spcPts val="2400"/>
              </a:spcAft>
            </a:pPr>
            <a:r>
              <a:rPr lang="en-US" sz="1400" dirty="0"/>
              <a:t>American Rescue Plan Act of 2021</a:t>
            </a:r>
          </a:p>
        </p:txBody>
      </p:sp>
    </p:spTree>
    <p:extLst>
      <p:ext uri="{BB962C8B-B14F-4D97-AF65-F5344CB8AC3E}">
        <p14:creationId xmlns:p14="http://schemas.microsoft.com/office/powerpoint/2010/main" val="1777804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5912</TotalTime>
  <Words>277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Myriad Pro</vt:lpstr>
      <vt:lpstr>Office Theme</vt:lpstr>
      <vt:lpstr>COVID-19 Transportation Funding Impact </vt:lpstr>
      <vt:lpstr>Update</vt:lpstr>
      <vt:lpstr>Moody’s/CNN Recovery Index - Midwest (Pre-Pandemic = 100) As of 5/28/2021</vt:lpstr>
      <vt:lpstr>PowerPoint Presentation</vt:lpstr>
      <vt:lpstr>Monthly Passenger Counts at Iowa’s Eight Commercial Service Airports (through April 2021)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122</cp:revision>
  <cp:lastPrinted>2021-02-08T14:08:48Z</cp:lastPrinted>
  <dcterms:created xsi:type="dcterms:W3CDTF">2020-06-02T12:58:37Z</dcterms:created>
  <dcterms:modified xsi:type="dcterms:W3CDTF">2021-06-04T17:54:47Z</dcterms:modified>
</cp:coreProperties>
</file>