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257" r:id="rId2"/>
    <p:sldId id="332" r:id="rId3"/>
    <p:sldId id="334" r:id="rId4"/>
    <p:sldId id="333" r:id="rId5"/>
    <p:sldId id="364" r:id="rId6"/>
    <p:sldId id="366" r:id="rId7"/>
    <p:sldId id="365" r:id="rId8"/>
    <p:sldId id="287" r:id="rId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69686D"/>
    <a:srgbClr val="34495E"/>
    <a:srgbClr val="00717F"/>
    <a:srgbClr val="B55813"/>
    <a:srgbClr val="B1B3B3"/>
    <a:srgbClr val="871721"/>
    <a:srgbClr val="FF9966"/>
    <a:srgbClr val="FF0066"/>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10" autoAdjust="0"/>
    <p:restoredTop sz="95574" autoAdjust="0"/>
  </p:normalViewPr>
  <p:slideViewPr>
    <p:cSldViewPr>
      <p:cViewPr varScale="1">
        <p:scale>
          <a:sx n="71" d="100"/>
          <a:sy n="71" d="100"/>
        </p:scale>
        <p:origin x="84" y="114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994"/>
    </p:cViewPr>
  </p:sorterViewPr>
  <p:notesViewPr>
    <p:cSldViewPr>
      <p:cViewPr varScale="1">
        <p:scale>
          <a:sx n="62" d="100"/>
          <a:sy n="62" d="100"/>
        </p:scale>
        <p:origin x="3125"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162EEB-4B10-49FF-8F2C-0AA227A2A94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3AD052-4091-41F6-9925-0069266F787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C2985F6-270D-4F70-9E10-FCBAC348023D}" type="datetimeFigureOut">
              <a:rPr lang="en-US" smtClean="0"/>
              <a:t>6/2/2021</a:t>
            </a:fld>
            <a:endParaRPr lang="en-US"/>
          </a:p>
        </p:txBody>
      </p:sp>
      <p:sp>
        <p:nvSpPr>
          <p:cNvPr id="4" name="Footer Placeholder 3">
            <a:extLst>
              <a:ext uri="{FF2B5EF4-FFF2-40B4-BE49-F238E27FC236}">
                <a16:creationId xmlns:a16="http://schemas.microsoft.com/office/drawing/2014/main" id="{ACB7B3A6-7390-4E05-81C4-8E18BFF7F30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5ACC3E-4800-4F15-A6CB-63B3241B1A5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36B4AA4-C194-4822-91D4-B4FECE21AD6E}" type="slidenum">
              <a:rPr lang="en-US" smtClean="0"/>
              <a:t>‹#›</a:t>
            </a:fld>
            <a:endParaRPr lang="en-US"/>
          </a:p>
        </p:txBody>
      </p:sp>
    </p:spTree>
    <p:extLst>
      <p:ext uri="{BB962C8B-B14F-4D97-AF65-F5344CB8AC3E}">
        <p14:creationId xmlns:p14="http://schemas.microsoft.com/office/powerpoint/2010/main" val="3824034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6/2/2021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8</a:t>
            </a:fld>
            <a:endParaRPr lang="en-US"/>
          </a:p>
        </p:txBody>
      </p:sp>
    </p:spTree>
    <p:extLst>
      <p:ext uri="{BB962C8B-B14F-4D97-AF65-F5344CB8AC3E}">
        <p14:creationId xmlns:p14="http://schemas.microsoft.com/office/powerpoint/2010/main" val="2742652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Revitalize Iowa’s Sound Economy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7D8D79-94B8-46B0-BEA5-ADFB594F66F5}"/>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Tree>
    <p:extLst>
      <p:ext uri="{BB962C8B-B14F-4D97-AF65-F5344CB8AC3E}">
        <p14:creationId xmlns:p14="http://schemas.microsoft.com/office/powerpoint/2010/main" val="76828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Revitalize Iowa’s Sound Economy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340768"/>
            <a:ext cx="7886700" cy="965523"/>
          </a:xfrm>
          <a:prstGeom prst="rect">
            <a:avLst/>
          </a:prstGeom>
        </p:spPr>
        <p:txBody>
          <a:bodyPr vert="horz" lIns="91440" tIns="45720" rIns="91440" bIns="45720" rtlCol="0" anchor="ctr">
            <a:normAutofit/>
          </a:bodyPr>
          <a:lstStyle>
            <a:lvl1pPr>
              <a:defRPr>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lvl1pPr>
              <a:defRPr>
                <a:latin typeface="PT Sans" panose="020B0503020203020204" pitchFamily="34" charset="0"/>
              </a:defRPr>
            </a:lvl1pPr>
            <a:lvl2pPr>
              <a:defRPr>
                <a:latin typeface="PT Sans" panose="020B0503020203020204" pitchFamily="34" charset="0"/>
              </a:defRPr>
            </a:lvl2pPr>
            <a:lvl3pPr>
              <a:defRPr>
                <a:latin typeface="PT Sans" panose="020B0503020203020204" pitchFamily="34" charset="0"/>
              </a:defRPr>
            </a:lvl3pPr>
            <a:lvl4pPr>
              <a:defRPr>
                <a:latin typeface="PT Sans" panose="020B0503020203020204" pitchFamily="34" charset="0"/>
              </a:defRPr>
            </a:lvl4pPr>
            <a:lvl5pPr>
              <a:defRPr>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1" r:id="rId4"/>
    <p:sldLayoutId id="2147483654" r:id="rId5"/>
    <p:sldLayoutId id="2147483655" r:id="rId6"/>
    <p:sldLayoutId id="2147483652" r:id="rId7"/>
    <p:sldLayoutId id="2147483653" r:id="rId8"/>
    <p:sldLayoutId id="2147483656" r:id="rId9"/>
    <p:sldLayoutId id="2147483658"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mailto:craig.markley@iowadot.us"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7" name="TextBox 6">
            <a:extLst>
              <a:ext uri="{FF2B5EF4-FFF2-40B4-BE49-F238E27FC236}">
                <a16:creationId xmlns:a16="http://schemas.microsoft.com/office/drawing/2014/main" id="{9EEEC4D6-EA04-4B21-A205-B47603995269}"/>
              </a:ext>
            </a:extLst>
          </p:cNvPr>
          <p:cNvSpPr txBox="1"/>
          <p:nvPr/>
        </p:nvSpPr>
        <p:spPr>
          <a:xfrm>
            <a:off x="179512" y="5013176"/>
            <a:ext cx="5688632" cy="954107"/>
          </a:xfrm>
          <a:prstGeom prst="rect">
            <a:avLst/>
          </a:prstGeom>
          <a:noFill/>
        </p:spPr>
        <p:txBody>
          <a:bodyPr wrap="square" rtlCol="0">
            <a:spAutoFit/>
          </a:bodyPr>
          <a:lstStyle/>
          <a:p>
            <a:r>
              <a:rPr lang="en-US" sz="2000" b="1" dirty="0">
                <a:solidFill>
                  <a:schemeClr val="bg1"/>
                </a:solidFill>
                <a:latin typeface="PT Sans" panose="020B0503020203020204" pitchFamily="34" charset="0"/>
              </a:rPr>
              <a:t>Revitalize Iowa’s Sound Economy Program</a:t>
            </a:r>
          </a:p>
          <a:p>
            <a:r>
              <a:rPr lang="en-US" b="1" dirty="0">
                <a:solidFill>
                  <a:schemeClr val="bg1"/>
                </a:solidFill>
                <a:latin typeface="PT Sans" panose="020B0503020203020204" pitchFamily="34" charset="0"/>
              </a:rPr>
              <a:t>Iowa Transportation Commission Workshop</a:t>
            </a:r>
          </a:p>
          <a:p>
            <a:r>
              <a:rPr lang="en-US" b="1" dirty="0">
                <a:solidFill>
                  <a:schemeClr val="bg1"/>
                </a:solidFill>
                <a:latin typeface="PT Sans" panose="020B0503020203020204" pitchFamily="34" charset="0"/>
              </a:rPr>
              <a:t>June 7, 2021</a:t>
            </a:r>
            <a:endParaRPr lang="en-US" dirty="0">
              <a:solidFill>
                <a:schemeClr val="bg1"/>
              </a:solidFill>
              <a:latin typeface="PT Sans" panose="020B0503020203020204" pitchFamily="34" charset="0"/>
            </a:endParaRPr>
          </a:p>
        </p:txBody>
      </p:sp>
    </p:spTree>
    <p:extLst>
      <p:ext uri="{BB962C8B-B14F-4D97-AF65-F5344CB8AC3E}">
        <p14:creationId xmlns:p14="http://schemas.microsoft.com/office/powerpoint/2010/main" val="2135147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72816"/>
            <a:ext cx="7776864" cy="5085184"/>
          </a:xfrm>
          <a:prstGeom prst="rect">
            <a:avLst/>
          </a:prstGeom>
        </p:spPr>
        <p:txBody>
          <a:bodyPr vert="horz" lIns="91440" tIns="45720" rIns="91440" bIns="45720" rtlCol="0">
            <a:normAutofit/>
          </a:bodyPr>
          <a:lstStyle/>
          <a:p>
            <a:pPr lvl="0">
              <a:spcAft>
                <a:spcPts val="1200"/>
              </a:spcAft>
            </a:pPr>
            <a:r>
              <a:rPr lang="en-US" sz="2400" dirty="0">
                <a:latin typeface="PT Sans" panose="020B0503020203020204"/>
              </a:rPr>
              <a:t>Created in 1985</a:t>
            </a:r>
          </a:p>
          <a:p>
            <a:pPr>
              <a:spcAft>
                <a:spcPts val="1200"/>
              </a:spcAft>
            </a:pPr>
            <a:r>
              <a:rPr lang="en-US" sz="2400" dirty="0">
                <a:latin typeface="PT Sans" panose="020B0503020203020204"/>
              </a:rPr>
              <a:t>Purpose: </a:t>
            </a:r>
            <a:r>
              <a:rPr lang="en-US" sz="2400" dirty="0">
                <a:latin typeface="PT Sans" panose="020B0503020203020204"/>
                <a:cs typeface="Arial" panose="020B0604020202020204" pitchFamily="34" charset="0"/>
              </a:rPr>
              <a:t>To promote economic development through roadway improvements.  </a:t>
            </a:r>
          </a:p>
          <a:p>
            <a:pPr>
              <a:spcAft>
                <a:spcPts val="1200"/>
              </a:spcAft>
            </a:pPr>
            <a:r>
              <a:rPr lang="en-US" sz="2400" dirty="0">
                <a:latin typeface="PT Sans" panose="020B0503020203020204"/>
                <a:cs typeface="Arial" panose="020B0604020202020204" pitchFamily="34" charset="0"/>
              </a:rPr>
              <a:t>Eligible development shall have value-adding activities that feed new dollars into the economy</a:t>
            </a:r>
            <a:endParaRPr lang="en-US" altLang="en-US" sz="2400" dirty="0">
              <a:latin typeface="PT Sans" panose="020B0503020203020204"/>
              <a:cs typeface="Arial" panose="020B0604020202020204" pitchFamily="34" charset="0"/>
            </a:endParaRPr>
          </a:p>
          <a:p>
            <a:pPr>
              <a:spcAft>
                <a:spcPts val="1200"/>
              </a:spcAft>
            </a:pPr>
            <a:r>
              <a:rPr lang="en-US" altLang="en-US" sz="2400" dirty="0">
                <a:latin typeface="PT Sans" panose="020B0503020203020204"/>
                <a:cs typeface="Arial" panose="020B0604020202020204" pitchFamily="34" charset="0"/>
              </a:rPr>
              <a:t>Available to cities and counties through an application program</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79512" y="1124744"/>
            <a:ext cx="8712967" cy="360040"/>
          </a:xfrm>
        </p:spPr>
        <p:txBody>
          <a:bodyPr>
            <a:noAutofit/>
          </a:bodyPr>
          <a:lstStyle/>
          <a:p>
            <a:r>
              <a:rPr lang="en-US" sz="3400" b="1" dirty="0">
                <a:solidFill>
                  <a:schemeClr val="tx2"/>
                </a:solidFill>
              </a:rPr>
              <a:t>Revitalize Iowa’s Sound Economy Program</a:t>
            </a:r>
          </a:p>
        </p:txBody>
      </p:sp>
    </p:spTree>
    <p:extLst>
      <p:ext uri="{BB962C8B-B14F-4D97-AF65-F5344CB8AC3E}">
        <p14:creationId xmlns:p14="http://schemas.microsoft.com/office/powerpoint/2010/main" val="162698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38796"/>
            <a:ext cx="7776864" cy="5117672"/>
          </a:xfrm>
          <a:prstGeom prst="rect">
            <a:avLst/>
          </a:prstGeom>
        </p:spPr>
        <p:txBody>
          <a:bodyPr vert="horz" lIns="91440" tIns="45720" rIns="91440" bIns="45720" rtlCol="0">
            <a:normAutofit fontScale="55000" lnSpcReduction="20000"/>
          </a:bodyPr>
          <a:lstStyle/>
          <a:p>
            <a:pPr lvl="0"/>
            <a:r>
              <a:rPr lang="en-US" sz="3100" b="1" dirty="0"/>
              <a:t>Available Funding</a:t>
            </a:r>
          </a:p>
          <a:p>
            <a:pPr lvl="1">
              <a:spcAft>
                <a:spcPts val="1200"/>
              </a:spcAft>
            </a:pPr>
            <a:r>
              <a:rPr lang="en-US" dirty="0"/>
              <a:t>Funded annually with dedicated state motor fuel and special fuel tax revenues</a:t>
            </a:r>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0"/>
            <a:r>
              <a:rPr lang="en-US" sz="3100" b="1" dirty="0"/>
              <a:t>Application Summary for SFY2021</a:t>
            </a:r>
          </a:p>
          <a:p>
            <a:pPr lvl="1">
              <a:spcAft>
                <a:spcPts val="1200"/>
              </a:spcAft>
            </a:pPr>
            <a:r>
              <a:rPr lang="en-US" dirty="0"/>
              <a:t>Total number of projects awarded: 15</a:t>
            </a:r>
          </a:p>
          <a:p>
            <a:pPr lvl="1">
              <a:spcAft>
                <a:spcPts val="1200"/>
              </a:spcAft>
            </a:pPr>
            <a:r>
              <a:rPr lang="en-US" dirty="0"/>
              <a:t>Total project costs: $25,463,356</a:t>
            </a:r>
          </a:p>
          <a:p>
            <a:pPr lvl="1">
              <a:spcAft>
                <a:spcPts val="1200"/>
              </a:spcAft>
            </a:pPr>
            <a:r>
              <a:rPr lang="en-US" dirty="0"/>
              <a:t>Total amount awarded: $13,504,857</a:t>
            </a:r>
          </a:p>
          <a:p>
            <a:pPr lvl="1"/>
            <a:endParaRPr lang="en-US"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07505" y="1124744"/>
            <a:ext cx="8928991" cy="360040"/>
          </a:xfrm>
        </p:spPr>
        <p:txBody>
          <a:bodyPr>
            <a:noAutofit/>
          </a:bodyPr>
          <a:lstStyle/>
          <a:p>
            <a:r>
              <a:rPr lang="en-US" sz="3400" b="1" dirty="0">
                <a:solidFill>
                  <a:schemeClr val="tx2"/>
                </a:solidFill>
              </a:rPr>
              <a:t>Available Funding and Application Summary</a:t>
            </a:r>
          </a:p>
        </p:txBody>
      </p:sp>
      <p:graphicFrame>
        <p:nvGraphicFramePr>
          <p:cNvPr id="3" name="Table 2">
            <a:extLst>
              <a:ext uri="{FF2B5EF4-FFF2-40B4-BE49-F238E27FC236}">
                <a16:creationId xmlns:a16="http://schemas.microsoft.com/office/drawing/2014/main" id="{9E6A5973-2D54-4D94-B7B5-EDF7379B6EC6}"/>
              </a:ext>
            </a:extLst>
          </p:cNvPr>
          <p:cNvGraphicFramePr>
            <a:graphicFrameLocks noGrp="1"/>
          </p:cNvGraphicFramePr>
          <p:nvPr>
            <p:extLst>
              <p:ext uri="{D42A27DB-BD31-4B8C-83A1-F6EECF244321}">
                <p14:modId xmlns:p14="http://schemas.microsoft.com/office/powerpoint/2010/main" val="2167399367"/>
              </p:ext>
            </p:extLst>
          </p:nvPr>
        </p:nvGraphicFramePr>
        <p:xfrm>
          <a:off x="1547664" y="2420888"/>
          <a:ext cx="6552728" cy="2011680"/>
        </p:xfrm>
        <a:graphic>
          <a:graphicData uri="http://schemas.openxmlformats.org/drawingml/2006/table">
            <a:tbl>
              <a:tblPr firstRow="1" bandRow="1">
                <a:tableStyleId>{5C22544A-7EE6-4342-B048-85BDC9FD1C3A}</a:tableStyleId>
              </a:tblPr>
              <a:tblGrid>
                <a:gridCol w="2967272">
                  <a:extLst>
                    <a:ext uri="{9D8B030D-6E8A-4147-A177-3AD203B41FA5}">
                      <a16:colId xmlns:a16="http://schemas.microsoft.com/office/drawing/2014/main" val="1223671175"/>
                    </a:ext>
                  </a:extLst>
                </a:gridCol>
                <a:gridCol w="1854546">
                  <a:extLst>
                    <a:ext uri="{9D8B030D-6E8A-4147-A177-3AD203B41FA5}">
                      <a16:colId xmlns:a16="http://schemas.microsoft.com/office/drawing/2014/main" val="2782411665"/>
                    </a:ext>
                  </a:extLst>
                </a:gridCol>
                <a:gridCol w="1730910">
                  <a:extLst>
                    <a:ext uri="{9D8B030D-6E8A-4147-A177-3AD203B41FA5}">
                      <a16:colId xmlns:a16="http://schemas.microsoft.com/office/drawing/2014/main" val="77337432"/>
                    </a:ext>
                  </a:extLst>
                </a:gridCol>
              </a:tblGrid>
              <a:tr h="360040">
                <a:tc>
                  <a:txBody>
                    <a:bodyPr/>
                    <a:lstStyle/>
                    <a:p>
                      <a:endParaRPr lang="en-US" dirty="0"/>
                    </a:p>
                  </a:txBody>
                  <a:tcPr>
                    <a:solidFill>
                      <a:schemeClr val="tx1"/>
                    </a:solidFill>
                  </a:tcPr>
                </a:tc>
                <a:tc>
                  <a:txBody>
                    <a:bodyPr/>
                    <a:lstStyle/>
                    <a:p>
                      <a:pPr algn="ctr"/>
                      <a:r>
                        <a:rPr lang="en-US" sz="1500" b="0" dirty="0">
                          <a:latin typeface="PT Sans" panose="020B0503020203020204"/>
                        </a:rPr>
                        <a:t>CITY</a:t>
                      </a:r>
                    </a:p>
                  </a:txBody>
                  <a:tcPr>
                    <a:solidFill>
                      <a:schemeClr val="tx1"/>
                    </a:solidFill>
                  </a:tcPr>
                </a:tc>
                <a:tc>
                  <a:txBody>
                    <a:bodyPr/>
                    <a:lstStyle/>
                    <a:p>
                      <a:pPr algn="ctr"/>
                      <a:r>
                        <a:rPr lang="en-US" sz="1500" b="0" dirty="0">
                          <a:latin typeface="PT Sans" panose="020B0503020203020204"/>
                        </a:rPr>
                        <a:t>COUNTY</a:t>
                      </a:r>
                    </a:p>
                  </a:txBody>
                  <a:tcPr>
                    <a:solidFill>
                      <a:schemeClr val="tx1"/>
                    </a:solidFill>
                  </a:tcPr>
                </a:tc>
                <a:extLst>
                  <a:ext uri="{0D108BD9-81ED-4DB2-BD59-A6C34878D82A}">
                    <a16:rowId xmlns:a16="http://schemas.microsoft.com/office/drawing/2014/main" val="2193638760"/>
                  </a:ext>
                </a:extLst>
              </a:tr>
              <a:tr h="508000">
                <a:tc>
                  <a:txBody>
                    <a:bodyPr/>
                    <a:lstStyle/>
                    <a:p>
                      <a:r>
                        <a:rPr lang="en-US" sz="1500" b="0" dirty="0">
                          <a:solidFill>
                            <a:schemeClr val="bg1"/>
                          </a:solidFill>
                          <a:latin typeface="PT Sans" panose="020B0503020203020204"/>
                        </a:rPr>
                        <a:t>Average funding generated monthly</a:t>
                      </a:r>
                    </a:p>
                  </a:txBody>
                  <a:tcPr>
                    <a:solidFill>
                      <a:schemeClr val="tx1"/>
                    </a:solidFill>
                  </a:tcPr>
                </a:tc>
                <a:tc>
                  <a:txBody>
                    <a:bodyPr/>
                    <a:lstStyle/>
                    <a:p>
                      <a:pPr algn="ctr"/>
                      <a:r>
                        <a:rPr lang="en-US" sz="1500" dirty="0">
                          <a:latin typeface="PT Sans" panose="020B0503020203020204"/>
                        </a:rPr>
                        <a:t>$970,179</a:t>
                      </a:r>
                    </a:p>
                  </a:txBody>
                  <a:tcPr/>
                </a:tc>
                <a:tc>
                  <a:txBody>
                    <a:bodyPr/>
                    <a:lstStyle/>
                    <a:p>
                      <a:pPr algn="ctr"/>
                      <a:r>
                        <a:rPr lang="en-US" sz="1500" dirty="0">
                          <a:latin typeface="PT Sans" panose="020B0503020203020204"/>
                        </a:rPr>
                        <a:t>$485,089</a:t>
                      </a:r>
                    </a:p>
                  </a:txBody>
                  <a:tcPr/>
                </a:tc>
                <a:extLst>
                  <a:ext uri="{0D108BD9-81ED-4DB2-BD59-A6C34878D82A}">
                    <a16:rowId xmlns:a16="http://schemas.microsoft.com/office/drawing/2014/main" val="391757430"/>
                  </a:ext>
                </a:extLst>
              </a:tr>
              <a:tr h="508000">
                <a:tc>
                  <a:txBody>
                    <a:bodyPr/>
                    <a:lstStyle/>
                    <a:p>
                      <a:r>
                        <a:rPr lang="en-US" sz="1500" b="0" dirty="0">
                          <a:solidFill>
                            <a:schemeClr val="bg1"/>
                          </a:solidFill>
                          <a:latin typeface="PT Sans" panose="020B0503020203020204"/>
                        </a:rPr>
                        <a:t>SFY 2021 current Road Use Tax Revenue (as of  5/24/2021)</a:t>
                      </a:r>
                    </a:p>
                  </a:txBody>
                  <a:tcPr>
                    <a:solidFill>
                      <a:schemeClr val="tx1"/>
                    </a:solidFill>
                  </a:tcPr>
                </a:tc>
                <a:tc>
                  <a:txBody>
                    <a:bodyPr/>
                    <a:lstStyle/>
                    <a:p>
                      <a:pPr algn="ctr"/>
                      <a:r>
                        <a:rPr lang="en-US" sz="1500" dirty="0">
                          <a:latin typeface="PT Sans" panose="020B0503020203020204"/>
                        </a:rPr>
                        <a:t>$9,922,162.92</a:t>
                      </a:r>
                    </a:p>
                  </a:txBody>
                  <a:tcPr/>
                </a:tc>
                <a:tc>
                  <a:txBody>
                    <a:bodyPr/>
                    <a:lstStyle/>
                    <a:p>
                      <a:pPr algn="ctr"/>
                      <a:r>
                        <a:rPr lang="en-US" sz="1500" dirty="0">
                          <a:latin typeface="PT Sans" panose="020B0503020203020204"/>
                        </a:rPr>
                        <a:t>$4,961,081.46</a:t>
                      </a:r>
                    </a:p>
                  </a:txBody>
                  <a:tcPr/>
                </a:tc>
                <a:extLst>
                  <a:ext uri="{0D108BD9-81ED-4DB2-BD59-A6C34878D82A}">
                    <a16:rowId xmlns:a16="http://schemas.microsoft.com/office/drawing/2014/main" val="3405443125"/>
                  </a:ext>
                </a:extLst>
              </a:tr>
              <a:tr h="508000">
                <a:tc>
                  <a:txBody>
                    <a:bodyPr/>
                    <a:lstStyle/>
                    <a:p>
                      <a:r>
                        <a:rPr lang="en-US" sz="1500" b="0" dirty="0">
                          <a:solidFill>
                            <a:schemeClr val="bg1"/>
                          </a:solidFill>
                          <a:latin typeface="PT Sans" panose="020B0503020203020204"/>
                        </a:rPr>
                        <a:t>Current Unobligated Balance (as of  5/24/2021)</a:t>
                      </a:r>
                    </a:p>
                  </a:txBody>
                  <a:tcPr>
                    <a:solidFill>
                      <a:schemeClr val="tx1"/>
                    </a:solidFill>
                  </a:tcPr>
                </a:tc>
                <a:tc>
                  <a:txBody>
                    <a:bodyPr/>
                    <a:lstStyle/>
                    <a:p>
                      <a:pPr algn="ctr"/>
                      <a:r>
                        <a:rPr lang="en-US" sz="1500" dirty="0">
                          <a:latin typeface="PT Sans" panose="020B0503020203020204"/>
                        </a:rPr>
                        <a:t>$6,063,993.73</a:t>
                      </a:r>
                    </a:p>
                  </a:txBody>
                  <a:tcPr/>
                </a:tc>
                <a:tc>
                  <a:txBody>
                    <a:bodyPr/>
                    <a:lstStyle/>
                    <a:p>
                      <a:pPr algn="ctr"/>
                      <a:r>
                        <a:rPr lang="en-US" sz="1500" dirty="0">
                          <a:latin typeface="PT Sans" panose="020B0503020203020204"/>
                        </a:rPr>
                        <a:t>$3,851,351.51</a:t>
                      </a:r>
                    </a:p>
                  </a:txBody>
                  <a:tcPr/>
                </a:tc>
                <a:extLst>
                  <a:ext uri="{0D108BD9-81ED-4DB2-BD59-A6C34878D82A}">
                    <a16:rowId xmlns:a16="http://schemas.microsoft.com/office/drawing/2014/main" val="4199533641"/>
                  </a:ext>
                </a:extLst>
              </a:tr>
            </a:tbl>
          </a:graphicData>
        </a:graphic>
      </p:graphicFrame>
    </p:spTree>
    <p:extLst>
      <p:ext uri="{BB962C8B-B14F-4D97-AF65-F5344CB8AC3E}">
        <p14:creationId xmlns:p14="http://schemas.microsoft.com/office/powerpoint/2010/main" val="1828061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988840"/>
            <a:ext cx="7776864" cy="4725144"/>
          </a:xfrm>
          <a:prstGeom prst="rect">
            <a:avLst/>
          </a:prstGeom>
        </p:spPr>
        <p:txBody>
          <a:bodyPr vert="horz" lIns="91440" tIns="45720" rIns="91440" bIns="45720" rtlCol="0">
            <a:normAutofit/>
          </a:bodyPr>
          <a:lstStyle/>
          <a:p>
            <a:pPr marL="457200" indent="-457200">
              <a:spcBef>
                <a:spcPts val="0"/>
              </a:spcBef>
              <a:spcAft>
                <a:spcPts val="1200"/>
              </a:spcAft>
              <a:buClr>
                <a:schemeClr val="tx1"/>
              </a:buClr>
              <a:buFontTx/>
              <a:buChar char="•"/>
              <a:defRPr/>
            </a:pPr>
            <a:r>
              <a:rPr lang="en-US" sz="2400" dirty="0">
                <a:cs typeface="Arial" pitchFamily="34" charset="0"/>
              </a:rPr>
              <a:t>Development Potential (35 points)</a:t>
            </a:r>
          </a:p>
          <a:p>
            <a:pPr marL="457200" indent="-457200">
              <a:spcBef>
                <a:spcPts val="0"/>
              </a:spcBef>
              <a:spcAft>
                <a:spcPts val="1200"/>
              </a:spcAft>
              <a:buClr>
                <a:schemeClr val="tx1"/>
              </a:buClr>
              <a:buFontTx/>
              <a:buChar char="•"/>
              <a:defRPr/>
            </a:pPr>
            <a:r>
              <a:rPr lang="en-US" sz="2400" dirty="0">
                <a:cs typeface="Arial" pitchFamily="34" charset="0"/>
              </a:rPr>
              <a:t>Economic impact and Cost Effectiveness (20 points)</a:t>
            </a:r>
          </a:p>
          <a:p>
            <a:pPr marL="457200" indent="-457200">
              <a:spcBef>
                <a:spcPts val="0"/>
              </a:spcBef>
              <a:spcAft>
                <a:spcPts val="1200"/>
              </a:spcAft>
              <a:buClr>
                <a:schemeClr val="tx1"/>
              </a:buClr>
              <a:buFontTx/>
              <a:buChar char="•"/>
              <a:defRPr/>
            </a:pPr>
            <a:r>
              <a:rPr lang="en-US" sz="2400" dirty="0">
                <a:cs typeface="Arial" pitchFamily="34" charset="0"/>
              </a:rPr>
              <a:t>Local Commitment and Initiative (33 points)</a:t>
            </a:r>
          </a:p>
          <a:p>
            <a:pPr marL="457200" indent="-457200">
              <a:spcBef>
                <a:spcPts val="0"/>
              </a:spcBef>
              <a:spcAft>
                <a:spcPts val="1200"/>
              </a:spcAft>
              <a:buClr>
                <a:schemeClr val="tx1"/>
              </a:buClr>
              <a:buFontTx/>
              <a:buChar char="•"/>
              <a:defRPr/>
            </a:pPr>
            <a:r>
              <a:rPr lang="en-US" sz="2400" dirty="0">
                <a:cs typeface="Arial" pitchFamily="34" charset="0"/>
              </a:rPr>
              <a:t>Transportation Need and Justification (4 points)</a:t>
            </a:r>
          </a:p>
          <a:p>
            <a:pPr marL="457200" indent="-457200">
              <a:spcBef>
                <a:spcPts val="0"/>
              </a:spcBef>
              <a:spcAft>
                <a:spcPts val="1200"/>
              </a:spcAft>
              <a:buClr>
                <a:schemeClr val="tx1"/>
              </a:buClr>
              <a:buFontTx/>
              <a:buChar char="•"/>
              <a:defRPr/>
            </a:pPr>
            <a:r>
              <a:rPr lang="en-US" sz="2400" dirty="0">
                <a:cs typeface="Arial" pitchFamily="34" charset="0"/>
              </a:rPr>
              <a:t>Local Economic Need (6 points)</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1124743"/>
            <a:ext cx="7886700" cy="288033"/>
          </a:xfrm>
        </p:spPr>
        <p:txBody>
          <a:bodyPr>
            <a:noAutofit/>
          </a:bodyPr>
          <a:lstStyle/>
          <a:p>
            <a:r>
              <a:rPr lang="en-US" sz="3400" b="1" dirty="0">
                <a:solidFill>
                  <a:schemeClr val="tx2"/>
                </a:solidFill>
              </a:rPr>
              <a:t>Local Development Project Evaluation Criteria</a:t>
            </a:r>
          </a:p>
        </p:txBody>
      </p:sp>
    </p:spTree>
    <p:extLst>
      <p:ext uri="{BB962C8B-B14F-4D97-AF65-F5344CB8AC3E}">
        <p14:creationId xmlns:p14="http://schemas.microsoft.com/office/powerpoint/2010/main" val="373714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9" name="Title 10">
            <a:extLst>
              <a:ext uri="{FF2B5EF4-FFF2-40B4-BE49-F238E27FC236}">
                <a16:creationId xmlns:a16="http://schemas.microsoft.com/office/drawing/2014/main" id="{31665C7D-5068-47C1-AE72-60DCFB88CD4A}"/>
              </a:ext>
            </a:extLst>
          </p:cNvPr>
          <p:cNvSpPr txBox="1">
            <a:spLocks/>
          </p:cNvSpPr>
          <p:nvPr/>
        </p:nvSpPr>
        <p:spPr>
          <a:xfrm>
            <a:off x="542285" y="707765"/>
            <a:ext cx="7886700"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PT Sans" panose="020B0503020203020204" pitchFamily="34" charset="0"/>
                <a:ea typeface="+mj-ea"/>
                <a:cs typeface="+mj-cs"/>
              </a:defRPr>
            </a:lvl1pPr>
          </a:lstStyle>
          <a:p>
            <a:r>
              <a:rPr lang="en-US" sz="3400" b="1" dirty="0">
                <a:solidFill>
                  <a:schemeClr val="tx2"/>
                </a:solidFill>
              </a:rPr>
              <a:t>List of Local Development Applications Recommended</a:t>
            </a:r>
          </a:p>
        </p:txBody>
      </p:sp>
      <p:grpSp>
        <p:nvGrpSpPr>
          <p:cNvPr id="20" name="Group 19">
            <a:extLst>
              <a:ext uri="{FF2B5EF4-FFF2-40B4-BE49-F238E27FC236}">
                <a16:creationId xmlns:a16="http://schemas.microsoft.com/office/drawing/2014/main" id="{C2DBDC7D-DF98-4EA5-AF2C-81B70C72C062}"/>
              </a:ext>
            </a:extLst>
          </p:cNvPr>
          <p:cNvGrpSpPr/>
          <p:nvPr/>
        </p:nvGrpSpPr>
        <p:grpSpPr>
          <a:xfrm>
            <a:off x="136141" y="1627961"/>
            <a:ext cx="8871716" cy="844612"/>
            <a:chOff x="172361" y="2033593"/>
            <a:chExt cx="8871716" cy="844612"/>
          </a:xfrm>
        </p:grpSpPr>
        <p:grpSp>
          <p:nvGrpSpPr>
            <p:cNvPr id="22" name="Group 21">
              <a:extLst>
                <a:ext uri="{FF2B5EF4-FFF2-40B4-BE49-F238E27FC236}">
                  <a16:creationId xmlns:a16="http://schemas.microsoft.com/office/drawing/2014/main" id="{449DBE11-8632-4B75-B423-645F993AD941}"/>
                </a:ext>
              </a:extLst>
            </p:cNvPr>
            <p:cNvGrpSpPr/>
            <p:nvPr/>
          </p:nvGrpSpPr>
          <p:grpSpPr>
            <a:xfrm>
              <a:off x="172361" y="2033593"/>
              <a:ext cx="8871716" cy="844612"/>
              <a:chOff x="173243" y="2962504"/>
              <a:chExt cx="8871716" cy="844612"/>
            </a:xfrm>
          </p:grpSpPr>
          <p:sp>
            <p:nvSpPr>
              <p:cNvPr id="26" name="Rectangle 25">
                <a:extLst>
                  <a:ext uri="{FF2B5EF4-FFF2-40B4-BE49-F238E27FC236}">
                    <a16:creationId xmlns:a16="http://schemas.microsoft.com/office/drawing/2014/main" id="{91751719-C0CC-437B-9F4B-557E4E02EBF1}"/>
                  </a:ext>
                </a:extLst>
              </p:cNvPr>
              <p:cNvSpPr/>
              <p:nvPr/>
            </p:nvSpPr>
            <p:spPr>
              <a:xfrm>
                <a:off x="7580546"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D18C796-D7AC-4367-8B93-92CE36336305}"/>
                  </a:ext>
                </a:extLst>
              </p:cNvPr>
              <p:cNvSpPr txBox="1"/>
              <p:nvPr/>
            </p:nvSpPr>
            <p:spPr>
              <a:xfrm>
                <a:off x="7556105" y="3115112"/>
                <a:ext cx="1464413" cy="492443"/>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p:txBody>
          </p:sp>
          <p:sp>
            <p:nvSpPr>
              <p:cNvPr id="28" name="Rectangle 27">
                <a:extLst>
                  <a:ext uri="{FF2B5EF4-FFF2-40B4-BE49-F238E27FC236}">
                    <a16:creationId xmlns:a16="http://schemas.microsoft.com/office/drawing/2014/main" id="{25ADA660-F870-4CF5-AC9E-29F1125B2CE5}"/>
                  </a:ext>
                </a:extLst>
              </p:cNvPr>
              <p:cNvSpPr/>
              <p:nvPr/>
            </p:nvSpPr>
            <p:spPr>
              <a:xfrm>
                <a:off x="173243" y="2962504"/>
                <a:ext cx="2631099"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B66E17F-229E-4C7C-98E6-04AF4AF74A06}"/>
                  </a:ext>
                </a:extLst>
              </p:cNvPr>
              <p:cNvSpPr txBox="1"/>
              <p:nvPr/>
            </p:nvSpPr>
            <p:spPr>
              <a:xfrm>
                <a:off x="474293" y="3212976"/>
                <a:ext cx="1936882"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30" name="Rectangle 29">
                <a:extLst>
                  <a:ext uri="{FF2B5EF4-FFF2-40B4-BE49-F238E27FC236}">
                    <a16:creationId xmlns:a16="http://schemas.microsoft.com/office/drawing/2014/main" id="{98C6AED0-E3F5-4B6D-8E80-547B34ABCED9}"/>
                  </a:ext>
                </a:extLst>
              </p:cNvPr>
              <p:cNvSpPr/>
              <p:nvPr/>
            </p:nvSpPr>
            <p:spPr>
              <a:xfrm>
                <a:off x="2803498" y="2962504"/>
                <a:ext cx="1435607"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2286AA5-E205-4DC4-B251-A4DF8C16BDA9}"/>
                  </a:ext>
                </a:extLst>
              </p:cNvPr>
              <p:cNvSpPr/>
              <p:nvPr/>
            </p:nvSpPr>
            <p:spPr>
              <a:xfrm>
                <a:off x="6173468" y="2962504"/>
                <a:ext cx="1402218"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048ADE6-F183-4228-8851-48FA4E75A582}"/>
                  </a:ext>
                </a:extLst>
              </p:cNvPr>
              <p:cNvSpPr txBox="1"/>
              <p:nvPr/>
            </p:nvSpPr>
            <p:spPr>
              <a:xfrm>
                <a:off x="6145651" y="3114948"/>
                <a:ext cx="1410454"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PERCENT PARTICIPATION</a:t>
                </a:r>
              </a:p>
            </p:txBody>
          </p:sp>
          <p:sp>
            <p:nvSpPr>
              <p:cNvPr id="33" name="Rectangle 32">
                <a:extLst>
                  <a:ext uri="{FF2B5EF4-FFF2-40B4-BE49-F238E27FC236}">
                    <a16:creationId xmlns:a16="http://schemas.microsoft.com/office/drawing/2014/main" id="{ADF5C397-32F1-41F6-A14C-F84D00A60B84}"/>
                  </a:ext>
                </a:extLst>
              </p:cNvPr>
              <p:cNvSpPr/>
              <p:nvPr/>
            </p:nvSpPr>
            <p:spPr>
              <a:xfrm>
                <a:off x="4239105" y="2962504"/>
                <a:ext cx="636068"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3AC24CC-F93D-4B69-9D63-138E29EA60ED}"/>
                  </a:ext>
                </a:extLst>
              </p:cNvPr>
              <p:cNvSpPr txBox="1"/>
              <p:nvPr/>
            </p:nvSpPr>
            <p:spPr>
              <a:xfrm>
                <a:off x="3022582" y="3235137"/>
                <a:ext cx="998283"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35" name="TextBox 34">
                <a:extLst>
                  <a:ext uri="{FF2B5EF4-FFF2-40B4-BE49-F238E27FC236}">
                    <a16:creationId xmlns:a16="http://schemas.microsoft.com/office/drawing/2014/main" id="{76D46582-5B6C-4B32-8A65-98D53D021258}"/>
                  </a:ext>
                </a:extLst>
              </p:cNvPr>
              <p:cNvSpPr txBox="1"/>
              <p:nvPr/>
            </p:nvSpPr>
            <p:spPr>
              <a:xfrm>
                <a:off x="4167974" y="3212976"/>
                <a:ext cx="80061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SCORE</a:t>
                </a:r>
              </a:p>
            </p:txBody>
          </p:sp>
        </p:grpSp>
        <p:sp>
          <p:nvSpPr>
            <p:cNvPr id="23" name="Rectangle 22">
              <a:extLst>
                <a:ext uri="{FF2B5EF4-FFF2-40B4-BE49-F238E27FC236}">
                  <a16:creationId xmlns:a16="http://schemas.microsoft.com/office/drawing/2014/main" id="{634F43A7-5684-4BB0-A70E-A9BE9E238A46}"/>
                </a:ext>
              </a:extLst>
            </p:cNvPr>
            <p:cNvSpPr/>
            <p:nvPr/>
          </p:nvSpPr>
          <p:spPr>
            <a:xfrm>
              <a:off x="4874291" y="2033593"/>
              <a:ext cx="1293436"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48316DA-FE23-4458-B69D-C4C3F16641F3}"/>
                </a:ext>
              </a:extLst>
            </p:cNvPr>
            <p:cNvSpPr txBox="1"/>
            <p:nvPr/>
          </p:nvSpPr>
          <p:spPr>
            <a:xfrm>
              <a:off x="4803205" y="2207236"/>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pic>
        <p:nvPicPr>
          <p:cNvPr id="21" name="Picture 20">
            <a:extLst>
              <a:ext uri="{FF2B5EF4-FFF2-40B4-BE49-F238E27FC236}">
                <a16:creationId xmlns:a16="http://schemas.microsoft.com/office/drawing/2014/main" id="{C3C8CDFB-817B-4D38-9844-BB96DDE00D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1" y="5046144"/>
            <a:ext cx="2492056" cy="167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a:extLst>
              <a:ext uri="{FF2B5EF4-FFF2-40B4-BE49-F238E27FC236}">
                <a16:creationId xmlns:a16="http://schemas.microsoft.com/office/drawing/2014/main" id="{5C2733DA-9C17-434E-83E2-92A9674E1E4D}"/>
              </a:ext>
            </a:extLst>
          </p:cNvPr>
          <p:cNvSpPr>
            <a:spLocks noChangeAspect="1"/>
          </p:cNvSpPr>
          <p:nvPr/>
        </p:nvSpPr>
        <p:spPr>
          <a:xfrm>
            <a:off x="4625735" y="6024707"/>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37" name="Table 36">
            <a:extLst>
              <a:ext uri="{FF2B5EF4-FFF2-40B4-BE49-F238E27FC236}">
                <a16:creationId xmlns:a16="http://schemas.microsoft.com/office/drawing/2014/main" id="{6E61090E-8007-447E-AA42-CB5BD35F67C2}"/>
              </a:ext>
            </a:extLst>
          </p:cNvPr>
          <p:cNvGraphicFramePr>
            <a:graphicFrameLocks noGrp="1"/>
          </p:cNvGraphicFramePr>
          <p:nvPr>
            <p:extLst>
              <p:ext uri="{D42A27DB-BD31-4B8C-83A1-F6EECF244321}">
                <p14:modId xmlns:p14="http://schemas.microsoft.com/office/powerpoint/2010/main" val="4181070719"/>
              </p:ext>
            </p:extLst>
          </p:nvPr>
        </p:nvGraphicFramePr>
        <p:xfrm>
          <a:off x="55788" y="3105818"/>
          <a:ext cx="8896156" cy="1158240"/>
        </p:xfrm>
        <a:graphic>
          <a:graphicData uri="http://schemas.openxmlformats.org/drawingml/2006/table">
            <a:tbl>
              <a:tblPr firstRow="1" bandRow="1">
                <a:tableStyleId>{9D7B26C5-4107-4FEC-AEDC-1716B250A1EF}</a:tableStyleId>
              </a:tblPr>
              <a:tblGrid>
                <a:gridCol w="2692254">
                  <a:extLst>
                    <a:ext uri="{9D8B030D-6E8A-4147-A177-3AD203B41FA5}">
                      <a16:colId xmlns:a16="http://schemas.microsoft.com/office/drawing/2014/main" val="2624080361"/>
                    </a:ext>
                  </a:extLst>
                </a:gridCol>
                <a:gridCol w="1440160">
                  <a:extLst>
                    <a:ext uri="{9D8B030D-6E8A-4147-A177-3AD203B41FA5}">
                      <a16:colId xmlns:a16="http://schemas.microsoft.com/office/drawing/2014/main" val="1223211575"/>
                    </a:ext>
                  </a:extLst>
                </a:gridCol>
                <a:gridCol w="648072">
                  <a:extLst>
                    <a:ext uri="{9D8B030D-6E8A-4147-A177-3AD203B41FA5}">
                      <a16:colId xmlns:a16="http://schemas.microsoft.com/office/drawing/2014/main" val="2720323310"/>
                    </a:ext>
                  </a:extLst>
                </a:gridCol>
                <a:gridCol w="1296144">
                  <a:extLst>
                    <a:ext uri="{9D8B030D-6E8A-4147-A177-3AD203B41FA5}">
                      <a16:colId xmlns:a16="http://schemas.microsoft.com/office/drawing/2014/main" val="650114751"/>
                    </a:ext>
                  </a:extLst>
                </a:gridCol>
                <a:gridCol w="1368152">
                  <a:extLst>
                    <a:ext uri="{9D8B030D-6E8A-4147-A177-3AD203B41FA5}">
                      <a16:colId xmlns:a16="http://schemas.microsoft.com/office/drawing/2014/main" val="2726600765"/>
                    </a:ext>
                  </a:extLst>
                </a:gridCol>
                <a:gridCol w="1451374">
                  <a:extLst>
                    <a:ext uri="{9D8B030D-6E8A-4147-A177-3AD203B41FA5}">
                      <a16:colId xmlns:a16="http://schemas.microsoft.com/office/drawing/2014/main" val="37103315"/>
                    </a:ext>
                  </a:extLst>
                </a:gridCol>
              </a:tblGrid>
              <a:tr h="79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Provide additional roadway improvements to relocate the expanded main Des Moines Airport terminal (Amendment).</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Des Moines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73</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$9,724,688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$4,862,344</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6386877"/>
                  </a:ext>
                </a:extLst>
              </a:tr>
            </a:tbl>
          </a:graphicData>
        </a:graphic>
      </p:graphicFrame>
      <p:graphicFrame>
        <p:nvGraphicFramePr>
          <p:cNvPr id="3" name="Table 2">
            <a:extLst>
              <a:ext uri="{FF2B5EF4-FFF2-40B4-BE49-F238E27FC236}">
                <a16:creationId xmlns:a16="http://schemas.microsoft.com/office/drawing/2014/main" id="{78EB0BB0-DFA4-42DE-B9F2-28614DB444D8}"/>
              </a:ext>
            </a:extLst>
          </p:cNvPr>
          <p:cNvGraphicFramePr>
            <a:graphicFrameLocks noGrp="1"/>
          </p:cNvGraphicFramePr>
          <p:nvPr>
            <p:extLst>
              <p:ext uri="{D42A27DB-BD31-4B8C-83A1-F6EECF244321}">
                <p14:modId xmlns:p14="http://schemas.microsoft.com/office/powerpoint/2010/main" val="2174605362"/>
              </p:ext>
            </p:extLst>
          </p:nvPr>
        </p:nvGraphicFramePr>
        <p:xfrm>
          <a:off x="55788" y="2460931"/>
          <a:ext cx="8896156" cy="648072"/>
        </p:xfrm>
        <a:graphic>
          <a:graphicData uri="http://schemas.openxmlformats.org/drawingml/2006/table">
            <a:tbl>
              <a:tblPr firstRow="1" bandRow="1">
                <a:tableStyleId>{9D7B26C5-4107-4FEC-AEDC-1716B250A1EF}</a:tableStyleId>
              </a:tblPr>
              <a:tblGrid>
                <a:gridCol w="2692254">
                  <a:extLst>
                    <a:ext uri="{9D8B030D-6E8A-4147-A177-3AD203B41FA5}">
                      <a16:colId xmlns:a16="http://schemas.microsoft.com/office/drawing/2014/main" val="2329528098"/>
                    </a:ext>
                  </a:extLst>
                </a:gridCol>
                <a:gridCol w="1440160">
                  <a:extLst>
                    <a:ext uri="{9D8B030D-6E8A-4147-A177-3AD203B41FA5}">
                      <a16:colId xmlns:a16="http://schemas.microsoft.com/office/drawing/2014/main" val="2627316349"/>
                    </a:ext>
                  </a:extLst>
                </a:gridCol>
                <a:gridCol w="648072">
                  <a:extLst>
                    <a:ext uri="{9D8B030D-6E8A-4147-A177-3AD203B41FA5}">
                      <a16:colId xmlns:a16="http://schemas.microsoft.com/office/drawing/2014/main" val="3123495086"/>
                    </a:ext>
                  </a:extLst>
                </a:gridCol>
                <a:gridCol w="1296144">
                  <a:extLst>
                    <a:ext uri="{9D8B030D-6E8A-4147-A177-3AD203B41FA5}">
                      <a16:colId xmlns:a16="http://schemas.microsoft.com/office/drawing/2014/main" val="3895419745"/>
                    </a:ext>
                  </a:extLst>
                </a:gridCol>
                <a:gridCol w="1368152">
                  <a:extLst>
                    <a:ext uri="{9D8B030D-6E8A-4147-A177-3AD203B41FA5}">
                      <a16:colId xmlns:a16="http://schemas.microsoft.com/office/drawing/2014/main" val="860125124"/>
                    </a:ext>
                  </a:extLst>
                </a:gridCol>
                <a:gridCol w="1451374">
                  <a:extLst>
                    <a:ext uri="{9D8B030D-6E8A-4147-A177-3AD203B41FA5}">
                      <a16:colId xmlns:a16="http://schemas.microsoft.com/office/drawing/2014/main" val="3629476122"/>
                    </a:ext>
                  </a:extLst>
                </a:gridCol>
              </a:tblGrid>
              <a:tr h="6480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Replacement of the 11th Street Bridge.</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Waterloo</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66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$8,923,952</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19%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$1,723,952</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5494653"/>
                  </a:ext>
                </a:extLst>
              </a:tr>
            </a:tbl>
          </a:graphicData>
        </a:graphic>
      </p:graphicFrame>
      <p:sp>
        <p:nvSpPr>
          <p:cNvPr id="38" name="Oval 37">
            <a:extLst>
              <a:ext uri="{FF2B5EF4-FFF2-40B4-BE49-F238E27FC236}">
                <a16:creationId xmlns:a16="http://schemas.microsoft.com/office/drawing/2014/main" id="{11634F77-AB3E-4D22-B6EF-2BE90255EDF5}"/>
              </a:ext>
            </a:extLst>
          </p:cNvPr>
          <p:cNvSpPr>
            <a:spLocks noChangeAspect="1"/>
          </p:cNvSpPr>
          <p:nvPr/>
        </p:nvSpPr>
        <p:spPr>
          <a:xfrm>
            <a:off x="5076056" y="5589240"/>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988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31165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Waterloo</a:t>
            </a:r>
          </a:p>
          <a:p>
            <a:pPr marL="0" indent="0">
              <a:spcBef>
                <a:spcPts val="0"/>
              </a:spcBef>
              <a:buClr>
                <a:schemeClr val="tx1"/>
              </a:buClr>
              <a:buNone/>
              <a:defRPr/>
            </a:pPr>
            <a:r>
              <a:rPr lang="en-US" sz="1800" b="1" dirty="0">
                <a:latin typeface="PT Sans" panose="020B0503020203020204"/>
                <a:cs typeface="Arial" pitchFamily="34" charset="0"/>
              </a:rPr>
              <a:t>(Local Development)</a:t>
            </a:r>
          </a:p>
          <a:p>
            <a:pPr marL="0" indent="0">
              <a:buNone/>
            </a:pPr>
            <a:r>
              <a:rPr lang="en-US" sz="1800" dirty="0">
                <a:latin typeface="PT Sans" panose="020B0503020203020204"/>
              </a:rPr>
              <a:t>Replacement of the 11th Street Bridge located in the center of town. This project will provide improved access to more than 23 acres for industrial purposes.</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$8,923,952</a:t>
            </a:r>
          </a:p>
          <a:p>
            <a:pPr marL="0" indent="0">
              <a:spcBef>
                <a:spcPts val="0"/>
              </a:spcBef>
              <a:buClr>
                <a:schemeClr val="tx1"/>
              </a:buClr>
              <a:buNone/>
              <a:defRPr/>
            </a:pPr>
            <a:r>
              <a:rPr lang="en-US" sz="1800" dirty="0">
                <a:latin typeface="PT Sans" panose="020B0503020203020204"/>
                <a:cs typeface="Arial" pitchFamily="34" charset="0"/>
              </a:rPr>
              <a:t>Requested:    $1,723,952    (19%)</a:t>
            </a:r>
          </a:p>
          <a:p>
            <a:pPr marL="0" indent="0">
              <a:spcBef>
                <a:spcPts val="0"/>
              </a:spcBef>
              <a:buClr>
                <a:schemeClr val="tx1"/>
              </a:buClr>
              <a:buNone/>
              <a:defRPr/>
            </a:pPr>
            <a:endParaRPr lang="en-US" sz="1800" dirty="0">
              <a:latin typeface="PT Sans" panose="020B0503020203020204"/>
              <a:cs typeface="Arial" pitchFamily="34" charset="0"/>
            </a:endParaRPr>
          </a:p>
        </p:txBody>
      </p:sp>
      <p:pic>
        <p:nvPicPr>
          <p:cNvPr id="2" name="Picture 1">
            <a:extLst>
              <a:ext uri="{FF2B5EF4-FFF2-40B4-BE49-F238E27FC236}">
                <a16:creationId xmlns:a16="http://schemas.microsoft.com/office/drawing/2014/main" id="{D9BD2AE5-D175-44C7-A315-516854069201}"/>
              </a:ext>
            </a:extLst>
          </p:cNvPr>
          <p:cNvPicPr>
            <a:picLocks noChangeAspect="1"/>
          </p:cNvPicPr>
          <p:nvPr/>
        </p:nvPicPr>
        <p:blipFill rotWithShape="1">
          <a:blip r:embed="rId2"/>
          <a:srcRect l="6688" t="11019" r="6688" b="12200"/>
          <a:stretch/>
        </p:blipFill>
        <p:spPr>
          <a:xfrm>
            <a:off x="475983" y="3356992"/>
            <a:ext cx="5106309" cy="3017364"/>
          </a:xfrm>
          <a:prstGeom prst="rect">
            <a:avLst/>
          </a:prstGeom>
          <a:ln>
            <a:solidFill>
              <a:schemeClr val="tx1"/>
            </a:solidFill>
          </a:ln>
        </p:spPr>
      </p:pic>
      <p:pic>
        <p:nvPicPr>
          <p:cNvPr id="3" name="Picture 2">
            <a:extLst>
              <a:ext uri="{FF2B5EF4-FFF2-40B4-BE49-F238E27FC236}">
                <a16:creationId xmlns:a16="http://schemas.microsoft.com/office/drawing/2014/main" id="{B2A06E3C-497B-4C94-BB6A-81F0A9158F86}"/>
              </a:ext>
            </a:extLst>
          </p:cNvPr>
          <p:cNvPicPr>
            <a:picLocks noChangeAspect="1"/>
          </p:cNvPicPr>
          <p:nvPr/>
        </p:nvPicPr>
        <p:blipFill rotWithShape="1">
          <a:blip r:embed="rId3"/>
          <a:srcRect l="42125" t="15745" r="17713" b="13381"/>
          <a:stretch/>
        </p:blipFill>
        <p:spPr>
          <a:xfrm>
            <a:off x="5652120" y="2823713"/>
            <a:ext cx="3043133" cy="3580156"/>
          </a:xfrm>
          <a:prstGeom prst="rect">
            <a:avLst/>
          </a:prstGeom>
          <a:ln>
            <a:solidFill>
              <a:schemeClr val="tx1"/>
            </a:solidFill>
          </a:ln>
        </p:spPr>
      </p:pic>
      <p:cxnSp>
        <p:nvCxnSpPr>
          <p:cNvPr id="5" name="Straight Connector 4">
            <a:extLst>
              <a:ext uri="{FF2B5EF4-FFF2-40B4-BE49-F238E27FC236}">
                <a16:creationId xmlns:a16="http://schemas.microsoft.com/office/drawing/2014/main" id="{3ECFC563-2A63-4C24-A694-E041CAD5868F}"/>
              </a:ext>
            </a:extLst>
          </p:cNvPr>
          <p:cNvCxnSpPr/>
          <p:nvPr/>
        </p:nvCxnSpPr>
        <p:spPr>
          <a:xfrm flipV="1">
            <a:off x="1043608" y="4509120"/>
            <a:ext cx="432048" cy="5760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788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31165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Des Moines - Amendment</a:t>
            </a:r>
          </a:p>
          <a:p>
            <a:pPr marL="0" indent="0">
              <a:spcBef>
                <a:spcPts val="0"/>
              </a:spcBef>
              <a:buClr>
                <a:schemeClr val="tx1"/>
              </a:buClr>
              <a:buNone/>
              <a:defRPr/>
            </a:pPr>
            <a:r>
              <a:rPr lang="en-US" sz="1800" b="1" dirty="0">
                <a:latin typeface="PT Sans" panose="020B0503020203020204"/>
                <a:cs typeface="Arial" pitchFamily="34" charset="0"/>
              </a:rPr>
              <a:t>(Local Development)</a:t>
            </a:r>
          </a:p>
          <a:p>
            <a:pPr marL="0" indent="0">
              <a:buNone/>
            </a:pPr>
            <a:r>
              <a:rPr lang="en-US" sz="1800" dirty="0">
                <a:latin typeface="PT Sans" panose="020B0503020203020204"/>
              </a:rPr>
              <a:t>An amendment to the scope and grant award was requested to provide additional roadway improvements to relocate the main Des Moines Airport terminal. This amendment is necessary to provide improved access to the expanded Des Moines International Airport terminal for airport purposes.</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$9,724,688</a:t>
            </a:r>
          </a:p>
          <a:p>
            <a:pPr marL="0" indent="0">
              <a:spcBef>
                <a:spcPts val="0"/>
              </a:spcBef>
              <a:buClr>
                <a:schemeClr val="tx1"/>
              </a:buClr>
              <a:buNone/>
              <a:defRPr/>
            </a:pPr>
            <a:r>
              <a:rPr lang="en-US" sz="1800" dirty="0">
                <a:latin typeface="PT Sans" panose="020B0503020203020204"/>
                <a:cs typeface="Arial" pitchFamily="34" charset="0"/>
              </a:rPr>
              <a:t>Requested:    $4,862,344  (50%)</a:t>
            </a:r>
          </a:p>
          <a:p>
            <a:pPr marL="0" indent="0">
              <a:spcBef>
                <a:spcPts val="0"/>
              </a:spcBef>
              <a:buClr>
                <a:schemeClr val="tx1"/>
              </a:buClr>
              <a:buNone/>
              <a:defRPr/>
            </a:pPr>
            <a:endParaRPr lang="en-US" sz="1800" dirty="0">
              <a:latin typeface="PT Sans" panose="020B0503020203020204"/>
              <a:cs typeface="Arial" pitchFamily="34" charset="0"/>
            </a:endParaRPr>
          </a:p>
        </p:txBody>
      </p:sp>
      <p:pic>
        <p:nvPicPr>
          <p:cNvPr id="5" name="Picture 4">
            <a:extLst>
              <a:ext uri="{FF2B5EF4-FFF2-40B4-BE49-F238E27FC236}">
                <a16:creationId xmlns:a16="http://schemas.microsoft.com/office/drawing/2014/main" id="{88C3B7B3-4B0B-49D4-A774-E1583F233379}"/>
              </a:ext>
            </a:extLst>
          </p:cNvPr>
          <p:cNvPicPr>
            <a:picLocks noChangeAspect="1"/>
          </p:cNvPicPr>
          <p:nvPr/>
        </p:nvPicPr>
        <p:blipFill rotWithShape="1">
          <a:blip r:embed="rId2"/>
          <a:srcRect l="11157" r="18350"/>
          <a:stretch/>
        </p:blipFill>
        <p:spPr>
          <a:xfrm>
            <a:off x="4788024" y="2492896"/>
            <a:ext cx="4176465" cy="3456607"/>
          </a:xfrm>
          <a:prstGeom prst="rect">
            <a:avLst/>
          </a:prstGeom>
        </p:spPr>
      </p:pic>
      <p:sp>
        <p:nvSpPr>
          <p:cNvPr id="7" name="Oval 6">
            <a:extLst>
              <a:ext uri="{FF2B5EF4-FFF2-40B4-BE49-F238E27FC236}">
                <a16:creationId xmlns:a16="http://schemas.microsoft.com/office/drawing/2014/main" id="{CC3941B3-CC12-4FDE-85C5-A26B689E3C0E}"/>
              </a:ext>
            </a:extLst>
          </p:cNvPr>
          <p:cNvSpPr>
            <a:spLocks noChangeAspect="1"/>
          </p:cNvSpPr>
          <p:nvPr/>
        </p:nvSpPr>
        <p:spPr>
          <a:xfrm>
            <a:off x="6444208" y="4855505"/>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id="{D6424515-3ABC-46CF-8FE8-B9E581384334}"/>
              </a:ext>
            </a:extLst>
          </p:cNvPr>
          <p:cNvPicPr>
            <a:picLocks noChangeAspect="1"/>
          </p:cNvPicPr>
          <p:nvPr/>
        </p:nvPicPr>
        <p:blipFill rotWithShape="1">
          <a:blip r:embed="rId3"/>
          <a:srcRect l="10351" t="13406" r="25588" b="13406"/>
          <a:stretch/>
        </p:blipFill>
        <p:spPr>
          <a:xfrm>
            <a:off x="549305" y="3276697"/>
            <a:ext cx="4718064" cy="3368921"/>
          </a:xfrm>
          <a:prstGeom prst="rect">
            <a:avLst/>
          </a:prstGeom>
          <a:ln>
            <a:solidFill>
              <a:schemeClr val="tx1"/>
            </a:solidFill>
          </a:ln>
        </p:spPr>
      </p:pic>
    </p:spTree>
    <p:extLst>
      <p:ext uri="{BB962C8B-B14F-4D97-AF65-F5344CB8AC3E}">
        <p14:creationId xmlns:p14="http://schemas.microsoft.com/office/powerpoint/2010/main" val="2650762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83768" y="5445224"/>
            <a:ext cx="4320480" cy="738664"/>
          </a:xfrm>
          <a:prstGeom prst="rect">
            <a:avLst/>
          </a:prstGeom>
          <a:noFill/>
        </p:spPr>
        <p:txBody>
          <a:bodyPr wrap="square" rtlCol="0">
            <a:spAutoFit/>
          </a:bodyPr>
          <a:lstStyle/>
          <a:p>
            <a:r>
              <a:rPr lang="en-US" sz="1400" b="1" dirty="0">
                <a:solidFill>
                  <a:schemeClr val="bg1">
                    <a:lumMod val="50000"/>
                  </a:schemeClr>
                </a:solidFill>
                <a:latin typeface="Century Gothic" panose="020B0502020202020204" pitchFamily="34" charset="0"/>
                <a:cs typeface="Arial" panose="020B0604020202020204" pitchFamily="34" charset="0"/>
              </a:rPr>
              <a:t>Craig Markley, Systems Planning Bureau</a:t>
            </a:r>
          </a:p>
          <a:p>
            <a:r>
              <a:rPr lang="en-US" sz="1400" b="1" dirty="0">
                <a:solidFill>
                  <a:schemeClr val="bg1">
                    <a:lumMod val="50000"/>
                  </a:schemeClr>
                </a:solidFill>
                <a:latin typeface="Century Gothic" panose="020B0502020202020204" pitchFamily="34" charset="0"/>
                <a:cs typeface="Arial" panose="020B0604020202020204" pitchFamily="34" charset="0"/>
                <a:hlinkClick r:id="rId3"/>
              </a:rPr>
              <a:t>craig.markley@iowadot.us</a:t>
            </a:r>
            <a:endParaRPr lang="en-US" sz="1400" b="1" dirty="0">
              <a:solidFill>
                <a:schemeClr val="bg1">
                  <a:lumMod val="50000"/>
                </a:schemeClr>
              </a:solidFill>
              <a:latin typeface="Century Gothic" panose="020B0502020202020204" pitchFamily="34" charset="0"/>
              <a:cs typeface="Arial" panose="020B0604020202020204" pitchFamily="34" charset="0"/>
            </a:endParaRPr>
          </a:p>
          <a:p>
            <a:r>
              <a:rPr lang="en-US" sz="1400" b="1" dirty="0">
                <a:solidFill>
                  <a:schemeClr val="bg1">
                    <a:lumMod val="50000"/>
                  </a:schemeClr>
                </a:solidFill>
                <a:latin typeface="Century Gothic" panose="020B0502020202020204" pitchFamily="34" charset="0"/>
                <a:cs typeface="Arial" panose="020B0604020202020204" pitchFamily="34" charset="0"/>
              </a:rPr>
              <a:t>515-239-1027</a:t>
            </a:r>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Tree>
    <p:extLst>
      <p:ext uri="{BB962C8B-B14F-4D97-AF65-F5344CB8AC3E}">
        <p14:creationId xmlns:p14="http://schemas.microsoft.com/office/powerpoint/2010/main" val="3398219772"/>
      </p:ext>
    </p:extLst>
  </p:cSld>
  <p:clrMapOvr>
    <a:masterClrMapping/>
  </p:clrMapOvr>
</p:sld>
</file>

<file path=ppt/theme/theme1.xml><?xml version="1.0" encoding="utf-8"?>
<a:theme xmlns:a="http://schemas.openxmlformats.org/drawingml/2006/main" name="Office Theme">
  <a:themeElements>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14952</TotalTime>
  <Words>360</Words>
  <Application>Microsoft Office PowerPoint</Application>
  <PresentationFormat>On-screen Show (4:3)</PresentationFormat>
  <Paragraphs>75</Paragraphs>
  <Slides>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Century Gothic</vt:lpstr>
      <vt:lpstr>PT Sans</vt:lpstr>
      <vt:lpstr>Office Theme</vt:lpstr>
      <vt:lpstr>PowerPoint Presentation</vt:lpstr>
      <vt:lpstr>Revitalize Iowa’s Sound Economy Program</vt:lpstr>
      <vt:lpstr>Available Funding and Application Summary</vt:lpstr>
      <vt:lpstr>Local Development Project Evaluation Criteria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Kolacia, Jennifer</cp:lastModifiedBy>
  <cp:revision>443</cp:revision>
  <cp:lastPrinted>2021-02-26T17:23:12Z</cp:lastPrinted>
  <dcterms:created xsi:type="dcterms:W3CDTF">2014-05-10T08:44:16Z</dcterms:created>
  <dcterms:modified xsi:type="dcterms:W3CDTF">2021-06-02T15:55:00Z</dcterms:modified>
</cp:coreProperties>
</file>