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sldIdLst>
    <p:sldId id="256" r:id="rId2"/>
    <p:sldId id="257" r:id="rId3"/>
    <p:sldId id="263" r:id="rId4"/>
    <p:sldId id="259" r:id="rId5"/>
    <p:sldId id="261" r:id="rId6"/>
    <p:sldId id="262" r:id="rId7"/>
    <p:sldId id="264" r:id="rId8"/>
    <p:sldId id="268" r:id="rId9"/>
    <p:sldId id="265" r:id="rId10"/>
    <p:sldId id="26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853"/>
  </p:normalViewPr>
  <p:slideViewPr>
    <p:cSldViewPr snapToGrid="0" snapToObjects="1">
      <p:cViewPr varScale="1">
        <p:scale>
          <a:sx n="113" d="100"/>
          <a:sy n="113" d="100"/>
        </p:scale>
        <p:origin x="4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9062-4DC7-F14A-A60A-E0D47616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BD975-B11C-BD40-A86A-C8BBE2A0C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AC44-671E-764A-8433-9BAD9B05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FE83E-4178-D040-A723-F81D8A87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748FC-2E25-B84E-B604-28E05A97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3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EE45-640A-8B47-9D58-ACFDD5F0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5BE95-6ADE-8D4A-8469-75AF717B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FA2F7-CCC5-4449-AB1B-91C0878D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3980D-425E-5349-B6B1-E63773E6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21F0-23D4-A749-A709-6D7CAA40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2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83D6E-84AB-5A45-8A01-796E9AFEC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0F66E-1C25-5342-90A2-F5DF9CA28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F1078-5B66-D844-AFF8-9ACA3E90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EC580-49CC-9248-A991-FDD4D3B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35-36B2-4A45-ACF0-40300111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1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2C25-B90A-E84F-AC76-E801308C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0682-D3EE-0747-8F5A-B78CC2EE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D728C-D6BA-7744-B294-A0AF935B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4EF7-895F-E64F-B884-9139AD8D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227F5-5FBB-074C-BCF4-B60A8282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ADA1-87A6-8347-960B-7FF78C94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0DE58-CFA7-AD48-A249-450C32E28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B4FD0-E3AC-654A-B8C1-0681C65A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C1B5C-3208-7946-AC59-FC8AF022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EB3EC-8AF1-9D44-B08D-73E41638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5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2062-6C64-C441-BAA4-1FD359375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2B626-8E82-014F-A9F0-50B748A63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BD2E2-C4E3-E44E-AFC7-43D433B9B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CCE-C72F-324A-93A4-77068913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84417-2741-AC45-8848-4036259E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4D321-5164-DD45-8FB9-8225BE79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8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C4F4-680A-454F-BCF7-CFBA3F0D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DBC8F-8D12-454E-A00E-E1162DE14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9FD46-CCAD-2E47-8233-92BFB25E2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3520B-B4A6-7C4F-9AD5-EA28B1D93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77CA1-E651-CF41-92B6-2ECC8A845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9507A7-1E99-9E47-8EF2-DE90A2B4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5B8E9-2442-4A4B-B401-2C76169F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E7590-3FD3-7946-A905-48721E50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C498-5CC4-0A4A-9A76-DB47C42C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F6D812-C61E-B647-8B5C-BEDEFC20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5B19F-B9C6-3F42-853F-CAC4B211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B790F-0D50-E447-B988-26EB9D3C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5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5626B-6677-0C43-9B70-841F4F21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15033-118F-1F44-A8FE-8181DDC3E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3E598-B1FF-9945-AAE0-AED6B436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8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FD3A-500E-494E-9CBE-F96C3B22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35DF0-0CB3-DE4B-96E2-8B65DCA6E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D47B-500B-EB41-B6B6-DE97EB1AA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CDE0A-620C-1346-88BC-4B6158A7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35473-85E6-0D45-A292-D5389C22D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82A2B-9D39-D345-A4E7-2D4BB1F9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8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6273D-3020-6543-A145-D12D6BEE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A96B4-90CF-6249-97A7-694F134F5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42B30-436A-D643-877C-AC6EBCD48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84F32-C2A7-F645-8F1A-7ED6C8F9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CAEB3-0A3B-6B48-AC63-002C6AD2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4FE87-AECC-B744-A552-FE484583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0380B-D210-4542-A7C1-F6E58723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77A25-26CF-044F-A818-8DBCE7F75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FFB1-4D0C-9F43-B44F-213422D09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2122-23C7-004C-925F-4B1833176441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1237F-0072-6547-AFF4-6E760F39C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B8F50-FD75-B442-BCED-09540FF8F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cook@cityofnevadaiowa.org" TargetMode="External"/><Relationship Id="rId2" Type="http://schemas.openxmlformats.org/officeDocument/2006/relationships/hyperlink" Target="mailto:mayor@cityofnevadaiow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23AA0C8-838D-EE47-9858-59230A409E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/>
              <a:t>U.S. Highway 30 Corridor</a:t>
            </a:r>
            <a:br>
              <a:rPr lang="en-US" sz="4000" dirty="0"/>
            </a:br>
            <a:r>
              <a:rPr lang="en-US" sz="4000" dirty="0"/>
              <a:t>Interchange Improvement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CFEEC-DD57-0D4F-B87C-8B2262393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Arial Unicode MS" pitchFamily="34" charset="-128"/>
              </a:rPr>
              <a:t>Presented by:  </a:t>
            </a:r>
            <a:r>
              <a:rPr lang="en-US" b="1" dirty="0">
                <a:solidFill>
                  <a:srgbClr val="000000"/>
                </a:solidFill>
                <a:latin typeface="Arial Unicode MS" pitchFamily="34" charset="-128"/>
              </a:rPr>
              <a:t>Mayor Brett Barker and</a:t>
            </a:r>
            <a:r>
              <a:rPr lang="en-US" b="1" i="1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Arial Unicode MS" pitchFamily="34" charset="-128"/>
              </a:rPr>
              <a:t>City Administrator Jordan Cook</a:t>
            </a:r>
          </a:p>
          <a:p>
            <a:endParaRPr lang="en-US" b="1" dirty="0">
              <a:solidFill>
                <a:srgbClr val="000000"/>
              </a:solidFill>
              <a:latin typeface="Arial Unicode MS" pitchFamily="34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Arial Unicode MS" pitchFamily="34" charset="-128"/>
              </a:rPr>
              <a:t>June 8, 2021	</a:t>
            </a:r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ABD36FB-95FB-E345-950B-FAE1AD55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14840" y="5515330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2039B16-4C53-1741-895B-2318AD65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040" y="209195"/>
            <a:ext cx="83058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0694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02B4DA9C-836C-514C-B92B-5D8FF1E6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43" y="1370480"/>
            <a:ext cx="8480713" cy="54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sz="3200" b="1" dirty="0"/>
              <a:t>Request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endParaRPr lang="en-US" sz="3200" b="1" dirty="0"/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Program the remainder of the US Highway 30 interchange project to coincide with the currently programmed overpass to complete the corridor in Nevada. </a:t>
            </a:r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34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914400" lvl="2" indent="0" algn="ctr">
              <a:buNone/>
            </a:pPr>
            <a:r>
              <a:rPr lang="en-US" sz="3200" b="1" dirty="0"/>
              <a:t>Questions or Concerns?</a:t>
            </a:r>
          </a:p>
          <a:p>
            <a:pPr marL="914400" lvl="2" indent="0" algn="ctr">
              <a:buNone/>
            </a:pPr>
            <a:endParaRPr lang="en-US" sz="3200" b="1" dirty="0"/>
          </a:p>
          <a:p>
            <a:pPr marL="914400" lvl="2" indent="0" algn="ctr">
              <a:buNone/>
            </a:pPr>
            <a:r>
              <a:rPr lang="en-US" sz="3200" b="1" dirty="0"/>
              <a:t>Contact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endParaRPr lang="en-US" sz="3200" b="1" dirty="0"/>
          </a:p>
          <a:p>
            <a:pPr marL="457200" lvl="1" indent="0">
              <a:buClr>
                <a:srgbClr val="990000"/>
              </a:buClr>
              <a:buNone/>
              <a:defRPr/>
            </a:pPr>
            <a:r>
              <a:rPr lang="en-US" dirty="0"/>
              <a:t>Brett Barker, Mayor				Jordan Cook, City </a:t>
            </a:r>
            <a:r>
              <a:rPr lang="en-US" dirty="0" err="1"/>
              <a:t>Administator</a:t>
            </a:r>
            <a:endParaRPr lang="en-US" dirty="0"/>
          </a:p>
          <a:p>
            <a:pPr marL="457200" lvl="1" indent="0">
              <a:buClr>
                <a:srgbClr val="990000"/>
              </a:buClr>
              <a:buNone/>
              <a:defRPr/>
            </a:pPr>
            <a:r>
              <a:rPr lang="en-US" dirty="0">
                <a:hlinkClick r:id="rId2"/>
              </a:rPr>
              <a:t>mayor@cityofnevadaiowa.org</a:t>
            </a:r>
            <a:r>
              <a:rPr lang="en-US" dirty="0"/>
              <a:t>			</a:t>
            </a:r>
            <a:r>
              <a:rPr lang="en-US" dirty="0">
                <a:hlinkClick r:id="rId3"/>
              </a:rPr>
              <a:t>jcook@cityofnevadaiowa.org</a:t>
            </a:r>
            <a:endParaRPr lang="en-US" dirty="0"/>
          </a:p>
          <a:p>
            <a:pPr marL="457200" lvl="1" indent="0">
              <a:buClr>
                <a:srgbClr val="990000"/>
              </a:buClr>
              <a:buNone/>
              <a:defRPr/>
            </a:pPr>
            <a:endParaRPr lang="en-US" dirty="0"/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1209 6</a:t>
            </a:r>
            <a:r>
              <a:rPr lang="en-US" baseline="30000" dirty="0"/>
              <a:t>th</a:t>
            </a:r>
            <a:r>
              <a:rPr lang="en-US" dirty="0"/>
              <a:t> St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Nevada, IA 50201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(515)382-5466</a:t>
            </a:r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61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B4AA6D-BAA3-4949-B9DD-308D9D66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435" y="1825625"/>
            <a:ext cx="8951129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932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7AD3EF-BC0F-7A46-A8CB-4073459168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47561" y="1690688"/>
            <a:ext cx="5538316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17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Timeline</a:t>
            </a:r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1988 – IDOT and FHWA approved “The Improvement of U.S. 30 in Story County”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1994 and 1995 – DOT purchase right of way of 65 acres during construction of the 4-lane section from Nevada to Colo.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2000 – DOT included this project in the 2000 five year plan. Project dropped due to financial considerations.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2015 – DOT included this project in the five year plan. Project delayed due to local political considerations. 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A Highway 30 Task Force was formed and reported to the Council in 2016. 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The City and other community stakeholders have continued to identify the project as a key strategic priority with transportation funds earmarked by the City. </a:t>
            </a:r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796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What has happened since?</a:t>
            </a:r>
          </a:p>
          <a:p>
            <a:pPr marL="0" indent="0" algn="ctr">
              <a:buNone/>
            </a:pPr>
            <a:endParaRPr lang="en-US" b="1" dirty="0"/>
          </a:p>
          <a:p>
            <a:pPr lvl="1"/>
            <a:r>
              <a:rPr lang="en-US" dirty="0"/>
              <a:t>Partial project programmed by DOT in five year plan – Overpass </a:t>
            </a:r>
          </a:p>
          <a:p>
            <a:pPr lvl="1"/>
            <a:r>
              <a:rPr lang="en-US" dirty="0"/>
              <a:t>The City undertook a comprehensive public input process regarding interchange options. </a:t>
            </a:r>
          </a:p>
          <a:p>
            <a:pPr lvl="1"/>
            <a:r>
              <a:rPr lang="en-US" dirty="0"/>
              <a:t>The City put out multiple written communications</a:t>
            </a:r>
          </a:p>
          <a:p>
            <a:pPr lvl="1"/>
            <a:r>
              <a:rPr lang="en-US" dirty="0"/>
              <a:t>Multiple public meetings were held with live-streamed online options:</a:t>
            </a:r>
          </a:p>
          <a:p>
            <a:pPr lvl="2"/>
            <a:r>
              <a:rPr lang="en-US" dirty="0"/>
              <a:t>Q&amp;A Community Coffee with DOT and City staff</a:t>
            </a:r>
          </a:p>
          <a:p>
            <a:pPr lvl="2"/>
            <a:r>
              <a:rPr lang="en-US" dirty="0"/>
              <a:t>City Council </a:t>
            </a:r>
            <a:r>
              <a:rPr lang="en-US" dirty="0" err="1"/>
              <a:t>Worksession</a:t>
            </a:r>
            <a:endParaRPr lang="en-US" dirty="0"/>
          </a:p>
          <a:p>
            <a:pPr lvl="2"/>
            <a:r>
              <a:rPr lang="en-US" dirty="0"/>
              <a:t>Public Forum</a:t>
            </a:r>
          </a:p>
          <a:p>
            <a:pPr lvl="2"/>
            <a:r>
              <a:rPr lang="en-US" dirty="0"/>
              <a:t>Council Deliberations</a:t>
            </a:r>
          </a:p>
          <a:p>
            <a:pPr lvl="1"/>
            <a:r>
              <a:rPr lang="en-US" dirty="0"/>
              <a:t>Extensive written and oral public comment was received. </a:t>
            </a:r>
          </a:p>
          <a:p>
            <a:pPr lvl="1"/>
            <a:r>
              <a:rPr lang="en-US" dirty="0"/>
              <a:t>In August of 2020, The City Council formally voted 5-1 to support the 2015 DOT Approved Interchange option at Airport Road. Story County submitted letter of support. </a:t>
            </a:r>
          </a:p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677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What is the need?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dirty="0"/>
              <a:t>Significant traffic safety concerns at 3 at-grade intersections with continually increasing traffic counts</a:t>
            </a:r>
          </a:p>
          <a:p>
            <a:r>
              <a:rPr lang="en-US" dirty="0"/>
              <a:t>Uncertainty along the corridor is a significant inhibitor of growth. </a:t>
            </a:r>
          </a:p>
          <a:p>
            <a:r>
              <a:rPr lang="en-US" dirty="0"/>
              <a:t>Major investment in Lincoln Highway Industrial Corridor with the Ames Prairie View Industrial Center on the west and Nevada Industrial Park on the east. </a:t>
            </a:r>
          </a:p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44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85791013-1662-BB40-9819-AE40BD4F4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2" y="1690688"/>
            <a:ext cx="10203475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0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 picture containing building, colorful, photo, covered&#10;&#10;Description automatically generated">
            <a:extLst>
              <a:ext uri="{FF2B5EF4-FFF2-40B4-BE49-F238E27FC236}">
                <a16:creationId xmlns:a16="http://schemas.microsoft.com/office/drawing/2014/main" id="{1B87F672-2ABB-0F4C-9183-2AE17FE5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623" y="1476584"/>
            <a:ext cx="7926754" cy="537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7F672-2ABB-0F4C-9183-2AE17FE5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32623" y="1558197"/>
            <a:ext cx="7926754" cy="52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40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</TotalTime>
  <Words>447</Words>
  <Application>Microsoft Macintosh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 Unicode MS</vt:lpstr>
      <vt:lpstr>Arial</vt:lpstr>
      <vt:lpstr>Calibri</vt:lpstr>
      <vt:lpstr>Calibri Light</vt:lpstr>
      <vt:lpstr>Office Theme</vt:lpstr>
      <vt:lpstr>U.S. Highway 30 Corridor Interchange Improvement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Highway 30 Corridor Interchange Improvement Project</dc:title>
  <dc:creator>Brett Barker</dc:creator>
  <cp:lastModifiedBy>Brett Barker</cp:lastModifiedBy>
  <cp:revision>7</cp:revision>
  <dcterms:created xsi:type="dcterms:W3CDTF">2020-10-06T21:57:04Z</dcterms:created>
  <dcterms:modified xsi:type="dcterms:W3CDTF">2021-06-03T19:56:05Z</dcterms:modified>
</cp:coreProperties>
</file>