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87" r:id="rId4"/>
    <p:sldId id="294" r:id="rId5"/>
    <p:sldId id="292" r:id="rId6"/>
    <p:sldId id="284" r:id="rId7"/>
    <p:sldId id="293" r:id="rId8"/>
    <p:sldId id="295" r:id="rId9"/>
    <p:sldId id="285" r:id="rId10"/>
    <p:sldId id="259" r:id="rId11"/>
    <p:sldId id="275" r:id="rId12"/>
    <p:sldId id="279" r:id="rId13"/>
    <p:sldId id="280" r:id="rId14"/>
    <p:sldId id="281" r:id="rId15"/>
    <p:sldId id="274" r:id="rId16"/>
    <p:sldId id="276" r:id="rId17"/>
    <p:sldId id="277" r:id="rId18"/>
    <p:sldId id="2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p:cViewPr varScale="1">
        <p:scale>
          <a:sx n="81" d="100"/>
          <a:sy n="81" d="100"/>
        </p:scale>
        <p:origin x="90"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796EC1-01E8-4B48-948C-AB25140EE14D}"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68751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360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06712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334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96EC1-01E8-4B48-948C-AB25140EE14D}"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140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796EC1-01E8-4B48-948C-AB25140EE14D}"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5890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96EC1-01E8-4B48-948C-AB25140EE14D}"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8023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96EC1-01E8-4B48-948C-AB25140EE14D}"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7570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96EC1-01E8-4B48-948C-AB25140EE14D}"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6393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9209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4954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96EC1-01E8-4B48-948C-AB25140EE14D}" type="datetimeFigureOut">
              <a:rPr lang="en-US" smtClean="0"/>
              <a:t>6/6/2022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4124D-C471-46D2-803A-34C78BE64E2A}" type="slidenum">
              <a:rPr lang="en-US" smtClean="0"/>
              <a:t>‹#›</a:t>
            </a:fld>
            <a:endParaRPr lang="en-US"/>
          </a:p>
        </p:txBody>
      </p:sp>
    </p:spTree>
    <p:extLst>
      <p:ext uri="{BB962C8B-B14F-4D97-AF65-F5344CB8AC3E}">
        <p14:creationId xmlns:p14="http://schemas.microsoft.com/office/powerpoint/2010/main" val="41431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bryan.bradley@iowadot.u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5000" r="-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1609635"/>
            <a:ext cx="6477000" cy="2308324"/>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Corridor Preservation</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 20 from Sundown Rd. to Cottingham Rd (Peosta)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 151 from Wendling Rd. past Springville </a:t>
            </a:r>
            <a:endParaRPr lang="en-US" sz="2400"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894BB2-8B14-478B-89C1-17188078916B}"/>
              </a:ext>
            </a:extLst>
          </p:cNvPr>
          <p:cNvSpPr txBox="1"/>
          <p:nvPr/>
        </p:nvSpPr>
        <p:spPr>
          <a:xfrm>
            <a:off x="1219200" y="4648200"/>
            <a:ext cx="4495800" cy="646331"/>
          </a:xfrm>
          <a:prstGeom prst="rect">
            <a:avLst/>
          </a:prstGeom>
          <a:noFill/>
        </p:spPr>
        <p:txBody>
          <a:bodyPr wrap="square" rtlCol="0">
            <a:spAutoFit/>
          </a:bodyPr>
          <a:lstStyle/>
          <a:p>
            <a:r>
              <a:rPr lang="en-US" dirty="0"/>
              <a:t>Transportation Commission Workshop</a:t>
            </a:r>
          </a:p>
          <a:p>
            <a:r>
              <a:rPr lang="en-US" dirty="0"/>
              <a:t>June 13, 2022</a:t>
            </a:r>
          </a:p>
        </p:txBody>
      </p:sp>
    </p:spTree>
    <p:extLst>
      <p:ext uri="{BB962C8B-B14F-4D97-AF65-F5344CB8AC3E}">
        <p14:creationId xmlns:p14="http://schemas.microsoft.com/office/powerpoint/2010/main" val="286851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533400" y="533400"/>
            <a:ext cx="8077200" cy="5155257"/>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What is a corridor preservation?</a:t>
            </a:r>
          </a:p>
          <a:p>
            <a:pPr lvl="0" eaLnBrk="0" fontAlgn="base" hangingPunct="0">
              <a:spcBef>
                <a:spcPct val="0"/>
              </a:spcBef>
              <a:spcAft>
                <a:spcPct val="0"/>
              </a:spcAft>
            </a:pPr>
            <a:endParaRPr lang="en-US" altLang="en-US" sz="1400" b="1" dirty="0">
              <a:latin typeface="Arial" panose="020B0604020202020204" pitchFamily="34" charset="0"/>
            </a:endParaRPr>
          </a:p>
          <a:p>
            <a:pPr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latin typeface="Arial" panose="020B0604020202020204" pitchFamily="34" charset="0"/>
              <a:cs typeface="Arial" panose="020B0604020202020204" pitchFamily="34" charset="0"/>
            </a:endParaRPr>
          </a:p>
          <a:p>
            <a:pPr lvl="0"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Corridor preservation </a:t>
            </a:r>
            <a:r>
              <a:rPr lang="en-US" altLang="en-US" sz="2400" b="1" dirty="0">
                <a:latin typeface="Arial" panose="020B0604020202020204" pitchFamily="34" charset="0"/>
                <a:cs typeface="Arial" panose="020B0604020202020204" pitchFamily="34" charset="0"/>
              </a:rPr>
              <a:t>avoids inconsistent development of property needed for highway right-of-way</a:t>
            </a:r>
            <a:r>
              <a:rPr lang="en-US" altLang="en-US" sz="2400" dirty="0">
                <a:latin typeface="Arial" panose="020B0604020202020204" pitchFamily="34" charset="0"/>
                <a:cs typeface="Arial" panose="020B0604020202020204" pitchFamily="34" charset="0"/>
              </a:rPr>
              <a:t>, by allowing us to receive notice of intended development of property within the proposed right-of-way and giving us the opportunity to take action to acquire it before the development occurs.  </a:t>
            </a:r>
          </a:p>
          <a:p>
            <a:pPr lvl="0" eaLnBrk="0" fontAlgn="base" hangingPunct="0">
              <a:spcBef>
                <a:spcPct val="0"/>
              </a:spcBef>
              <a:spcAft>
                <a:spcPts val="600"/>
              </a:spcAft>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87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4370427"/>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Legal authority for corridor preservation</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The legal authority for corridor preservation comes from </a:t>
            </a:r>
            <a:r>
              <a:rPr lang="en-US" altLang="en-US" sz="2400" b="1" dirty="0">
                <a:latin typeface="Arial" panose="020B0604020202020204" pitchFamily="34" charset="0"/>
                <a:cs typeface="Arial" panose="020B0604020202020204" pitchFamily="34" charset="0"/>
              </a:rPr>
              <a:t>section 306.19(5) of the Iowa Code</a:t>
            </a:r>
            <a:r>
              <a:rPr lang="en-US" altLang="en-US" sz="2400" dirty="0">
                <a:latin typeface="Arial" panose="020B0604020202020204" pitchFamily="34" charset="0"/>
                <a:cs typeface="Arial" panose="020B0604020202020204" pitchFamily="34" charset="0"/>
              </a:rPr>
              <a:t>, which authorizes the Iowa DOT to “</a:t>
            </a:r>
            <a:r>
              <a:rPr lang="en-US" sz="2400" dirty="0">
                <a:latin typeface="Arial" panose="020B0604020202020204" pitchFamily="34" charset="0"/>
                <a:cs typeface="Arial" panose="020B0604020202020204" pitchFamily="34" charset="0"/>
              </a:rPr>
              <a:t>notify a city or county that a road under the jurisdiction or control of the department will be established, improved, relocated, or maintained and that the department may need to acquire additional right-of-way or property rights within an area described by the department.”</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186035"/>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Iowa DOT process for Commission approval</a:t>
            </a:r>
          </a:p>
          <a:p>
            <a:pPr lvl="0" eaLnBrk="0" fontAlgn="base" hangingPunct="0">
              <a:spcBef>
                <a:spcPct val="0"/>
              </a:spcBef>
              <a:spcAft>
                <a:spcPct val="0"/>
              </a:spcAft>
            </a:pPr>
            <a:endParaRPr lang="en-US" altLang="en-US" sz="1400" b="1" dirty="0">
              <a:latin typeface="Arial" panose="020B0604020202020204" pitchFamily="34" charset="0"/>
            </a:endParaRP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We present the proposed CPZ to the Commission at a monthly workshop for initial guidance. </a:t>
            </a:r>
            <a:r>
              <a:rPr lang="en-US" altLang="en-US" sz="2000" dirty="0">
                <a:latin typeface="Arial" panose="020B0604020202020204" pitchFamily="34" charset="0"/>
                <a:cs typeface="Arial" panose="020B0604020202020204" pitchFamily="34" charset="0"/>
              </a:rPr>
              <a:t>Initial guidance is not formal action or approval, but only the opportunity to informally determine whether the Commission has interest in considering the use of CPZ for the project.</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If the Commission’s initial guidance shows interest in considering the use of CPZ, we will mail an initial written notice to the affected city or county and property owners.  </a:t>
            </a:r>
            <a:r>
              <a:rPr lang="en-US" altLang="en-US" sz="2000" dirty="0">
                <a:latin typeface="Arial" panose="020B0604020202020204" pitchFamily="34" charset="0"/>
                <a:cs typeface="Arial" panose="020B0604020202020204" pitchFamily="34" charset="0"/>
              </a:rPr>
              <a:t>The initial written notice is not an exercise of preservation of authority under section 306.19(5), but only notice that the Commission will consider the proposed CPZ at a workshop at least 60 days after the date the written notice was issued.  </a:t>
            </a:r>
          </a:p>
        </p:txBody>
      </p:sp>
    </p:spTree>
    <p:extLst>
      <p:ext uri="{BB962C8B-B14F-4D97-AF65-F5344CB8AC3E}">
        <p14:creationId xmlns:p14="http://schemas.microsoft.com/office/powerpoint/2010/main" val="38843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555367"/>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Iowa DOT process for Commission approval (cont.)</a:t>
            </a:r>
          </a:p>
          <a:p>
            <a:pPr lvl="0" eaLnBrk="0" fontAlgn="base" hangingPunct="0">
              <a:spcBef>
                <a:spcPct val="0"/>
              </a:spcBef>
              <a:spcAft>
                <a:spcPct val="0"/>
              </a:spcAft>
            </a:pPr>
            <a:endParaRPr lang="en-US" altLang="en-US" sz="1400" b="1" dirty="0">
              <a:latin typeface="Arial" panose="020B0604020202020204" pitchFamily="34" charset="0"/>
            </a:endParaRPr>
          </a:p>
          <a:p>
            <a:pPr marL="457200" lvl="0" indent="-457200" eaLnBrk="0" fontAlgn="base" hangingPunct="0">
              <a:spcBef>
                <a:spcPct val="0"/>
              </a:spcBef>
              <a:spcAft>
                <a:spcPts val="600"/>
              </a:spcAft>
              <a:buFont typeface="+mj-lt"/>
              <a:buAutoNum type="alphaLcPeriod" startAt="3"/>
            </a:pPr>
            <a:r>
              <a:rPr lang="en-US" altLang="en-US" sz="2400" b="1" dirty="0">
                <a:latin typeface="Arial" panose="020B0604020202020204" pitchFamily="34" charset="0"/>
                <a:cs typeface="Arial" panose="020B0604020202020204" pitchFamily="34" charset="0"/>
              </a:rPr>
              <a:t>Affected cities or counties and property owners are given the opportunity to comment. </a:t>
            </a:r>
            <a:r>
              <a:rPr lang="en-US" altLang="en-US" sz="2400" dirty="0">
                <a:latin typeface="Arial" panose="020B0604020202020204" pitchFamily="34" charset="0"/>
                <a:cs typeface="Arial" panose="020B0604020202020204" pitchFamily="34" charset="0"/>
              </a:rPr>
              <a:t>The initial notice includes instructions for obtaining information and submitting or presenting comments to the Commission.</a:t>
            </a:r>
          </a:p>
          <a:p>
            <a:pPr marL="457200" lvl="0" indent="-457200" eaLnBrk="0" fontAlgn="base" hangingPunct="0">
              <a:spcBef>
                <a:spcPct val="0"/>
              </a:spcBef>
              <a:spcAft>
                <a:spcPts val="600"/>
              </a:spcAft>
              <a:buAutoNum type="alphaLcPeriod" startAt="3"/>
            </a:pPr>
            <a:r>
              <a:rPr lang="en-US" altLang="en-US" sz="2400" b="1" dirty="0">
                <a:latin typeface="Arial" panose="020B0604020202020204" pitchFamily="34" charset="0"/>
                <a:cs typeface="Arial" panose="020B0604020202020204" pitchFamily="34" charset="0"/>
              </a:rPr>
              <a:t>After expiration of the 60 day comment period, we present the proposed CPZ to the Commission at the appointed monthly workshop.  </a:t>
            </a:r>
            <a:r>
              <a:rPr lang="en-US" altLang="en-US" sz="2400" dirty="0">
                <a:latin typeface="Arial" panose="020B0604020202020204" pitchFamily="34" charset="0"/>
                <a:cs typeface="Arial" panose="020B0604020202020204" pitchFamily="34" charset="0"/>
              </a:rPr>
              <a:t>The presentation would include any comments or information submitted or presented by the affected city or county and property owners.</a:t>
            </a:r>
          </a:p>
        </p:txBody>
      </p:sp>
    </p:spTree>
    <p:extLst>
      <p:ext uri="{BB962C8B-B14F-4D97-AF65-F5344CB8AC3E}">
        <p14:creationId xmlns:p14="http://schemas.microsoft.com/office/powerpoint/2010/main" val="83661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924699"/>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Iowa DOT process for Commission approval (cont.)</a:t>
            </a:r>
          </a:p>
          <a:p>
            <a:pPr lvl="0" eaLnBrk="0" fontAlgn="base" hangingPunct="0">
              <a:spcBef>
                <a:spcPct val="0"/>
              </a:spcBef>
              <a:spcAft>
                <a:spcPct val="0"/>
              </a:spcAft>
            </a:pPr>
            <a:endParaRPr lang="en-US" altLang="en-US" sz="1400" b="1" dirty="0">
              <a:latin typeface="Arial" panose="020B0604020202020204" pitchFamily="34" charset="0"/>
            </a:endParaRPr>
          </a:p>
          <a:p>
            <a:pPr marL="457200" lvl="0" indent="-457200" eaLnBrk="0" fontAlgn="base" hangingPunct="0">
              <a:spcBef>
                <a:spcPct val="0"/>
              </a:spcBef>
              <a:spcAft>
                <a:spcPts val="600"/>
              </a:spcAft>
              <a:buFont typeface="+mj-lt"/>
              <a:buAutoNum type="alphaLcPeriod" startAt="5"/>
            </a:pPr>
            <a:r>
              <a:rPr lang="en-US" altLang="en-US" sz="2400" b="1" dirty="0">
                <a:latin typeface="Arial" panose="020B0604020202020204" pitchFamily="34" charset="0"/>
                <a:cs typeface="Arial" panose="020B0604020202020204" pitchFamily="34" charset="0"/>
              </a:rPr>
              <a:t>The proposed CPZ is presented to the Commission for formal action at the next monthly business meeting. </a:t>
            </a:r>
            <a:r>
              <a:rPr lang="en-US" altLang="en-US" sz="2400" dirty="0">
                <a:latin typeface="Arial" panose="020B0604020202020204" pitchFamily="34" charset="0"/>
                <a:cs typeface="Arial" panose="020B0604020202020204" pitchFamily="34" charset="0"/>
              </a:rPr>
              <a:t>Any personal presentation or comments by affected cities, counties, or property owners would typically occur as part of the business meeting.</a:t>
            </a:r>
            <a:endParaRPr lang="en-US" altLang="en-US" sz="2400" b="1" dirty="0">
              <a:latin typeface="Arial" panose="020B0604020202020204" pitchFamily="34" charset="0"/>
              <a:cs typeface="Arial" panose="020B0604020202020204" pitchFamily="34" charset="0"/>
            </a:endParaRPr>
          </a:p>
          <a:p>
            <a:pPr marL="457200" lvl="0" indent="-457200" eaLnBrk="0" fontAlgn="base" hangingPunct="0">
              <a:spcBef>
                <a:spcPct val="0"/>
              </a:spcBef>
              <a:spcAft>
                <a:spcPts val="600"/>
              </a:spcAft>
              <a:buFont typeface="+mj-lt"/>
              <a:buAutoNum type="alphaLcPeriod" startAt="5"/>
            </a:pPr>
            <a:r>
              <a:rPr lang="en-US" altLang="en-US" sz="2400" b="1" dirty="0">
                <a:latin typeface="Arial" panose="020B0604020202020204" pitchFamily="34" charset="0"/>
                <a:cs typeface="Arial" panose="020B0604020202020204" pitchFamily="34" charset="0"/>
              </a:rPr>
              <a:t>If approved, we follow the usual and required process for formal notice established by section 306.19(5), </a:t>
            </a:r>
            <a:r>
              <a:rPr lang="en-US" altLang="en-US" sz="2400" dirty="0">
                <a:latin typeface="Arial" panose="020B0604020202020204" pitchFamily="34" charset="0"/>
                <a:cs typeface="Arial" panose="020B0604020202020204" pitchFamily="34" charset="0"/>
              </a:rPr>
              <a:t>which includes written notice to the affected city or county and published notice in the newspaper. We will also continue with blog notices in conjunction with the published notice, </a:t>
            </a:r>
            <a:r>
              <a:rPr lang="en-US" altLang="en-US" sz="2400" b="1" dirty="0">
                <a:latin typeface="Arial" panose="020B0604020202020204" pitchFamily="34" charset="0"/>
                <a:cs typeface="Arial" panose="020B0604020202020204" pitchFamily="34" charset="0"/>
              </a:rPr>
              <a:t>and in addition will send a final notice to affected property owners</a:t>
            </a:r>
            <a:r>
              <a:rPr lang="en-US" altLang="en-US" sz="2400" dirty="0">
                <a:latin typeface="Arial" panose="020B0604020202020204" pitchFamily="34" charset="0"/>
                <a:cs typeface="Arial" panose="020B0604020202020204" pitchFamily="34" charset="0"/>
              </a:rPr>
              <a:t>.</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8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955476"/>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How it works – Iowa DOT notice requirements</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Section 306.19(5) requires we do the following to establish a corridor preservation zone (CPZ):</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File notice with the city or county. </a:t>
            </a:r>
            <a:r>
              <a:rPr lang="en-US" altLang="en-US" sz="2000" dirty="0">
                <a:latin typeface="Arial" panose="020B0604020202020204" pitchFamily="34" charset="0"/>
                <a:cs typeface="Arial" panose="020B0604020202020204" pitchFamily="34" charset="0"/>
              </a:rPr>
              <a:t>We must give the city or county in which the property is located written notice that we may need to acquire the property for highway purposes.  The notice must include a map describing the property that may need to be acquired.</a:t>
            </a:r>
          </a:p>
          <a:p>
            <a:pPr marL="457200" lvl="0" indent="-457200" eaLnBrk="0" fontAlgn="base" hangingPunct="0">
              <a:spcBef>
                <a:spcPct val="0"/>
              </a:spcBef>
              <a:spcAft>
                <a:spcPts val="600"/>
              </a:spcAft>
              <a:buAutoNum type="alphaLcPeriod"/>
            </a:pPr>
            <a:r>
              <a:rPr lang="en-US" sz="2000" b="1" dirty="0">
                <a:latin typeface="Arial" panose="020B0604020202020204" pitchFamily="34" charset="0"/>
                <a:cs typeface="Arial" panose="020B0604020202020204" pitchFamily="34" charset="0"/>
              </a:rPr>
              <a:t>Publish notice. </a:t>
            </a:r>
            <a:r>
              <a:rPr lang="en-US" sz="2000" dirty="0">
                <a:latin typeface="Arial" panose="020B0604020202020204" pitchFamily="34" charset="0"/>
                <a:cs typeface="Arial" panose="020B0604020202020204" pitchFamily="34" charset="0"/>
              </a:rPr>
              <a:t>Within seven days of filing the notice, we must publish a notice in a newspaper of public record that includes a description and map of the property that may need to be acquired, and explains that it may restrict the grant or approval of building permits, subdivision plats, or zoning changes.</a:t>
            </a: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Once established, </a:t>
            </a:r>
            <a:r>
              <a:rPr lang="en-US" altLang="en-US" sz="2000" b="1" dirty="0">
                <a:latin typeface="Arial" panose="020B0604020202020204" pitchFamily="34" charset="0"/>
                <a:cs typeface="Arial" panose="020B0604020202020204" pitchFamily="34" charset="0"/>
              </a:rPr>
              <a:t>a CPZ is valid for three years, and we may re-establish it every three years.</a:t>
            </a:r>
          </a:p>
        </p:txBody>
      </p:sp>
    </p:spTree>
    <p:extLst>
      <p:ext uri="{BB962C8B-B14F-4D97-AF65-F5344CB8AC3E}">
        <p14:creationId xmlns:p14="http://schemas.microsoft.com/office/powerpoint/2010/main" val="378926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786199"/>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How it works – city or county notice requirements</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Once we </a:t>
            </a:r>
            <a:r>
              <a:rPr lang="en-US" altLang="en-US" sz="2400">
                <a:latin typeface="Arial" panose="020B0604020202020204" pitchFamily="34" charset="0"/>
                <a:cs typeface="Arial" panose="020B0604020202020204" pitchFamily="34" charset="0"/>
              </a:rPr>
              <a:t>properly establish </a:t>
            </a:r>
            <a:r>
              <a:rPr lang="en-US" altLang="en-US" sz="2400" dirty="0">
                <a:latin typeface="Arial" panose="020B0604020202020204" pitchFamily="34" charset="0"/>
                <a:cs typeface="Arial" panose="020B0604020202020204" pitchFamily="34" charset="0"/>
              </a:rPr>
              <a:t>a CPZ, section 306.19(5) requires a city or county to give us 30 days notice of any of the following involving property within the CPZ:</a:t>
            </a:r>
          </a:p>
          <a:p>
            <a:pPr marL="457200" lvl="0" indent="-457200" eaLnBrk="0" fontAlgn="base" hangingPunct="0">
              <a:spcBef>
                <a:spcPct val="0"/>
              </a:spcBef>
              <a:spcAft>
                <a:spcPts val="600"/>
              </a:spcAft>
              <a:buAutoNum type="alphaLcPeriod"/>
            </a:pPr>
            <a:r>
              <a:rPr lang="en-US" altLang="en-US" sz="2400" dirty="0">
                <a:latin typeface="Arial" panose="020B0604020202020204" pitchFamily="34" charset="0"/>
                <a:cs typeface="Arial" panose="020B0604020202020204" pitchFamily="34" charset="0"/>
              </a:rPr>
              <a:t>An application for a </a:t>
            </a:r>
            <a:r>
              <a:rPr lang="en-US" altLang="en-US" sz="2400" b="1" dirty="0">
                <a:latin typeface="Arial" panose="020B0604020202020204" pitchFamily="34" charset="0"/>
                <a:cs typeface="Arial" panose="020B0604020202020204" pitchFamily="34" charset="0"/>
              </a:rPr>
              <a:t>building permit </a:t>
            </a:r>
            <a:r>
              <a:rPr lang="en-US" altLang="en-US" sz="2400" dirty="0">
                <a:latin typeface="Arial" panose="020B0604020202020204" pitchFamily="34" charset="0"/>
                <a:cs typeface="Arial" panose="020B0604020202020204" pitchFamily="34" charset="0"/>
              </a:rPr>
              <a:t>for construction valued at $25,000 or more.</a:t>
            </a:r>
          </a:p>
          <a:p>
            <a:pPr marL="457200" lvl="0" indent="-457200" eaLnBrk="0" fontAlgn="base" hangingPunct="0">
              <a:spcBef>
                <a:spcPct val="0"/>
              </a:spcBef>
              <a:spcAft>
                <a:spcPts val="600"/>
              </a:spcAft>
              <a:buAutoNum type="alphaLcPeriod"/>
            </a:pPr>
            <a:r>
              <a:rPr lang="en-US" altLang="en-US" sz="2400" dirty="0">
                <a:latin typeface="Arial" panose="020B0604020202020204" pitchFamily="34" charset="0"/>
                <a:cs typeface="Arial" panose="020B0604020202020204" pitchFamily="34" charset="0"/>
              </a:rPr>
              <a:t>Submission of a </a:t>
            </a:r>
            <a:r>
              <a:rPr lang="en-US" altLang="en-US" sz="2400" b="1" dirty="0">
                <a:latin typeface="Arial" panose="020B0604020202020204" pitchFamily="34" charset="0"/>
                <a:cs typeface="Arial" panose="020B0604020202020204" pitchFamily="34" charset="0"/>
              </a:rPr>
              <a:t>subdivision plat</a:t>
            </a:r>
            <a:r>
              <a:rPr lang="en-US" altLang="en-US" sz="2400" dirty="0">
                <a:latin typeface="Arial" panose="020B0604020202020204" pitchFamily="34" charset="0"/>
                <a:cs typeface="Arial" panose="020B0604020202020204" pitchFamily="34" charset="0"/>
              </a:rPr>
              <a:t>.</a:t>
            </a:r>
          </a:p>
          <a:p>
            <a:pPr marL="457200" lvl="0" indent="-457200" eaLnBrk="0" fontAlgn="base" hangingPunct="0">
              <a:spcBef>
                <a:spcPct val="0"/>
              </a:spcBef>
              <a:spcAft>
                <a:spcPts val="600"/>
              </a:spcAft>
              <a:buAutoNum type="alphaLcPeriod"/>
            </a:pPr>
            <a:r>
              <a:rPr lang="en-US" altLang="en-US" sz="2400" dirty="0">
                <a:latin typeface="Arial" panose="020B0604020202020204" pitchFamily="34" charset="0"/>
                <a:cs typeface="Arial" panose="020B0604020202020204" pitchFamily="34" charset="0"/>
              </a:rPr>
              <a:t>A proposed </a:t>
            </a:r>
            <a:r>
              <a:rPr lang="en-US" altLang="en-US" sz="2400" b="1" dirty="0">
                <a:latin typeface="Arial" panose="020B0604020202020204" pitchFamily="34" charset="0"/>
                <a:cs typeface="Arial" panose="020B0604020202020204" pitchFamily="34" charset="0"/>
              </a:rPr>
              <a:t>change in zoning</a:t>
            </a:r>
            <a:r>
              <a:rPr lang="en-US" altLang="en-US" sz="2400" dirty="0">
                <a:latin typeface="Arial" panose="020B0604020202020204" pitchFamily="34" charset="0"/>
                <a:cs typeface="Arial" panose="020B0604020202020204" pitchFamily="34" charset="0"/>
              </a:rPr>
              <a:t>.</a:t>
            </a:r>
          </a:p>
          <a:p>
            <a:pPr lvl="0"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The city or county cannot grant the application or approve the subdivision plat or zoning change until it has given us the 30 day notice and the 30 day period for action has expired without any action by us.</a:t>
            </a:r>
          </a:p>
        </p:txBody>
      </p:sp>
    </p:spTree>
    <p:extLst>
      <p:ext uri="{BB962C8B-B14F-4D97-AF65-F5344CB8AC3E}">
        <p14:creationId xmlns:p14="http://schemas.microsoft.com/office/powerpoint/2010/main" val="1935663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5955476"/>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How it works – Iowa DOT options after notice from the city or county</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Section 306.19(5) requires we do all of the following if we want to continue to preserve the property:</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Give the city or county notice it intends to proceed with acquisition of the property.  </a:t>
            </a:r>
            <a:r>
              <a:rPr lang="en-US" altLang="en-US" sz="2000" dirty="0">
                <a:latin typeface="Arial" panose="020B0604020202020204" pitchFamily="34" charset="0"/>
                <a:cs typeface="Arial" panose="020B0604020202020204" pitchFamily="34" charset="0"/>
              </a:rPr>
              <a:t>We must, before the 30 day notice period expires, give the city or county written notice that we intend to acquire all or part of the property or property rights affecting the CPZ.</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Initiate acquisition of the property. </a:t>
            </a:r>
            <a:r>
              <a:rPr lang="en-US" altLang="en-US" sz="2000" dirty="0">
                <a:latin typeface="Arial" panose="020B0604020202020204" pitchFamily="34" charset="0"/>
                <a:cs typeface="Arial" panose="020B0604020202020204" pitchFamily="34" charset="0"/>
              </a:rPr>
              <a:t>Within ten days of giving the city or county notice of intent to proceed, we must begin the process of acquiring the property or property rights from the affected persons.</a:t>
            </a: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If we do not provide notice of intent to proceed, the city or county may grant the building permit or approve the subdivision plat or zoning change.</a:t>
            </a:r>
          </a:p>
        </p:txBody>
      </p:sp>
    </p:spTree>
    <p:extLst>
      <p:ext uri="{BB962C8B-B14F-4D97-AF65-F5344CB8AC3E}">
        <p14:creationId xmlns:p14="http://schemas.microsoft.com/office/powerpoint/2010/main" val="21536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6340197"/>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Current Iowa DOT process for Commission approval</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The following outlines the procedure we currently and typically follow to establish a CPZ:</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We present the proposed CPZ to the Commission at a monthly workshop. </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The Commission takes formal action on the proposed CPZ at the next monthly business meeting.</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If approved, we proceed with the written and published notice required by section 306.19(5).  </a:t>
            </a:r>
            <a:r>
              <a:rPr lang="en-US" altLang="en-US" sz="2000" dirty="0">
                <a:latin typeface="Arial" panose="020B0604020202020204" pitchFamily="34" charset="0"/>
                <a:cs typeface="Arial" panose="020B0604020202020204" pitchFamily="34" charset="0"/>
              </a:rPr>
              <a:t>We also publish notice of the action taken through a blog release of actions taken by the Commission, and a separate blog release that repeats the published notice. </a:t>
            </a:r>
          </a:p>
          <a:p>
            <a:pPr lvl="0" eaLnBrk="0" fontAlgn="base" hangingPunct="0">
              <a:spcBef>
                <a:spcPct val="0"/>
              </a:spcBef>
              <a:spcAft>
                <a:spcPts val="600"/>
              </a:spcAft>
            </a:pPr>
            <a:r>
              <a:rPr lang="en-US" altLang="en-US" sz="2000" dirty="0">
                <a:latin typeface="Arial" panose="020B0604020202020204" pitchFamily="34" charset="0"/>
                <a:cs typeface="Arial" panose="020B0604020202020204" pitchFamily="34" charset="0"/>
              </a:rPr>
              <a:t>Under the current process, we do not give notice to the city or county, or to affected property owners before the Commission considers or takes action on the proposed CPZ (other than through usual public notice of agendas). </a:t>
            </a:r>
          </a:p>
        </p:txBody>
      </p:sp>
    </p:spTree>
    <p:extLst>
      <p:ext uri="{BB962C8B-B14F-4D97-AF65-F5344CB8AC3E}">
        <p14:creationId xmlns:p14="http://schemas.microsoft.com/office/powerpoint/2010/main" val="250109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77251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prstClr val="black"/>
                </a:solidFill>
                <a:latin typeface="Arial" panose="020B0604020202020204" pitchFamily="34" charset="0"/>
                <a:ea typeface="Times New Roman" panose="02020603050405020304" pitchFamily="18" charset="0"/>
              </a:rPr>
              <a:t>Past</a:t>
            </a:r>
            <a:r>
              <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Steps – 1 to 4 (for both CPZs):</a:t>
            </a:r>
            <a:endParaRPr lang="en-US" altLang="en-US" sz="2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Times New Roman" panose="02020603050405020304" pitchFamily="18" charset="0"/>
                <a:cs typeface="+mn-cs"/>
              </a:rPr>
              <a:t>Sought initial guidance from Commission for new US 20 and US 151 Corridor Preservation Zone (CPZ):  March 8,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mn-ea"/>
                <a:cs typeface="Arial" panose="020B0604020202020204" pitchFamily="34" charset="0"/>
              </a:rPr>
              <a:t>Mailed initial written notices to the affected city or county and property owners:  March 2021</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mn-ea"/>
                <a:cs typeface="Arial" panose="020B0604020202020204" pitchFamily="34" charset="0"/>
              </a:rPr>
              <a:t>Affected cities or counties and property owners were given the opportunity to comment:  March – May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expiration of the 60-day comment period, we are presenting the proposed CPZ to the Commission today at the June workshop: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June 13,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The proposed CPZ will be presented to the Commission for formal action at the next monthly business meeting: July, 12,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If </a:t>
            </a:r>
            <a:r>
              <a:rPr lang="en-US" altLang="en-US" sz="2400" dirty="0">
                <a:solidFill>
                  <a:schemeClr val="bg1">
                    <a:lumMod val="65000"/>
                  </a:schemeClr>
                </a:solidFill>
                <a:latin typeface="Arial" panose="020B0604020202020204" pitchFamily="34" charset="0"/>
                <a:cs typeface="Arial" panose="020B0604020202020204" pitchFamily="34" charset="0"/>
              </a:rPr>
              <a:t>approved DOT will send a</a:t>
            </a: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 final notice to affected property owners</a:t>
            </a: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096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3600986"/>
          </a:xfrm>
          <a:prstGeom prst="rect">
            <a:avLst/>
          </a:prstGeom>
        </p:spPr>
        <p:txBody>
          <a:bodyPr wrap="square">
            <a:spAutoFit/>
          </a:bodyPr>
          <a:lstStyle/>
          <a:p>
            <a:pPr marL="34290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US 20 near Peosta </a:t>
            </a:r>
            <a:endParaRPr lang="en-US" sz="3600" dirty="0">
              <a:solidFill>
                <a:srgbClr val="FF0000"/>
              </a:solidFill>
              <a:latin typeface="Arial" panose="020B0604020202020204" pitchFamily="34" charset="0"/>
              <a:cs typeface="Arial" panose="020B0604020202020204" pitchFamily="34" charset="0"/>
            </a:endParaRP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West of the Swiss Valley Interchange project (Completed)</a:t>
            </a: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Continued growth in this corridor is expected</a:t>
            </a: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Possible interchange at Thunder Hills Rd. in the future</a:t>
            </a:r>
          </a:p>
          <a:p>
            <a:pPr lvl="0" eaLnBrk="0" fontAlgn="base" hangingPunct="0">
              <a:spcBef>
                <a:spcPct val="0"/>
              </a:spcBef>
              <a:spcAft>
                <a:spcPct val="0"/>
              </a:spcAft>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1996DD5A-2E6D-42C7-84A9-A310FE145690}"/>
              </a:ext>
            </a:extLst>
          </p:cNvPr>
          <p:cNvPicPr>
            <a:picLocks noChangeAspect="1"/>
          </p:cNvPicPr>
          <p:nvPr/>
        </p:nvPicPr>
        <p:blipFill>
          <a:blip r:embed="rId2"/>
          <a:stretch>
            <a:fillRect/>
          </a:stretch>
        </p:blipFill>
        <p:spPr>
          <a:xfrm>
            <a:off x="990600" y="1828800"/>
            <a:ext cx="7010400" cy="4952229"/>
          </a:xfrm>
          <a:prstGeom prst="rect">
            <a:avLst/>
          </a:prstGeom>
        </p:spPr>
      </p:pic>
    </p:spTree>
    <p:extLst>
      <p:ext uri="{BB962C8B-B14F-4D97-AF65-F5344CB8AC3E}">
        <p14:creationId xmlns:p14="http://schemas.microsoft.com/office/powerpoint/2010/main" val="172813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43396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20 near Peosta:</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2 total comments received</a:t>
            </a: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Summary of comments:</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One wanting to know if their property will be impacted</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With the further explanation they had no concerns with the CPZ.</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other comment was focused on the burden the property owners face when the DOT prolongs the construction of projects, suggested timely project completion should be a priority.</a:t>
            </a: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7035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2985433"/>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US 151 near Springville future interchange </a:t>
            </a:r>
            <a:endParaRPr lang="en-US" sz="3200" dirty="0">
              <a:solidFill>
                <a:srgbClr val="FF0000"/>
              </a:solidFill>
              <a:latin typeface="Arial" panose="020B0604020202020204" pitchFamily="34" charset="0"/>
              <a:cs typeface="Arial" panose="020B0604020202020204" pitchFamily="34" charset="0"/>
            </a:endParaRPr>
          </a:p>
          <a:p>
            <a:pPr marL="571500" lvl="0" indent="-571500" eaLnBrk="0" fontAlgn="base" hangingPunct="0">
              <a:spcBef>
                <a:spcPct val="0"/>
              </a:spcBef>
              <a:spcAft>
                <a:spcPct val="0"/>
              </a:spcAft>
              <a:buFont typeface="Arial" panose="020B0604020202020204" pitchFamily="34" charset="0"/>
              <a:buChar char="•"/>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DEB0688D-27FD-4599-B935-E16D27FB5822}"/>
              </a:ext>
            </a:extLst>
          </p:cNvPr>
          <p:cNvPicPr>
            <a:picLocks noChangeAspect="1"/>
          </p:cNvPicPr>
          <p:nvPr/>
        </p:nvPicPr>
        <p:blipFill>
          <a:blip r:embed="rId3"/>
          <a:stretch>
            <a:fillRect/>
          </a:stretch>
        </p:blipFill>
        <p:spPr>
          <a:xfrm>
            <a:off x="1905001" y="1383273"/>
            <a:ext cx="6858000" cy="4791312"/>
          </a:xfrm>
          <a:prstGeom prst="rect">
            <a:avLst/>
          </a:prstGeom>
        </p:spPr>
      </p:pic>
    </p:spTree>
    <p:extLst>
      <p:ext uri="{BB962C8B-B14F-4D97-AF65-F5344CB8AC3E}">
        <p14:creationId xmlns:p14="http://schemas.microsoft.com/office/powerpoint/2010/main" val="349173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60016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151 near Springville:</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Nine total comments </a:t>
            </a: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Summary of comments:</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Majority wanting to know if their property will be impacted</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Explained that CPZ is a tool that allows us to make decisions prior to an area being rezoned or for a structure being built over $25,000 in value.</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With the further explanation there were no real concerns with the CPZ for this majority.</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Casey’s General Store did express concern about the possibility of losing one of two entrances with the selected alternative.</a:t>
            </a: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3833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526297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151 near Springville:</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notifications for the CPZ led to several meetings with stakeholders to address the CPZ and chosen alternative, including Wendling Quarry and Security State Bank and an informal meeting with some Springville City staff.</a:t>
            </a:r>
          </a:p>
          <a:p>
            <a:pPr marL="342900" lvl="0" indent="-342900" eaLnBrk="0" fontAlgn="base" hangingPunct="0">
              <a:spcBef>
                <a:spcPct val="0"/>
              </a:spcBef>
              <a:spcAft>
                <a:spcPct val="0"/>
              </a:spcAft>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Quarry and City representatives were in favor of the CPZ and the project.</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representatives for the bank are not in favor of any alternative that significantly impacts the bank (NW quadrant) or their developable property (NE quadrant).</a:t>
            </a: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2421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77251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Next Steps - 5 &amp; 6 (for both CPZs):</a:t>
            </a:r>
            <a:endParaRPr lang="en-US" altLang="en-US" sz="2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Times New Roman" panose="02020603050405020304" pitchFamily="18" charset="0"/>
                <a:cs typeface="+mn-cs"/>
              </a:rPr>
              <a:t>Sought initial guidance from Commission for new US20 and US 151 Corridor Preservation Zone (CPZ):  March 8,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mn-ea"/>
                <a:cs typeface="Arial" panose="020B0604020202020204" pitchFamily="34" charset="0"/>
              </a:rPr>
              <a:t>Mailed initial written notices to the affected city or county and property owners:  March 2021</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mn-ea"/>
                <a:cs typeface="Arial" panose="020B0604020202020204" pitchFamily="34" charset="0"/>
              </a:rPr>
              <a:t>Affected cities or counties and property owners were given the opportunity to comment:  March –May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After expiration of the 60 day comment period, we present the proposed CPZ to the Commission today at the monthly workshop: June 13,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proposed CPZ is presented to the Commission for formal action at the next monthly business meeting: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July 12,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lang="en-US" altLang="en-US" sz="2400" dirty="0">
                <a:solidFill>
                  <a:prstClr val="black"/>
                </a:solidFill>
                <a:latin typeface="Arial" panose="020B0604020202020204" pitchFamily="34" charset="0"/>
                <a:cs typeface="Arial" panose="020B0604020202020204" pitchFamily="34" charset="0"/>
              </a:rPr>
              <a:t>approved DOT will</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send a final notice to affected property owners</a:t>
            </a: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401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685800" y="762001"/>
            <a:ext cx="7315200" cy="6555641"/>
          </a:xfrm>
          <a:prstGeom prst="rect">
            <a:avLst/>
          </a:prstGeom>
        </p:spPr>
        <p:txBody>
          <a:bodyPr wrap="square">
            <a:spAutoFit/>
          </a:bodyPr>
          <a:lstStyle/>
          <a:p>
            <a:pPr lvl="0"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rPr>
              <a:t>Questions?</a:t>
            </a:r>
          </a:p>
          <a:p>
            <a:pPr lvl="0" eaLnBrk="0" fontAlgn="base" hangingPunct="0">
              <a:spcBef>
                <a:spcPct val="0"/>
              </a:spcBef>
              <a:spcAft>
                <a:spcPct val="0"/>
              </a:spcAft>
            </a:pPr>
            <a:endParaRPr lang="en-US" altLang="en-US" sz="4000" b="1"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rPr>
              <a:t>Thank You</a:t>
            </a:r>
          </a:p>
          <a:p>
            <a:pPr lvl="0" eaLnBrk="0" fontAlgn="base" hangingPunct="0">
              <a:spcBef>
                <a:spcPct val="0"/>
              </a:spcBef>
              <a:spcAft>
                <a:spcPct val="0"/>
              </a:spcAft>
            </a:pPr>
            <a:endParaRPr lang="en-US" altLang="en-US" sz="6000" b="1"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dirty="0">
              <a:solidFill>
                <a:prstClr val="black"/>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Bryan Bradley</a:t>
            </a: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Location and Environment Bureau</a:t>
            </a:r>
          </a:p>
          <a:p>
            <a:pPr lvl="0" eaLnBrk="0" fontAlgn="base" hangingPunct="0">
              <a:spcBef>
                <a:spcPct val="0"/>
              </a:spcBef>
              <a:spcAft>
                <a:spcPct val="0"/>
              </a:spcAft>
            </a:pPr>
            <a:r>
              <a:rPr lang="en-US" altLang="en-US" sz="2400" dirty="0">
                <a:latin typeface="Arial" panose="020B0604020202020204" pitchFamily="34" charset="0"/>
                <a:ea typeface="Times New Roman" panose="02020603050405020304" pitchFamily="18" charset="0"/>
                <a:hlinkClick r:id="rId3"/>
              </a:rPr>
              <a:t>bryan.bradley@iowadot.us</a:t>
            </a: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(515) 239-1787</a:t>
            </a: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1172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11469</TotalTime>
  <Words>1610</Words>
  <Application>Microsoft Office PowerPoint</Application>
  <PresentationFormat>On-screen Show (4:3)</PresentationFormat>
  <Paragraphs>114</Paragraphs>
  <Slides>18</Slides>
  <Notes>0</Notes>
  <HiddenSlides>9</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Anderson, Stuart</cp:lastModifiedBy>
  <cp:revision>97</cp:revision>
  <cp:lastPrinted>2022-06-01T22:47:20Z</cp:lastPrinted>
  <dcterms:created xsi:type="dcterms:W3CDTF">2015-07-15T17:52:24Z</dcterms:created>
  <dcterms:modified xsi:type="dcterms:W3CDTF">2022-06-06T13:41:47Z</dcterms:modified>
</cp:coreProperties>
</file>