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359" r:id="rId3"/>
    <p:sldId id="347" r:id="rId4"/>
    <p:sldId id="360" r:id="rId5"/>
    <p:sldId id="337" r:id="rId6"/>
    <p:sldId id="349" r:id="rId7"/>
    <p:sldId id="350" r:id="rId8"/>
    <p:sldId id="363" r:id="rId9"/>
    <p:sldId id="362" r:id="rId10"/>
    <p:sldId id="364" r:id="rId11"/>
    <p:sldId id="365" r:id="rId12"/>
    <p:sldId id="361"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00717F"/>
    <a:srgbClr val="B55813"/>
    <a:srgbClr val="B1B3B3"/>
    <a:srgbClr val="53565A"/>
    <a:srgbClr val="871721"/>
    <a:srgbClr val="FF0066"/>
    <a:srgbClr val="69686D"/>
    <a:srgbClr val="34495E"/>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3" autoAdjust="0"/>
    <p:restoredTop sz="82747" autoAdjust="0"/>
  </p:normalViewPr>
  <p:slideViewPr>
    <p:cSldViewPr>
      <p:cViewPr varScale="1">
        <p:scale>
          <a:sx n="81" d="100"/>
          <a:sy n="81" d="100"/>
        </p:scale>
        <p:origin x="102" y="3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9BA43C6D-E55F-4BE5-8554-C22BB859EDE9}" type="datetimeFigureOut">
              <a:rPr lang="en-US" smtClean="0"/>
              <a:t>6/6/2022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50B73208-77F4-453B-8852-C4844F8BB3D9}" type="slidenum">
              <a:rPr lang="en-US" smtClean="0"/>
              <a:t>‹#›</a:t>
            </a:fld>
            <a:endParaRPr lang="en-US" dirty="0"/>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dirty="0"/>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2</a:t>
            </a:fld>
            <a:endParaRPr lang="en-US" dirty="0"/>
          </a:p>
        </p:txBody>
      </p:sp>
    </p:spTree>
    <p:extLst>
      <p:ext uri="{BB962C8B-B14F-4D97-AF65-F5344CB8AC3E}">
        <p14:creationId xmlns:p14="http://schemas.microsoft.com/office/powerpoint/2010/main" val="205558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dirty="0">
                <a:solidFill>
                  <a:srgbClr val="666666"/>
                </a:solidFill>
                <a:effectLst/>
                <a:latin typeface="+mn-lt"/>
              </a:rPr>
              <a:t>This program includes new construction, reconstruction/major renovation and relocation of facilities. Projects may include facilities for the administration of public transit operations, facilities for servicing, maintenance or storage of public transit vehicles, transit vehicle fueling facilities, passenger waiting facilities, and reconstruction/major renovations or relocation of existing administrative or maintenance facilities to correct violations of safety or design standards. State share is up to 80 percent with a maximum of 40 percent of the total state appropriation. Projects must be obligated within 6 months of contract execution and completed in 18 months</a:t>
            </a:r>
            <a:endParaRPr lang="en-US" sz="900" dirty="0">
              <a:latin typeface="+mn-lt"/>
            </a:endParaRPr>
          </a:p>
        </p:txBody>
      </p:sp>
      <p:sp>
        <p:nvSpPr>
          <p:cNvPr id="4" name="Slide Number Placeholder 3"/>
          <p:cNvSpPr>
            <a:spLocks noGrp="1"/>
          </p:cNvSpPr>
          <p:nvPr>
            <p:ph type="sldNum" sz="quarter" idx="5"/>
          </p:nvPr>
        </p:nvSpPr>
        <p:spPr/>
        <p:txBody>
          <a:bodyPr/>
          <a:lstStyle/>
          <a:p>
            <a:fld id="{50B73208-77F4-453B-8852-C4844F8BB3D9}" type="slidenum">
              <a:rPr lang="en-US" smtClean="0"/>
              <a:t>3</a:t>
            </a:fld>
            <a:endParaRPr lang="en-US" dirty="0"/>
          </a:p>
        </p:txBody>
      </p:sp>
    </p:spTree>
    <p:extLst>
      <p:ext uri="{BB962C8B-B14F-4D97-AF65-F5344CB8AC3E}">
        <p14:creationId xmlns:p14="http://schemas.microsoft.com/office/powerpoint/2010/main" val="22633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an annual appropriation of $1.5 million. We do not have any underrun/contingency funding this year to add to the annual appropriation. We received seven applications totaling $7,067,000 (seven million, sixty-seven thousand) in project costs. The total amount requested totaled $5,653,600 (five million, six hundred fifty-three thousand, six hundred). </a:t>
            </a:r>
          </a:p>
        </p:txBody>
      </p:sp>
      <p:sp>
        <p:nvSpPr>
          <p:cNvPr id="4" name="Slide Number Placeholder 3"/>
          <p:cNvSpPr>
            <a:spLocks noGrp="1"/>
          </p:cNvSpPr>
          <p:nvPr>
            <p:ph type="sldNum" sz="quarter" idx="5"/>
          </p:nvPr>
        </p:nvSpPr>
        <p:spPr/>
        <p:txBody>
          <a:bodyPr/>
          <a:lstStyle/>
          <a:p>
            <a:fld id="{50B73208-77F4-453B-8852-C4844F8BB3D9}" type="slidenum">
              <a:rPr lang="en-US" smtClean="0"/>
              <a:t>4</a:t>
            </a:fld>
            <a:endParaRPr lang="en-US" dirty="0"/>
          </a:p>
        </p:txBody>
      </p:sp>
    </p:spTree>
    <p:extLst>
      <p:ext uri="{BB962C8B-B14F-4D97-AF65-F5344CB8AC3E}">
        <p14:creationId xmlns:p14="http://schemas.microsoft.com/office/powerpoint/2010/main" val="594629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solidFill>
                  <a:schemeClr val="dk1"/>
                </a:solidFill>
                <a:latin typeface="+mn-lt"/>
              </a:rPr>
              <a:t>We were able to award four projects with our allocated amount. The first one, a new automated bus wash for Siouxland regional transit system in Sioux City. They have a total project cost of $298,042, with a requested amount of $238,434 or 80% of the total project costs. The second, Ames Transit (CyRide) for a rehabilitation of the shop area in the maintenance facility. They have a total project cost of $750,000, with a requested amount of $600,000 of which we are recommending $581,566 or 77% of the total project costs. Third, we have North Iowa Area Council of Governments in Mason City for the replacement of insulation and vapor barrier for the transit facility storage and maintenance area. They have a total project cost of $250,000 and a requested and recommended amount of $200,000 or 80% of the total project costs. Last, we have Southeast Iowa Regional Planning Commission in Region 16 for the renovation of an existing facility, phase 1. The total project costs is $600,000 and they are requesting 80% in funding, or up to $480,000. </a:t>
            </a:r>
          </a:p>
        </p:txBody>
      </p:sp>
      <p:sp>
        <p:nvSpPr>
          <p:cNvPr id="4" name="Slide Number Placeholder 3"/>
          <p:cNvSpPr>
            <a:spLocks noGrp="1"/>
          </p:cNvSpPr>
          <p:nvPr>
            <p:ph type="sldNum" sz="quarter" idx="5"/>
          </p:nvPr>
        </p:nvSpPr>
        <p:spPr/>
        <p:txBody>
          <a:bodyPr/>
          <a:lstStyle/>
          <a:p>
            <a:fld id="{50B73208-77F4-453B-8852-C4844F8BB3D9}" type="slidenum">
              <a:rPr lang="en-US" smtClean="0"/>
              <a:t>5</a:t>
            </a:fld>
            <a:endParaRPr lang="en-US" dirty="0"/>
          </a:p>
        </p:txBody>
      </p:sp>
    </p:spTree>
    <p:extLst>
      <p:ext uri="{BB962C8B-B14F-4D97-AF65-F5344CB8AC3E}">
        <p14:creationId xmlns:p14="http://schemas.microsoft.com/office/powerpoint/2010/main" val="390289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map showing the </a:t>
            </a:r>
            <a:r>
              <a:rPr lang="en-US" baseline="0" dirty="0"/>
              <a:t>Transit Systems we have in Iowa. The stars show where we received applications from (two from Sioux City area, Mason City, Waterloo, West Burlington, Ames, HIRTA) and the circles around the star show the applications we are recommending for funding. </a:t>
            </a:r>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6</a:t>
            </a:fld>
            <a:endParaRPr lang="en-US" dirty="0"/>
          </a:p>
        </p:txBody>
      </p:sp>
    </p:spTree>
    <p:extLst>
      <p:ext uri="{BB962C8B-B14F-4D97-AF65-F5344CB8AC3E}">
        <p14:creationId xmlns:p14="http://schemas.microsoft.com/office/powerpoint/2010/main" val="279287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7</a:t>
            </a:fld>
            <a:endParaRPr lang="en-US" dirty="0"/>
          </a:p>
        </p:txBody>
      </p:sp>
    </p:spTree>
    <p:extLst>
      <p:ext uri="{BB962C8B-B14F-4D97-AF65-F5344CB8AC3E}">
        <p14:creationId xmlns:p14="http://schemas.microsoft.com/office/powerpoint/2010/main" val="4146107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solidFill>
                  <a:schemeClr val="dk1"/>
                </a:solidFill>
                <a:latin typeface="+mn-lt"/>
              </a:rPr>
              <a:t>There were three applications that are not being recommended for funding. The City of Sioux City for replacement of a cooling tower, 10-15 regional transit agency for the remodel of a building to match existing buildings and HIRTA for construction of a new transit facility. </a:t>
            </a:r>
          </a:p>
        </p:txBody>
      </p:sp>
      <p:sp>
        <p:nvSpPr>
          <p:cNvPr id="4" name="Slide Number Placeholder 3"/>
          <p:cNvSpPr>
            <a:spLocks noGrp="1"/>
          </p:cNvSpPr>
          <p:nvPr>
            <p:ph type="sldNum" sz="quarter" idx="5"/>
          </p:nvPr>
        </p:nvSpPr>
        <p:spPr/>
        <p:txBody>
          <a:bodyPr/>
          <a:lstStyle/>
          <a:p>
            <a:fld id="{50B73208-77F4-453B-8852-C4844F8BB3D9}" type="slidenum">
              <a:rPr lang="en-US" smtClean="0"/>
              <a:t>12</a:t>
            </a:fld>
            <a:endParaRPr lang="en-US" dirty="0"/>
          </a:p>
        </p:txBody>
      </p:sp>
    </p:spTree>
    <p:extLst>
      <p:ext uri="{BB962C8B-B14F-4D97-AF65-F5344CB8AC3E}">
        <p14:creationId xmlns:p14="http://schemas.microsoft.com/office/powerpoint/2010/main" val="3287910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890CFD2-C20D-4420-BF8D-D52E4B9B969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526660"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Public Transit Infrastructure Grant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056784"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Iowa Rural Transit Vehicle Replacement Project Award</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676916"/>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Tree>
    <p:extLst>
      <p:ext uri="{BB962C8B-B14F-4D97-AF65-F5344CB8AC3E}">
        <p14:creationId xmlns:p14="http://schemas.microsoft.com/office/powerpoint/2010/main" val="100395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51" r:id="rId5"/>
    <p:sldLayoutId id="2147483654" r:id="rId6"/>
    <p:sldLayoutId id="2147483655" r:id="rId7"/>
    <p:sldLayoutId id="2147483652" r:id="rId8"/>
    <p:sldLayoutId id="2147483653" r:id="rId9"/>
    <p:sldLayoutId id="2147483656" r:id="rId10"/>
    <p:sldLayoutId id="21474836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5.png"/><Relationship Id="rId7" Type="http://schemas.openxmlformats.org/officeDocument/2006/relationships/slide" Target="slide1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www.iowadot.gov/transit"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323528" y="4941168"/>
            <a:ext cx="5832648" cy="1261884"/>
          </a:xfrm>
          <a:prstGeom prst="rect">
            <a:avLst/>
          </a:prstGeom>
          <a:noFill/>
        </p:spPr>
        <p:txBody>
          <a:bodyPr wrap="square" rtlCol="0">
            <a:spAutoFit/>
          </a:bodyPr>
          <a:lstStyle/>
          <a:p>
            <a:r>
              <a:rPr lang="en-US" sz="2800" dirty="0">
                <a:solidFill>
                  <a:schemeClr val="bg1"/>
                </a:solidFill>
                <a:latin typeface="PT Sans" panose="020B0503020203020204" pitchFamily="34" charset="0"/>
              </a:rPr>
              <a:t>FY 2023 Public Transit Infrastructure Grant Program</a:t>
            </a:r>
          </a:p>
          <a:p>
            <a:r>
              <a:rPr lang="en-US" sz="2000" dirty="0">
                <a:solidFill>
                  <a:schemeClr val="bg1"/>
                </a:solidFill>
                <a:latin typeface="PT Sans" panose="020B0503020203020204" pitchFamily="34" charset="0"/>
              </a:rPr>
              <a:t>June 13, 2022</a:t>
            </a:r>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BFBC2C-ADA8-41AD-9EF4-BBB86EE5E825}"/>
              </a:ext>
            </a:extLst>
          </p:cNvPr>
          <p:cNvSpPr txBox="1"/>
          <p:nvPr/>
        </p:nvSpPr>
        <p:spPr>
          <a:xfrm>
            <a:off x="323528" y="836712"/>
            <a:ext cx="4248472" cy="5878532"/>
          </a:xfrm>
          <a:prstGeom prst="rect">
            <a:avLst/>
          </a:prstGeom>
          <a:noFill/>
        </p:spPr>
        <p:txBody>
          <a:bodyPr wrap="square" rtlCol="0">
            <a:spAutoFit/>
          </a:bodyPr>
          <a:lstStyle/>
          <a:p>
            <a:r>
              <a:rPr lang="en-US" sz="1400" b="1" dirty="0">
                <a:latin typeface="+mj-lt"/>
              </a:rPr>
              <a:t>North Iowa Area Council of Governments</a:t>
            </a:r>
          </a:p>
          <a:p>
            <a:r>
              <a:rPr lang="en-US" sz="1400" b="1" dirty="0">
                <a:latin typeface="+mj-lt"/>
              </a:rPr>
              <a:t>Replacement of Insulation and Vapor Barrier for Transit Facility Storage and Maintenance Area Project</a:t>
            </a:r>
          </a:p>
          <a:p>
            <a:endParaRPr lang="en-US" sz="1400" dirty="0"/>
          </a:p>
          <a:p>
            <a:endParaRPr lang="en-US" sz="1400" dirty="0"/>
          </a:p>
          <a:p>
            <a:r>
              <a:rPr lang="en-US" sz="1400" dirty="0"/>
              <a:t>This project will  replace insulation and vapor barrier in the transit storage and maintenance area. The condition of the existing insulation and vapor barrier is showing deterioration and water intrusion. Several areas where vinyl facing on the vapor barrier are peeling off and evidence throughout these areas of water intrusion by either sagging of the insulation and/or separation of the vapor barrier due to the added weight of the water.  </a:t>
            </a:r>
          </a:p>
          <a:p>
            <a:endParaRPr lang="en-US" sz="1400" dirty="0"/>
          </a:p>
          <a:p>
            <a:endParaRPr lang="en-US" sz="1400" dirty="0"/>
          </a:p>
          <a:p>
            <a:endParaRPr lang="en-US" sz="1400" dirty="0"/>
          </a:p>
          <a:p>
            <a:r>
              <a:rPr lang="en-US" sz="1400" b="1" dirty="0">
                <a:latin typeface="+mj-lt"/>
              </a:rPr>
              <a:t>Total Cost: 	$250,000</a:t>
            </a:r>
          </a:p>
          <a:p>
            <a:endParaRPr lang="en-US" sz="1400" b="1" dirty="0">
              <a:latin typeface="+mj-lt"/>
            </a:endParaRPr>
          </a:p>
          <a:p>
            <a:r>
              <a:rPr lang="en-US" sz="1400" b="1" dirty="0">
                <a:latin typeface="+mj-lt"/>
              </a:rPr>
              <a:t>Recommended: 	$200,000 (80%)</a:t>
            </a:r>
          </a:p>
          <a:p>
            <a:endParaRPr lang="en-US" sz="1400" dirty="0"/>
          </a:p>
          <a:p>
            <a:endParaRPr lang="en-US" sz="1400" dirty="0"/>
          </a:p>
          <a:p>
            <a:endParaRPr lang="en-US" sz="1400" dirty="0"/>
          </a:p>
          <a:p>
            <a:endParaRPr lang="en-US" sz="1400" dirty="0"/>
          </a:p>
          <a:p>
            <a:r>
              <a:rPr lang="en-US" sz="1200" b="1" dirty="0">
                <a:hlinkClick r:id="rId2" action="ppaction://hlinksldjump"/>
              </a:rPr>
              <a:t>Return to List of Applications Recommended</a:t>
            </a:r>
            <a:endParaRPr lang="en-US" sz="1200" b="1" dirty="0"/>
          </a:p>
        </p:txBody>
      </p:sp>
      <p:pic>
        <p:nvPicPr>
          <p:cNvPr id="9" name="Content Placeholder 8">
            <a:extLst>
              <a:ext uri="{FF2B5EF4-FFF2-40B4-BE49-F238E27FC236}">
                <a16:creationId xmlns:a16="http://schemas.microsoft.com/office/drawing/2014/main" id="{41EB15C1-4422-4BB4-AC83-E9DEF0AE75CD}"/>
              </a:ext>
            </a:extLst>
          </p:cNvPr>
          <p:cNvPicPr>
            <a:picLocks noGrp="1" noChangeAspect="1"/>
          </p:cNvPicPr>
          <p:nvPr>
            <p:ph idx="1"/>
          </p:nvPr>
        </p:nvPicPr>
        <p:blipFill>
          <a:blip r:embed="rId3"/>
          <a:stretch>
            <a:fillRect/>
          </a:stretch>
        </p:blipFill>
        <p:spPr>
          <a:xfrm>
            <a:off x="5444618" y="1268760"/>
            <a:ext cx="2822670" cy="5344594"/>
          </a:xfrm>
        </p:spPr>
      </p:pic>
    </p:spTree>
    <p:extLst>
      <p:ext uri="{BB962C8B-B14F-4D97-AF65-F5344CB8AC3E}">
        <p14:creationId xmlns:p14="http://schemas.microsoft.com/office/powerpoint/2010/main" val="3895878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BFBC2C-ADA8-41AD-9EF4-BBB86EE5E825}"/>
              </a:ext>
            </a:extLst>
          </p:cNvPr>
          <p:cNvSpPr txBox="1"/>
          <p:nvPr/>
        </p:nvSpPr>
        <p:spPr>
          <a:xfrm>
            <a:off x="107504" y="1052736"/>
            <a:ext cx="3960439" cy="5893921"/>
          </a:xfrm>
          <a:prstGeom prst="rect">
            <a:avLst/>
          </a:prstGeom>
          <a:noFill/>
        </p:spPr>
        <p:txBody>
          <a:bodyPr wrap="square" rtlCol="0">
            <a:spAutoFit/>
          </a:bodyPr>
          <a:lstStyle/>
          <a:p>
            <a:r>
              <a:rPr lang="en-US" sz="1400" b="1" dirty="0"/>
              <a:t>Southeast Iowa Regional Planning Commission Renovation of Existing Facility, Phase 1</a:t>
            </a:r>
          </a:p>
          <a:p>
            <a:endParaRPr lang="en-US" sz="1400" dirty="0"/>
          </a:p>
          <a:p>
            <a:r>
              <a:rPr lang="en-US" sz="1400" dirty="0"/>
              <a:t>This project is for a major renovation of an existing facility in Mt. Pleasant. This property consists of two buildings: an 8600 sq ft steel warehouse and 3200 sq ft steel front office/storage facility. Renovation of this facility is to make it ready for use as a vehicle storage facility for vehicles used in Henry County. Renovation includes roof repair and insulation, siding, adding walls, constructing a concrete apron, installation of security cameras and installation of a furnace. </a:t>
            </a:r>
          </a:p>
          <a:p>
            <a:endParaRPr lang="en-US" sz="1400" dirty="0"/>
          </a:p>
          <a:p>
            <a:endParaRPr lang="en-US" sz="1400" dirty="0"/>
          </a:p>
          <a:p>
            <a:r>
              <a:rPr lang="en-US" sz="1400" b="1" dirty="0"/>
              <a:t>Total Cost: 	$600,000</a:t>
            </a:r>
          </a:p>
          <a:p>
            <a:endParaRPr lang="en-US" sz="1400" b="1" dirty="0"/>
          </a:p>
          <a:p>
            <a:r>
              <a:rPr lang="en-US" sz="1400" b="1" dirty="0"/>
              <a:t>Recommended:	$480,000 (80%)</a:t>
            </a:r>
          </a:p>
          <a:p>
            <a:endParaRPr lang="en-US" sz="1400" b="1" dirty="0"/>
          </a:p>
          <a:p>
            <a:endParaRPr lang="en-US" sz="1400" b="1" dirty="0"/>
          </a:p>
          <a:p>
            <a:endParaRPr lang="en-US" sz="1400" b="1" dirty="0"/>
          </a:p>
          <a:p>
            <a:endParaRPr lang="en-US" sz="1400" b="1" dirty="0"/>
          </a:p>
          <a:p>
            <a:r>
              <a:rPr lang="en-US" sz="1300" b="1" dirty="0">
                <a:hlinkClick r:id="rId2" action="ppaction://hlinksldjump"/>
              </a:rPr>
              <a:t>Return to List of Applications Recommended</a:t>
            </a:r>
            <a:endParaRPr lang="en-US" sz="1300" b="1" dirty="0"/>
          </a:p>
        </p:txBody>
      </p:sp>
      <p:pic>
        <p:nvPicPr>
          <p:cNvPr id="10" name="Content Placeholder 9">
            <a:extLst>
              <a:ext uri="{FF2B5EF4-FFF2-40B4-BE49-F238E27FC236}">
                <a16:creationId xmlns:a16="http://schemas.microsoft.com/office/drawing/2014/main" id="{9FCB6F07-0DBE-424B-8105-EF52818D0C38}"/>
              </a:ext>
            </a:extLst>
          </p:cNvPr>
          <p:cNvPicPr>
            <a:picLocks noGrp="1" noChangeAspect="1"/>
          </p:cNvPicPr>
          <p:nvPr>
            <p:ph idx="1"/>
          </p:nvPr>
        </p:nvPicPr>
        <p:blipFill>
          <a:blip r:embed="rId3"/>
          <a:stretch>
            <a:fillRect/>
          </a:stretch>
        </p:blipFill>
        <p:spPr>
          <a:xfrm rot="5400000">
            <a:off x="5212776" y="-23173"/>
            <a:ext cx="2468395" cy="4620214"/>
          </a:xfrm>
        </p:spPr>
      </p:pic>
      <p:pic>
        <p:nvPicPr>
          <p:cNvPr id="7" name="Picture 6">
            <a:extLst>
              <a:ext uri="{FF2B5EF4-FFF2-40B4-BE49-F238E27FC236}">
                <a16:creationId xmlns:a16="http://schemas.microsoft.com/office/drawing/2014/main" id="{CE5DA862-A967-474D-BBB2-7C4F4E7E0285}"/>
              </a:ext>
            </a:extLst>
          </p:cNvPr>
          <p:cNvPicPr>
            <a:picLocks noChangeAspect="1"/>
          </p:cNvPicPr>
          <p:nvPr/>
        </p:nvPicPr>
        <p:blipFill>
          <a:blip r:embed="rId4"/>
          <a:stretch>
            <a:fillRect/>
          </a:stretch>
        </p:blipFill>
        <p:spPr>
          <a:xfrm rot="5400000">
            <a:off x="4886220" y="3239186"/>
            <a:ext cx="3121509" cy="4109223"/>
          </a:xfrm>
          <a:prstGeom prst="rect">
            <a:avLst/>
          </a:prstGeom>
        </p:spPr>
      </p:pic>
    </p:spTree>
    <p:extLst>
      <p:ext uri="{BB962C8B-B14F-4D97-AF65-F5344CB8AC3E}">
        <p14:creationId xmlns:p14="http://schemas.microsoft.com/office/powerpoint/2010/main" val="372458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96152" y="1017336"/>
            <a:ext cx="7886700" cy="360040"/>
          </a:xfrm>
          <a:prstGeom prst="rect">
            <a:avLst/>
          </a:prstGeom>
        </p:spPr>
        <p:txBody>
          <a:bodyPr>
            <a:noAutofit/>
          </a:bodyPr>
          <a:lstStyle/>
          <a:p>
            <a:r>
              <a:rPr lang="en-US" b="1" dirty="0">
                <a:solidFill>
                  <a:schemeClr val="tx2"/>
                </a:solidFill>
              </a:rPr>
              <a:t>List of Applications </a:t>
            </a:r>
            <a:br>
              <a:rPr lang="en-US" b="1" dirty="0">
                <a:solidFill>
                  <a:schemeClr val="tx2"/>
                </a:solidFill>
              </a:rPr>
            </a:br>
            <a:r>
              <a:rPr lang="en-US" b="1" dirty="0">
                <a:solidFill>
                  <a:schemeClr val="tx2"/>
                </a:solidFill>
              </a:rPr>
              <a:t>Not 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1760307188"/>
              </p:ext>
            </p:extLst>
          </p:nvPr>
        </p:nvGraphicFramePr>
        <p:xfrm>
          <a:off x="395536" y="1793798"/>
          <a:ext cx="7886700" cy="3955083"/>
        </p:xfrm>
        <a:graphic>
          <a:graphicData uri="http://schemas.openxmlformats.org/drawingml/2006/table">
            <a:tbl>
              <a:tblPr firstRow="1" bandRow="1">
                <a:tableStyleId>{5C22544A-7EE6-4342-B048-85BDC9FD1C3A}</a:tableStyleId>
              </a:tblPr>
              <a:tblGrid>
                <a:gridCol w="1981344">
                  <a:extLst>
                    <a:ext uri="{9D8B030D-6E8A-4147-A177-3AD203B41FA5}">
                      <a16:colId xmlns:a16="http://schemas.microsoft.com/office/drawing/2014/main" val="3387879057"/>
                    </a:ext>
                  </a:extLst>
                </a:gridCol>
                <a:gridCol w="1792021">
                  <a:extLst>
                    <a:ext uri="{9D8B030D-6E8A-4147-A177-3AD203B41FA5}">
                      <a16:colId xmlns:a16="http://schemas.microsoft.com/office/drawing/2014/main" val="1861506818"/>
                    </a:ext>
                  </a:extLst>
                </a:gridCol>
                <a:gridCol w="1433616">
                  <a:extLst>
                    <a:ext uri="{9D8B030D-6E8A-4147-A177-3AD203B41FA5}">
                      <a16:colId xmlns:a16="http://schemas.microsoft.com/office/drawing/2014/main" val="467904483"/>
                    </a:ext>
                  </a:extLst>
                </a:gridCol>
                <a:gridCol w="1218574">
                  <a:extLst>
                    <a:ext uri="{9D8B030D-6E8A-4147-A177-3AD203B41FA5}">
                      <a16:colId xmlns:a16="http://schemas.microsoft.com/office/drawing/2014/main" val="3284072429"/>
                    </a:ext>
                  </a:extLst>
                </a:gridCol>
                <a:gridCol w="1461145">
                  <a:extLst>
                    <a:ext uri="{9D8B030D-6E8A-4147-A177-3AD203B41FA5}">
                      <a16:colId xmlns:a16="http://schemas.microsoft.com/office/drawing/2014/main" val="1639893002"/>
                    </a:ext>
                  </a:extLst>
                </a:gridCol>
              </a:tblGrid>
              <a:tr h="980953">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811823">
                <a:tc>
                  <a:txBody>
                    <a:bodyPr/>
                    <a:lstStyle/>
                    <a:p>
                      <a:pPr algn="ctr"/>
                      <a:r>
                        <a:rPr lang="en-US" sz="1400" b="1" dirty="0"/>
                        <a:t>Replace existing cooling tower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City of Sioux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$162,000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$129,600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1048605">
                <a:tc>
                  <a:txBody>
                    <a:bodyPr/>
                    <a:lstStyle/>
                    <a:p>
                      <a:pPr algn="ctr"/>
                      <a:r>
                        <a:rPr lang="en-US" sz="1400" b="1" dirty="0"/>
                        <a:t>Remodel structure/building to match existing buildings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10-15 Regional Transit 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dirty="0"/>
                        <a:t>$500,000</a:t>
                      </a:r>
                      <a:endParaRPr lang="en-US" sz="1400" b="1" i="0" u="none" strike="noStrike" dirty="0">
                        <a:solidFill>
                          <a:srgbClr val="000000"/>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4810142"/>
                  </a:ext>
                </a:extLst>
              </a:tr>
              <a:tr h="1113702">
                <a:tc>
                  <a:txBody>
                    <a:bodyPr/>
                    <a:lstStyle/>
                    <a:p>
                      <a:pPr algn="ctr"/>
                      <a:r>
                        <a:rPr lang="en-US" sz="1400" b="1" dirty="0"/>
                        <a:t>Construction of new transit facility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Heart of Iowa Regional Transit 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$4,200,000</a:t>
                      </a:r>
                    </a:p>
                    <a:p>
                      <a:pPr algn="ct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$3,360,000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bl>
          </a:graphicData>
        </a:graphic>
      </p:graphicFrame>
      <p:sp>
        <p:nvSpPr>
          <p:cNvPr id="3" name="TextBox 2">
            <a:extLst>
              <a:ext uri="{FF2B5EF4-FFF2-40B4-BE49-F238E27FC236}">
                <a16:creationId xmlns:a16="http://schemas.microsoft.com/office/drawing/2014/main" id="{82472100-AE72-4D20-B373-7FC7F4B1213C}"/>
              </a:ext>
            </a:extLst>
          </p:cNvPr>
          <p:cNvSpPr txBox="1"/>
          <p:nvPr/>
        </p:nvSpPr>
        <p:spPr>
          <a:xfrm flipH="1">
            <a:off x="249288" y="6165304"/>
            <a:ext cx="5642913" cy="276999"/>
          </a:xfrm>
          <a:prstGeom prst="rect">
            <a:avLst/>
          </a:prstGeom>
          <a:noFill/>
        </p:spPr>
        <p:txBody>
          <a:bodyPr wrap="square" rtlCol="0">
            <a:spAutoFit/>
          </a:bodyPr>
          <a:lstStyle/>
          <a:p>
            <a:r>
              <a:rPr lang="en-US" sz="1200" b="1" dirty="0">
                <a:hlinkClick r:id="rId4" action="ppaction://hlinksldjump"/>
              </a:rPr>
              <a:t>Return to List of Applications Recommended</a:t>
            </a:r>
            <a:endParaRPr lang="en-US" sz="1200" b="1" dirty="0"/>
          </a:p>
        </p:txBody>
      </p:sp>
    </p:spTree>
    <p:extLst>
      <p:ext uri="{BB962C8B-B14F-4D97-AF65-F5344CB8AC3E}">
        <p14:creationId xmlns:p14="http://schemas.microsoft.com/office/powerpoint/2010/main" val="25032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p:txBody>
          <a:bodyPr>
            <a:noAutofit/>
          </a:bodyPr>
          <a:lstStyle/>
          <a:p>
            <a:r>
              <a:rPr lang="en-US" sz="3400" b="1" dirty="0">
                <a:solidFill>
                  <a:schemeClr val="tx2"/>
                </a:solidFill>
              </a:rPr>
              <a:t>Public Transit Infrastructure Grant Program</a:t>
            </a:r>
          </a:p>
        </p:txBody>
      </p:sp>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prstGeom prst="rect">
            <a:avLst/>
          </a:prstGeom>
        </p:spPr>
        <p:txBody>
          <a:bodyPr vert="horz" lIns="91440" tIns="45720" rIns="91440" bIns="45720" rtlCol="0">
            <a:noAutofit/>
          </a:bodyPr>
          <a:lstStyle/>
          <a:p>
            <a:pPr>
              <a:defRPr/>
            </a:pPr>
            <a:endParaRPr lang="en-US" dirty="0"/>
          </a:p>
          <a:p>
            <a:pPr>
              <a:defRPr/>
            </a:pPr>
            <a:r>
              <a:rPr lang="en-US" dirty="0"/>
              <a:t>Program created by 2006 General Assembly</a:t>
            </a:r>
          </a:p>
          <a:p>
            <a:pPr>
              <a:defRPr/>
            </a:pPr>
            <a:r>
              <a:rPr lang="en-US" dirty="0"/>
              <a:t>Funds vertical infrastructure projects for public transit</a:t>
            </a:r>
          </a:p>
          <a:p>
            <a:pPr>
              <a:defRPr/>
            </a:pPr>
            <a:r>
              <a:rPr lang="en-US" dirty="0"/>
              <a:t>All 35 public transit systems are eligible</a:t>
            </a:r>
          </a:p>
        </p:txBody>
      </p:sp>
    </p:spTree>
    <p:extLst>
      <p:ext uri="{BB962C8B-B14F-4D97-AF65-F5344CB8AC3E}">
        <p14:creationId xmlns:p14="http://schemas.microsoft.com/office/powerpoint/2010/main" val="68889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467544" y="1700808"/>
            <a:ext cx="7992888" cy="4896544"/>
          </a:xfrm>
          <a:prstGeom prst="rect">
            <a:avLst/>
          </a:prstGeom>
        </p:spPr>
        <p:txBody>
          <a:bodyPr vert="horz" lIns="91440" tIns="45720" rIns="91440" bIns="45720" rtlCol="0">
            <a:normAutofit/>
          </a:bodyPr>
          <a:lstStyle/>
          <a:p>
            <a:pPr>
              <a:defRPr/>
            </a:pPr>
            <a:r>
              <a:rPr lang="en-US" b="1" dirty="0"/>
              <a:t>No more than 40-percent of the appropriation can be awarded to an individual transit system</a:t>
            </a:r>
          </a:p>
          <a:p>
            <a:pPr>
              <a:defRPr/>
            </a:pPr>
            <a:r>
              <a:rPr lang="en-US" b="1" dirty="0"/>
              <a:t>Structural integrity of existing facilities</a:t>
            </a:r>
          </a:p>
          <a:p>
            <a:pPr>
              <a:defRPr/>
            </a:pPr>
            <a:r>
              <a:rPr lang="en-US" b="1" dirty="0"/>
              <a:t>Safety enhancements to existing facilities</a:t>
            </a:r>
          </a:p>
          <a:p>
            <a:pPr>
              <a:defRPr/>
            </a:pPr>
            <a:r>
              <a:rPr lang="en-US" b="1" dirty="0"/>
              <a:t>New facilities that enhance the life of the transit fleet or optimize transit service</a:t>
            </a:r>
          </a:p>
          <a:p>
            <a:pPr>
              <a:defRPr/>
            </a:pPr>
            <a:r>
              <a:rPr lang="en-US" b="1" dirty="0"/>
              <a:t>Projects should be “shovel ready” and capable of completion in 18 months</a:t>
            </a:r>
          </a:p>
        </p:txBody>
      </p:sp>
      <p:sp>
        <p:nvSpPr>
          <p:cNvPr id="5" name="Title 10">
            <a:extLst>
              <a:ext uri="{FF2B5EF4-FFF2-40B4-BE49-F238E27FC236}">
                <a16:creationId xmlns:a16="http://schemas.microsoft.com/office/drawing/2014/main" id="{8F42A082-033A-4C0F-986F-7776BA315ECE}"/>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Project Evaluation Criteria</a:t>
            </a:r>
          </a:p>
        </p:txBody>
      </p:sp>
    </p:spTree>
    <p:extLst>
      <p:ext uri="{BB962C8B-B14F-4D97-AF65-F5344CB8AC3E}">
        <p14:creationId xmlns:p14="http://schemas.microsoft.com/office/powerpoint/2010/main" val="42870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467544" y="1700808"/>
            <a:ext cx="7992888" cy="4896544"/>
          </a:xfrm>
          <a:prstGeom prst="rect">
            <a:avLst/>
          </a:prstGeom>
        </p:spPr>
        <p:txBody>
          <a:bodyPr vert="horz" lIns="91440" tIns="45720" rIns="91440" bIns="45720" rtlCol="0">
            <a:normAutofit/>
          </a:bodyPr>
          <a:lstStyle/>
          <a:p>
            <a:pPr lvl="0">
              <a:spcAft>
                <a:spcPts val="1200"/>
              </a:spcAft>
            </a:pPr>
            <a:r>
              <a:rPr lang="en-US" dirty="0"/>
              <a:t>Available Funding:</a:t>
            </a:r>
          </a:p>
          <a:p>
            <a:pPr lvl="1"/>
            <a:r>
              <a:rPr lang="en-US" b="1" dirty="0"/>
              <a:t>Annual appropriation:		$1,500,000</a:t>
            </a:r>
          </a:p>
          <a:p>
            <a:pPr lvl="1"/>
            <a:r>
              <a:rPr lang="en-US" b="1" dirty="0"/>
              <a:t>Underrun/withdrawals:	$0</a:t>
            </a:r>
          </a:p>
          <a:p>
            <a:pPr lvl="1"/>
            <a:r>
              <a:rPr lang="en-US" b="1" dirty="0"/>
              <a:t>Funds available: 		$1,500,000</a:t>
            </a:r>
          </a:p>
          <a:p>
            <a:pPr lvl="0">
              <a:spcAft>
                <a:spcPts val="1200"/>
              </a:spcAft>
            </a:pPr>
            <a:r>
              <a:rPr lang="en-US" b="1" dirty="0"/>
              <a:t>Application Summary:</a:t>
            </a:r>
          </a:p>
          <a:p>
            <a:pPr lvl="1"/>
            <a:r>
              <a:rPr lang="en-US" b="1" dirty="0"/>
              <a:t>Total number of projects:  	7</a:t>
            </a:r>
          </a:p>
          <a:p>
            <a:pPr lvl="1"/>
            <a:r>
              <a:rPr lang="en-US" b="1" dirty="0"/>
              <a:t>Total project costs:  		$7,067,000</a:t>
            </a:r>
            <a:r>
              <a:rPr lang="en-US" dirty="0"/>
              <a:t> </a:t>
            </a:r>
            <a:endParaRPr lang="en-US" b="1" dirty="0"/>
          </a:p>
          <a:p>
            <a:pPr lvl="1"/>
            <a:r>
              <a:rPr lang="en-US" b="1" dirty="0"/>
              <a:t>Total amount requested:  	$5,653,600</a:t>
            </a:r>
            <a:r>
              <a:rPr lang="en-US" dirty="0"/>
              <a:t> </a:t>
            </a:r>
            <a:endParaRPr lang="en-US" b="1" dirty="0"/>
          </a:p>
        </p:txBody>
      </p:sp>
      <p:sp>
        <p:nvSpPr>
          <p:cNvPr id="5" name="Title 10">
            <a:extLst>
              <a:ext uri="{FF2B5EF4-FFF2-40B4-BE49-F238E27FC236}">
                <a16:creationId xmlns:a16="http://schemas.microsoft.com/office/drawing/2014/main" id="{C66066E1-1CDF-4981-B319-508E795C1FD5}"/>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Available Funding and Application Summary</a:t>
            </a:r>
          </a:p>
        </p:txBody>
      </p:sp>
    </p:spTree>
    <p:extLst>
      <p:ext uri="{BB962C8B-B14F-4D97-AF65-F5344CB8AC3E}">
        <p14:creationId xmlns:p14="http://schemas.microsoft.com/office/powerpoint/2010/main" val="238237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539552" y="728700"/>
            <a:ext cx="7886700" cy="360040"/>
          </a:xfrm>
          <a:prstGeom prst="rect">
            <a:avLst/>
          </a:prstGeom>
        </p:spPr>
        <p:txBody>
          <a:bodyPr>
            <a:noAutofit/>
          </a:bodyPr>
          <a:lstStyle/>
          <a:p>
            <a:r>
              <a:rPr lang="en-US" b="1" dirty="0">
                <a:solidFill>
                  <a:schemeClr val="tx2"/>
                </a:solidFill>
              </a:rPr>
              <a:t>List of Applications 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658655931"/>
              </p:ext>
            </p:extLst>
          </p:nvPr>
        </p:nvGraphicFramePr>
        <p:xfrm>
          <a:off x="323528" y="1248134"/>
          <a:ext cx="7886700" cy="5001344"/>
        </p:xfrm>
        <a:graphic>
          <a:graphicData uri="http://schemas.openxmlformats.org/drawingml/2006/table">
            <a:tbl>
              <a:tblPr firstRow="1" bandRow="1">
                <a:tableStyleId>{5C22544A-7EE6-4342-B048-85BDC9FD1C3A}</a:tableStyleId>
              </a:tblPr>
              <a:tblGrid>
                <a:gridCol w="1981344">
                  <a:extLst>
                    <a:ext uri="{9D8B030D-6E8A-4147-A177-3AD203B41FA5}">
                      <a16:colId xmlns:a16="http://schemas.microsoft.com/office/drawing/2014/main" val="3387879057"/>
                    </a:ext>
                  </a:extLst>
                </a:gridCol>
                <a:gridCol w="1792021">
                  <a:extLst>
                    <a:ext uri="{9D8B030D-6E8A-4147-A177-3AD203B41FA5}">
                      <a16:colId xmlns:a16="http://schemas.microsoft.com/office/drawing/2014/main" val="1861506818"/>
                    </a:ext>
                  </a:extLst>
                </a:gridCol>
                <a:gridCol w="1433616">
                  <a:extLst>
                    <a:ext uri="{9D8B030D-6E8A-4147-A177-3AD203B41FA5}">
                      <a16:colId xmlns:a16="http://schemas.microsoft.com/office/drawing/2014/main" val="467904483"/>
                    </a:ext>
                  </a:extLst>
                </a:gridCol>
                <a:gridCol w="1218574">
                  <a:extLst>
                    <a:ext uri="{9D8B030D-6E8A-4147-A177-3AD203B41FA5}">
                      <a16:colId xmlns:a16="http://schemas.microsoft.com/office/drawing/2014/main" val="3284072429"/>
                    </a:ext>
                  </a:extLst>
                </a:gridCol>
                <a:gridCol w="1461145">
                  <a:extLst>
                    <a:ext uri="{9D8B030D-6E8A-4147-A177-3AD203B41FA5}">
                      <a16:colId xmlns:a16="http://schemas.microsoft.com/office/drawing/2014/main" val="1639893002"/>
                    </a:ext>
                  </a:extLst>
                </a:gridCol>
              </a:tblGrid>
              <a:tr h="953180">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788838">
                <a:tc>
                  <a:txBody>
                    <a:bodyPr/>
                    <a:lstStyle/>
                    <a:p>
                      <a:pPr algn="ctr"/>
                      <a:r>
                        <a:rPr lang="en-US" sz="1400" b="1" dirty="0">
                          <a:hlinkClick r:id="rId4" action="ppaction://hlinksldjump"/>
                        </a:rPr>
                        <a:t>New Automated Bus Wash</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Siouxland Regional Transit 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$298,042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$238,434</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$238,434</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1018916">
                <a:tc>
                  <a:txBody>
                    <a:bodyPr/>
                    <a:lstStyle/>
                    <a:p>
                      <a:pPr algn="ctr"/>
                      <a:r>
                        <a:rPr lang="en-US" sz="1400" b="1" dirty="0">
                          <a:hlinkClick r:id="rId5" action="ppaction://hlinksldjump"/>
                        </a:rPr>
                        <a:t>Rehabilitate Shop Area in the Maintenance Facility</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Ames (CyRide)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dirty="0"/>
                        <a:t>$750,000</a:t>
                      </a:r>
                      <a:endParaRPr lang="en-US" sz="1400" b="1" i="0" u="none" strike="noStrike" dirty="0">
                        <a:solidFill>
                          <a:srgbClr val="000000"/>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$600,000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$581,566</a:t>
                      </a:r>
                    </a:p>
                    <a:p>
                      <a:pPr algn="ctr"/>
                      <a:r>
                        <a:rPr lang="en-US" sz="1400" b="1" dirty="0"/>
                        <a:t>(77%)</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4810142"/>
                  </a:ext>
                </a:extLst>
              </a:tr>
              <a:tr h="1125447">
                <a:tc>
                  <a:txBody>
                    <a:bodyPr/>
                    <a:lstStyle/>
                    <a:p>
                      <a:pPr algn="ctr"/>
                      <a:r>
                        <a:rPr lang="en-US" sz="1400" b="1" dirty="0">
                          <a:hlinkClick r:id="rId6" action="ppaction://hlinksldjump"/>
                        </a:rPr>
                        <a:t>Replacement of insulation and vapor barrier for transit facility storage and maintenance area</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North Iowa Area Council of Governments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$250,000</a:t>
                      </a:r>
                    </a:p>
                    <a:p>
                      <a:pPr algn="ct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$200,000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$200,000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1082170">
                <a:tc>
                  <a:txBody>
                    <a:bodyPr/>
                    <a:lstStyle/>
                    <a:p>
                      <a:pPr algn="ctr"/>
                      <a:r>
                        <a:rPr lang="en-US" sz="1400" b="1" dirty="0">
                          <a:hlinkClick r:id="rId7" action="ppaction://hlinksldjump"/>
                        </a:rPr>
                        <a:t>Renovation of Existing Facility, Phase 1</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Southeast Iowa Regional Planning Commission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$480,000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$480,000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1879302"/>
                  </a:ext>
                </a:extLst>
              </a:tr>
            </a:tbl>
          </a:graphicData>
        </a:graphic>
      </p:graphicFrame>
      <p:sp>
        <p:nvSpPr>
          <p:cNvPr id="3" name="TextBox 2">
            <a:hlinkClick r:id="rId8" action="ppaction://hlinksldjump"/>
            <a:extLst>
              <a:ext uri="{FF2B5EF4-FFF2-40B4-BE49-F238E27FC236}">
                <a16:creationId xmlns:a16="http://schemas.microsoft.com/office/drawing/2014/main" id="{B1E3AEEA-E1BB-4ABB-83D1-A7AFD77B6781}"/>
              </a:ext>
            </a:extLst>
          </p:cNvPr>
          <p:cNvSpPr txBox="1"/>
          <p:nvPr/>
        </p:nvSpPr>
        <p:spPr>
          <a:xfrm>
            <a:off x="107504" y="6408872"/>
            <a:ext cx="6120680" cy="307777"/>
          </a:xfrm>
          <a:prstGeom prst="rect">
            <a:avLst/>
          </a:prstGeom>
          <a:noFill/>
        </p:spPr>
        <p:txBody>
          <a:bodyPr wrap="square" rtlCol="0">
            <a:spAutoFit/>
          </a:bodyPr>
          <a:lstStyle/>
          <a:p>
            <a:r>
              <a:rPr lang="en-US" sz="1400" b="1" dirty="0">
                <a:hlinkClick r:id="rId8" action="ppaction://hlinksldjump"/>
              </a:rPr>
              <a:t>Jump to applications not recommended for funding</a:t>
            </a:r>
            <a:endParaRPr lang="en-US" sz="1400" b="1" dirty="0"/>
          </a:p>
        </p:txBody>
      </p:sp>
    </p:spTree>
    <p:extLst>
      <p:ext uri="{BB962C8B-B14F-4D97-AF65-F5344CB8AC3E}">
        <p14:creationId xmlns:p14="http://schemas.microsoft.com/office/powerpoint/2010/main" val="140796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917953"/>
            <a:ext cx="7495286" cy="5792466"/>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11560" y="1052736"/>
            <a:ext cx="8056351" cy="343747"/>
          </a:xfrm>
          <a:solidFill>
            <a:schemeClr val="bg1"/>
          </a:solidFill>
        </p:spPr>
        <p:txBody>
          <a:bodyPr>
            <a:noAutofit/>
          </a:bodyPr>
          <a:lstStyle/>
          <a:p>
            <a:r>
              <a:rPr lang="en-US" b="1" dirty="0">
                <a:solidFill>
                  <a:schemeClr val="tx2"/>
                </a:solidFill>
              </a:rPr>
              <a:t>Map of Applica</a:t>
            </a:r>
            <a:r>
              <a:rPr lang="en-US" dirty="0"/>
              <a:t>tions Received</a:t>
            </a:r>
            <a:endParaRPr lang="en-US" b="1" dirty="0">
              <a:solidFill>
                <a:schemeClr val="tx2"/>
              </a:solidFill>
            </a:endParaRPr>
          </a:p>
        </p:txBody>
      </p:sp>
      <p:sp>
        <p:nvSpPr>
          <p:cNvPr id="18" name="5-Point Star 17"/>
          <p:cNvSpPr/>
          <p:nvPr/>
        </p:nvSpPr>
        <p:spPr>
          <a:xfrm>
            <a:off x="6660232" y="483315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5-Point Star 31">
            <a:extLst>
              <a:ext uri="{FF2B5EF4-FFF2-40B4-BE49-F238E27FC236}">
                <a16:creationId xmlns:a16="http://schemas.microsoft.com/office/drawing/2014/main" id="{1ACEEFE8-08D9-4503-9FEC-154905468243}"/>
              </a:ext>
            </a:extLst>
          </p:cNvPr>
          <p:cNvSpPr/>
          <p:nvPr/>
        </p:nvSpPr>
        <p:spPr>
          <a:xfrm>
            <a:off x="179512" y="5301208"/>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5-Point Star 31">
            <a:extLst>
              <a:ext uri="{FF2B5EF4-FFF2-40B4-BE49-F238E27FC236}">
                <a16:creationId xmlns:a16="http://schemas.microsoft.com/office/drawing/2014/main" id="{AB85561B-6E2C-4D2A-8964-FCCE7CD5D935}"/>
              </a:ext>
            </a:extLst>
          </p:cNvPr>
          <p:cNvSpPr/>
          <p:nvPr/>
        </p:nvSpPr>
        <p:spPr>
          <a:xfrm>
            <a:off x="179512" y="609329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82F2D06-CEC7-42B0-987B-FBB981570F16}"/>
              </a:ext>
            </a:extLst>
          </p:cNvPr>
          <p:cNvSpPr txBox="1"/>
          <p:nvPr/>
        </p:nvSpPr>
        <p:spPr>
          <a:xfrm>
            <a:off x="539552" y="5229200"/>
            <a:ext cx="1368152" cy="461665"/>
          </a:xfrm>
          <a:prstGeom prst="rect">
            <a:avLst/>
          </a:prstGeom>
          <a:noFill/>
        </p:spPr>
        <p:txBody>
          <a:bodyPr wrap="square" rtlCol="0">
            <a:spAutoFit/>
          </a:bodyPr>
          <a:lstStyle/>
          <a:p>
            <a:r>
              <a:rPr lang="en-US" sz="1200" b="1" dirty="0"/>
              <a:t>Application received</a:t>
            </a:r>
          </a:p>
        </p:txBody>
      </p:sp>
      <p:sp>
        <p:nvSpPr>
          <p:cNvPr id="5" name="Rectangle 4">
            <a:extLst>
              <a:ext uri="{FF2B5EF4-FFF2-40B4-BE49-F238E27FC236}">
                <a16:creationId xmlns:a16="http://schemas.microsoft.com/office/drawing/2014/main" id="{69C1AD27-36ED-4426-A813-5D9252FF6F0E}"/>
              </a:ext>
            </a:extLst>
          </p:cNvPr>
          <p:cNvSpPr/>
          <p:nvPr/>
        </p:nvSpPr>
        <p:spPr>
          <a:xfrm>
            <a:off x="539552" y="6021288"/>
            <a:ext cx="1368152" cy="646331"/>
          </a:xfrm>
          <a:prstGeom prst="rect">
            <a:avLst/>
          </a:prstGeom>
        </p:spPr>
        <p:txBody>
          <a:bodyPr wrap="square">
            <a:spAutoFit/>
          </a:bodyPr>
          <a:lstStyle/>
          <a:p>
            <a:r>
              <a:rPr lang="en-US" sz="1200" b="1" dirty="0"/>
              <a:t>Application recommended for funding</a:t>
            </a:r>
          </a:p>
        </p:txBody>
      </p:sp>
      <p:sp>
        <p:nvSpPr>
          <p:cNvPr id="8" name="Oval 7">
            <a:extLst>
              <a:ext uri="{FF2B5EF4-FFF2-40B4-BE49-F238E27FC236}">
                <a16:creationId xmlns:a16="http://schemas.microsoft.com/office/drawing/2014/main" id="{CB9C8B0D-C4D1-42EF-9D88-A3D7FD5E0CE4}"/>
              </a:ext>
            </a:extLst>
          </p:cNvPr>
          <p:cNvSpPr/>
          <p:nvPr/>
        </p:nvSpPr>
        <p:spPr>
          <a:xfrm>
            <a:off x="107504" y="6021288"/>
            <a:ext cx="432048" cy="50405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5-Point Star 31">
            <a:extLst>
              <a:ext uri="{FF2B5EF4-FFF2-40B4-BE49-F238E27FC236}">
                <a16:creationId xmlns:a16="http://schemas.microsoft.com/office/drawing/2014/main" id="{20A51DF7-883C-4268-ADD3-69A15C1E3A81}"/>
              </a:ext>
            </a:extLst>
          </p:cNvPr>
          <p:cNvSpPr/>
          <p:nvPr/>
        </p:nvSpPr>
        <p:spPr>
          <a:xfrm>
            <a:off x="4211960" y="3429000"/>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18D7D791-B884-4588-B93B-90DB783F9A50}"/>
              </a:ext>
            </a:extLst>
          </p:cNvPr>
          <p:cNvSpPr/>
          <p:nvPr/>
        </p:nvSpPr>
        <p:spPr>
          <a:xfrm>
            <a:off x="4139952" y="3356992"/>
            <a:ext cx="432048" cy="50405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5-Point Star 31">
            <a:extLst>
              <a:ext uri="{FF2B5EF4-FFF2-40B4-BE49-F238E27FC236}">
                <a16:creationId xmlns:a16="http://schemas.microsoft.com/office/drawing/2014/main" id="{BE321D83-7CE0-46F8-AB62-B9C12606DB2F}"/>
              </a:ext>
            </a:extLst>
          </p:cNvPr>
          <p:cNvSpPr/>
          <p:nvPr/>
        </p:nvSpPr>
        <p:spPr>
          <a:xfrm>
            <a:off x="4576048" y="1834105"/>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51BDC9BF-B1C2-4E6B-85C5-68E8E99241A6}"/>
              </a:ext>
            </a:extLst>
          </p:cNvPr>
          <p:cNvSpPr/>
          <p:nvPr/>
        </p:nvSpPr>
        <p:spPr>
          <a:xfrm>
            <a:off x="4499992" y="1756523"/>
            <a:ext cx="432048" cy="50405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A639813-7AD1-42FF-886E-F4F82A598EE4}"/>
              </a:ext>
            </a:extLst>
          </p:cNvPr>
          <p:cNvSpPr/>
          <p:nvPr/>
        </p:nvSpPr>
        <p:spPr>
          <a:xfrm>
            <a:off x="6588224" y="4770727"/>
            <a:ext cx="432048" cy="50405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31">
            <a:extLst>
              <a:ext uri="{FF2B5EF4-FFF2-40B4-BE49-F238E27FC236}">
                <a16:creationId xmlns:a16="http://schemas.microsoft.com/office/drawing/2014/main" id="{3D7300A4-1174-4F5D-9E7B-A44CCEB742BA}"/>
              </a:ext>
            </a:extLst>
          </p:cNvPr>
          <p:cNvSpPr/>
          <p:nvPr/>
        </p:nvSpPr>
        <p:spPr>
          <a:xfrm>
            <a:off x="5495280" y="4797707"/>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5-Point Star 31">
            <a:extLst>
              <a:ext uri="{FF2B5EF4-FFF2-40B4-BE49-F238E27FC236}">
                <a16:creationId xmlns:a16="http://schemas.microsoft.com/office/drawing/2014/main" id="{62462D0A-1FDE-4CC2-A4B6-14864F0E20FF}"/>
              </a:ext>
            </a:extLst>
          </p:cNvPr>
          <p:cNvSpPr/>
          <p:nvPr/>
        </p:nvSpPr>
        <p:spPr>
          <a:xfrm>
            <a:off x="1475656" y="274492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84AC1CA-A7EA-4647-A898-62C8F5A6AD4F}"/>
              </a:ext>
            </a:extLst>
          </p:cNvPr>
          <p:cNvSpPr/>
          <p:nvPr/>
        </p:nvSpPr>
        <p:spPr>
          <a:xfrm>
            <a:off x="1403648" y="2636912"/>
            <a:ext cx="432048" cy="50405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5-Point Star 31">
            <a:extLst>
              <a:ext uri="{FF2B5EF4-FFF2-40B4-BE49-F238E27FC236}">
                <a16:creationId xmlns:a16="http://schemas.microsoft.com/office/drawing/2014/main" id="{BB2E3FE0-2DA6-422B-BCD1-FD9DE6ECB293}"/>
              </a:ext>
            </a:extLst>
          </p:cNvPr>
          <p:cNvSpPr/>
          <p:nvPr/>
        </p:nvSpPr>
        <p:spPr>
          <a:xfrm>
            <a:off x="1259632" y="2565590"/>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5-Point Star 31">
            <a:extLst>
              <a:ext uri="{FF2B5EF4-FFF2-40B4-BE49-F238E27FC236}">
                <a16:creationId xmlns:a16="http://schemas.microsoft.com/office/drawing/2014/main" id="{0198EC6B-3CDB-435A-A7AA-7CDFA13F0051}"/>
              </a:ext>
            </a:extLst>
          </p:cNvPr>
          <p:cNvSpPr/>
          <p:nvPr/>
        </p:nvSpPr>
        <p:spPr>
          <a:xfrm>
            <a:off x="4053448" y="3798273"/>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556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818456" y="5085184"/>
            <a:ext cx="7344816" cy="523220"/>
          </a:xfrm>
          <a:prstGeom prst="rect">
            <a:avLst/>
          </a:prstGeom>
          <a:noFill/>
        </p:spPr>
        <p:txBody>
          <a:bodyPr wrap="square" rtlCol="0">
            <a:spAutoFit/>
          </a:bodyPr>
          <a:lstStyle/>
          <a:p>
            <a:pPr algn="ctr"/>
            <a:r>
              <a:rPr lang="en-US" sz="1400" dirty="0"/>
              <a:t>For more information on Iowa’s public transit and intercity bus programs, visit</a:t>
            </a:r>
          </a:p>
          <a:p>
            <a:pPr algn="ctr">
              <a:buNone/>
            </a:pPr>
            <a:r>
              <a:rPr lang="en-US" sz="1400" dirty="0">
                <a:solidFill>
                  <a:srgbClr val="FF0000"/>
                </a:solidFill>
                <a:hlinkClick r:id="rId3"/>
              </a:rPr>
              <a:t>www.iowadot.gov/transit</a:t>
            </a:r>
            <a:endParaRPr lang="en-US" sz="1400" dirty="0">
              <a:solidFill>
                <a:srgbClr val="FF0000"/>
              </a:solidFill>
            </a:endParaRP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646331"/>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a:p>
            <a:pPr algn="ctr"/>
            <a:endParaRPr lang="en-US" dirty="0">
              <a:latin typeface="PT Sans" panose="020B0503020203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1889616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E4D07B-A7EB-4266-A97E-19AF819E4D93}"/>
              </a:ext>
            </a:extLst>
          </p:cNvPr>
          <p:cNvPicPr>
            <a:picLocks noGrp="1" noChangeAspect="1"/>
          </p:cNvPicPr>
          <p:nvPr>
            <p:ph idx="1"/>
          </p:nvPr>
        </p:nvPicPr>
        <p:blipFill>
          <a:blip r:embed="rId2"/>
          <a:stretch>
            <a:fillRect/>
          </a:stretch>
        </p:blipFill>
        <p:spPr>
          <a:xfrm>
            <a:off x="4427984" y="2204864"/>
            <a:ext cx="4300644" cy="2736304"/>
          </a:xfrm>
        </p:spPr>
      </p:pic>
      <p:sp>
        <p:nvSpPr>
          <p:cNvPr id="3" name="TextBox 2">
            <a:extLst>
              <a:ext uri="{FF2B5EF4-FFF2-40B4-BE49-F238E27FC236}">
                <a16:creationId xmlns:a16="http://schemas.microsoft.com/office/drawing/2014/main" id="{06260CC4-ED5C-457F-8C2B-63A7BF4C8F03}"/>
              </a:ext>
            </a:extLst>
          </p:cNvPr>
          <p:cNvSpPr txBox="1"/>
          <p:nvPr/>
        </p:nvSpPr>
        <p:spPr>
          <a:xfrm>
            <a:off x="415372" y="1387802"/>
            <a:ext cx="3982594" cy="5693866"/>
          </a:xfrm>
          <a:prstGeom prst="rect">
            <a:avLst/>
          </a:prstGeom>
          <a:noFill/>
        </p:spPr>
        <p:txBody>
          <a:bodyPr wrap="square" rtlCol="0">
            <a:spAutoFit/>
          </a:bodyPr>
          <a:lstStyle/>
          <a:p>
            <a:r>
              <a:rPr lang="en-US" sz="1400" b="1" dirty="0">
                <a:latin typeface="+mj-lt"/>
              </a:rPr>
              <a:t>Siouxland Regional Transit System New Automated Bus Wash Project</a:t>
            </a:r>
          </a:p>
          <a:p>
            <a:endParaRPr lang="en-US" sz="1800" dirty="0"/>
          </a:p>
          <a:p>
            <a:r>
              <a:rPr lang="en-US" sz="1400" dirty="0"/>
              <a:t>This project will provide a new automated bus wash to maintain fleet on the property of the new building and create additional opportunities for fleet management expansion.</a:t>
            </a:r>
          </a:p>
          <a:p>
            <a:endParaRPr lang="en-US" sz="1800" dirty="0"/>
          </a:p>
          <a:p>
            <a:endParaRPr lang="en-US" sz="1800" dirty="0"/>
          </a:p>
          <a:p>
            <a:r>
              <a:rPr lang="en-US" sz="1400" b="1" dirty="0"/>
              <a:t>Total Cost: 	$298,042</a:t>
            </a:r>
          </a:p>
          <a:p>
            <a:endParaRPr lang="en-US" sz="1400" b="1" dirty="0"/>
          </a:p>
          <a:p>
            <a:r>
              <a:rPr lang="en-US" sz="1400" b="1" dirty="0"/>
              <a:t>Recommended:	$238,434 (80%)</a:t>
            </a:r>
          </a:p>
          <a:p>
            <a:endParaRPr lang="en-US" sz="1800" dirty="0"/>
          </a:p>
          <a:p>
            <a:endParaRPr lang="en-US" sz="1800" dirty="0"/>
          </a:p>
          <a:p>
            <a:endParaRPr lang="en-US" sz="1800" dirty="0"/>
          </a:p>
          <a:p>
            <a:endParaRPr lang="en-US" dirty="0"/>
          </a:p>
          <a:p>
            <a:endParaRPr lang="en-US" sz="1800" dirty="0"/>
          </a:p>
          <a:p>
            <a:endParaRPr lang="en-US" dirty="0"/>
          </a:p>
          <a:p>
            <a:endParaRPr lang="en-US" sz="1800" dirty="0"/>
          </a:p>
          <a:p>
            <a:endParaRPr lang="en-US" sz="1300" b="1" dirty="0"/>
          </a:p>
          <a:p>
            <a:r>
              <a:rPr lang="en-US" sz="1300" b="1" dirty="0">
                <a:hlinkClick r:id="rId3" action="ppaction://hlinksldjump"/>
              </a:rPr>
              <a:t>Return to List of Applications Recommended</a:t>
            </a:r>
            <a:endParaRPr lang="en-US" sz="1300" b="1" dirty="0"/>
          </a:p>
          <a:p>
            <a:endParaRPr lang="en-US" dirty="0"/>
          </a:p>
        </p:txBody>
      </p:sp>
    </p:spTree>
    <p:extLst>
      <p:ext uri="{BB962C8B-B14F-4D97-AF65-F5344CB8AC3E}">
        <p14:creationId xmlns:p14="http://schemas.microsoft.com/office/powerpoint/2010/main" val="331583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638EDB8-A43B-4881-96BD-DD32D794F412}"/>
              </a:ext>
            </a:extLst>
          </p:cNvPr>
          <p:cNvPicPr>
            <a:picLocks noGrp="1" noChangeAspect="1"/>
          </p:cNvPicPr>
          <p:nvPr>
            <p:ph idx="1"/>
          </p:nvPr>
        </p:nvPicPr>
        <p:blipFill rotWithShape="1">
          <a:blip r:embed="rId2"/>
          <a:srcRect l="42989"/>
          <a:stretch/>
        </p:blipFill>
        <p:spPr>
          <a:xfrm rot="16200000">
            <a:off x="4642623" y="2014267"/>
            <a:ext cx="2952328" cy="5323057"/>
          </a:xfrm>
        </p:spPr>
      </p:pic>
      <p:sp>
        <p:nvSpPr>
          <p:cNvPr id="6" name="TextBox 5">
            <a:extLst>
              <a:ext uri="{FF2B5EF4-FFF2-40B4-BE49-F238E27FC236}">
                <a16:creationId xmlns:a16="http://schemas.microsoft.com/office/drawing/2014/main" id="{18BFBC2C-ADA8-41AD-9EF4-BBB86EE5E825}"/>
              </a:ext>
            </a:extLst>
          </p:cNvPr>
          <p:cNvSpPr txBox="1"/>
          <p:nvPr/>
        </p:nvSpPr>
        <p:spPr>
          <a:xfrm>
            <a:off x="251520" y="736060"/>
            <a:ext cx="3502103" cy="6093976"/>
          </a:xfrm>
          <a:prstGeom prst="rect">
            <a:avLst/>
          </a:prstGeom>
          <a:noFill/>
        </p:spPr>
        <p:txBody>
          <a:bodyPr wrap="square" rtlCol="0">
            <a:spAutoFit/>
          </a:bodyPr>
          <a:lstStyle/>
          <a:p>
            <a:r>
              <a:rPr lang="en-US" sz="1400" b="1" dirty="0">
                <a:latin typeface="+mj-lt"/>
              </a:rPr>
              <a:t>Ames – (CyRide) Rehabilitate Shop area in the Maintenance Facility Project</a:t>
            </a:r>
          </a:p>
          <a:p>
            <a:endParaRPr lang="en-US" sz="1400" dirty="0"/>
          </a:p>
          <a:p>
            <a:endParaRPr lang="en-US" sz="1400" dirty="0"/>
          </a:p>
          <a:p>
            <a:r>
              <a:rPr lang="en-US" sz="1400" dirty="0"/>
              <a:t>The area in pink where the east and west maintenance mezzanines will connect across the shop area. A ceiling will be created for the current shop administrative area while also provide new storage for the shop mechanics on the second-floor. This will provide CyRide with additional storage, accommodate staff better for administrative functions and provide safer areas to weld and fabricate metal. </a:t>
            </a:r>
          </a:p>
          <a:p>
            <a:endParaRPr lang="en-US" sz="1400" dirty="0"/>
          </a:p>
          <a:p>
            <a:endParaRPr lang="en-US" sz="1400" dirty="0"/>
          </a:p>
          <a:p>
            <a:endParaRPr lang="en-US" sz="1400" dirty="0"/>
          </a:p>
          <a:p>
            <a:r>
              <a:rPr lang="en-US" sz="1400" b="1" dirty="0"/>
              <a:t>Total Cost:		$750,000</a:t>
            </a:r>
          </a:p>
          <a:p>
            <a:endParaRPr lang="en-US" sz="1400" b="1" dirty="0"/>
          </a:p>
          <a:p>
            <a:r>
              <a:rPr lang="en-US" sz="1400" b="1" dirty="0"/>
              <a:t>Recommended:	$581,566 (77%)</a:t>
            </a:r>
          </a:p>
          <a:p>
            <a:endParaRPr lang="en-US" sz="1400" dirty="0"/>
          </a:p>
          <a:p>
            <a:endParaRPr lang="en-US" sz="1400" dirty="0"/>
          </a:p>
          <a:p>
            <a:endParaRPr lang="en-US" sz="1400" dirty="0"/>
          </a:p>
          <a:p>
            <a:endParaRPr lang="en-US" sz="1400" b="1" dirty="0"/>
          </a:p>
          <a:p>
            <a:r>
              <a:rPr lang="en-US" sz="1200" b="1" dirty="0">
                <a:hlinkClick r:id="rId3" action="ppaction://hlinksldjump"/>
              </a:rPr>
              <a:t>Return to List of Applications Recommended</a:t>
            </a:r>
            <a:endParaRPr lang="en-US" sz="1200" b="1" dirty="0"/>
          </a:p>
        </p:txBody>
      </p:sp>
      <p:pic>
        <p:nvPicPr>
          <p:cNvPr id="8" name="Picture 7">
            <a:extLst>
              <a:ext uri="{FF2B5EF4-FFF2-40B4-BE49-F238E27FC236}">
                <a16:creationId xmlns:a16="http://schemas.microsoft.com/office/drawing/2014/main" id="{2411D0D8-63FB-430A-87BF-CFA45982F262}"/>
              </a:ext>
            </a:extLst>
          </p:cNvPr>
          <p:cNvPicPr>
            <a:picLocks noChangeAspect="1"/>
          </p:cNvPicPr>
          <p:nvPr/>
        </p:nvPicPr>
        <p:blipFill rotWithShape="1">
          <a:blip r:embed="rId4"/>
          <a:srcRect l="15254" r="15254"/>
          <a:stretch/>
        </p:blipFill>
        <p:spPr>
          <a:xfrm>
            <a:off x="4642624" y="741943"/>
            <a:ext cx="2952328" cy="2687057"/>
          </a:xfrm>
          <a:prstGeom prst="rect">
            <a:avLst/>
          </a:prstGeom>
        </p:spPr>
      </p:pic>
    </p:spTree>
    <p:extLst>
      <p:ext uri="{BB962C8B-B14F-4D97-AF65-F5344CB8AC3E}">
        <p14:creationId xmlns:p14="http://schemas.microsoft.com/office/powerpoint/2010/main" val="671250405"/>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12539</TotalTime>
  <Words>1288</Words>
  <Application>Microsoft Office PowerPoint</Application>
  <PresentationFormat>On-screen Show (4:3)</PresentationFormat>
  <Paragraphs>166</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PT Sans</vt:lpstr>
      <vt:lpstr>Office Theme</vt:lpstr>
      <vt:lpstr>PowerPoint Presentation</vt:lpstr>
      <vt:lpstr>Public Transit Infrastructure Grant Program</vt:lpstr>
      <vt:lpstr>PowerPoint Presentation</vt:lpstr>
      <vt:lpstr>PowerPoint Presentation</vt:lpstr>
      <vt:lpstr>List of Applications Recommended</vt:lpstr>
      <vt:lpstr>Map of Applications Received</vt:lpstr>
      <vt:lpstr>PowerPoint Presentation</vt:lpstr>
      <vt:lpstr>PowerPoint Presentation</vt:lpstr>
      <vt:lpstr>PowerPoint Presentation</vt:lpstr>
      <vt:lpstr>PowerPoint Presentation</vt:lpstr>
      <vt:lpstr>PowerPoint Presentation</vt:lpstr>
      <vt:lpstr>List of Applications  Not Recommended for Award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Anderson, Stuart</cp:lastModifiedBy>
  <cp:revision>257</cp:revision>
  <cp:lastPrinted>2022-06-06T13:09:22Z</cp:lastPrinted>
  <dcterms:created xsi:type="dcterms:W3CDTF">2014-05-10T08:44:16Z</dcterms:created>
  <dcterms:modified xsi:type="dcterms:W3CDTF">2022-06-06T13:09:38Z</dcterms:modified>
</cp:coreProperties>
</file>