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881" r:id="rId1"/>
  </p:sldMasterIdLst>
  <p:notesMasterIdLst>
    <p:notesMasterId r:id="rId8"/>
  </p:notesMasterIdLst>
  <p:handoutMasterIdLst>
    <p:handoutMasterId r:id="rId9"/>
  </p:handoutMasterIdLst>
  <p:sldIdLst>
    <p:sldId id="633" r:id="rId2"/>
    <p:sldId id="825" r:id="rId3"/>
    <p:sldId id="901" r:id="rId4"/>
    <p:sldId id="893" r:id="rId5"/>
    <p:sldId id="899" r:id="rId6"/>
    <p:sldId id="900" r:id="rId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accent2"/>
      </a:buClr>
      <a:buFont typeface="Wingdings" pitchFamily="2" charset="2"/>
      <a:buChar char="w"/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7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FFFF99"/>
    <a:srgbClr val="FFFFCC"/>
    <a:srgbClr val="0000FF"/>
    <a:srgbClr val="990099"/>
    <a:srgbClr val="00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12" autoAdjust="0"/>
    <p:restoredTop sz="91991" autoAdjust="0"/>
  </p:normalViewPr>
  <p:slideViewPr>
    <p:cSldViewPr snapToGrid="0">
      <p:cViewPr varScale="1">
        <p:scale>
          <a:sx n="78" d="100"/>
          <a:sy n="78" d="100"/>
        </p:scale>
        <p:origin x="102" y="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508"/>
    </p:cViewPr>
  </p:sorterViewPr>
  <p:notesViewPr>
    <p:cSldViewPr snapToGrid="0">
      <p:cViewPr varScale="1">
        <p:scale>
          <a:sx n="58" d="100"/>
          <a:sy n="58" d="100"/>
        </p:scale>
        <p:origin x="-1758" y="-66"/>
      </p:cViewPr>
      <p:guideLst>
        <p:guide orient="horz" pos="2927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777" y="7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777" y="8831586"/>
            <a:ext cx="303762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602E9FA6-72E5-485C-9AC8-94B66A78E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453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777" y="4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96913"/>
            <a:ext cx="4630737" cy="3471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145" y="4398283"/>
            <a:ext cx="5140112" cy="4167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defTabSz="930332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777" y="8796561"/>
            <a:ext cx="303762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96" tIns="46497" rIns="92996" bIns="46497" numCol="1" anchor="b" anchorCtr="0" compatLnSpc="1">
            <a:prstTxWarp prst="textNoShape">
              <a:avLst/>
            </a:prstTxWarp>
          </a:bodyPr>
          <a:lstStyle>
            <a:lvl1pPr algn="r" defTabSz="930332">
              <a:defRPr sz="1200"/>
            </a:lvl1pPr>
          </a:lstStyle>
          <a:p>
            <a:pPr>
              <a:defRPr/>
            </a:pPr>
            <a:fld id="{E7669DD5-6282-41B8-9E81-F6594F2D7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3485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669DD5-6282-41B8-9E81-F6594F2D738E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88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3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6990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5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6990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5978" indent="-286915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7659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6721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65785" indent="-229533" defTabSz="93566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24849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83911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42974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902038" indent="-229533" defTabSz="93566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fld id="{4974CF7F-4A2F-432E-8FE9-EB9FB86E9AAF}" type="slidenum">
              <a:rPr lang="en-US" altLang="en-US" smtClean="0"/>
              <a:pPr eaLnBrk="1" hangingPunct="1">
                <a:spcBef>
                  <a:spcPct val="20000"/>
                </a:spcBef>
              </a:pPr>
              <a:t>6</a:t>
            </a:fld>
            <a:endParaRPr lang="en-US" altLang="en-US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1738" y="696913"/>
            <a:ext cx="4633912" cy="3475037"/>
          </a:xfrm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8545" y="4402703"/>
            <a:ext cx="5158803" cy="41731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7224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B6BD1137-7CB8-4BAC-81D8-69FE8A93D38B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84CE5A-0D8A-4329-A297-0250A4F5DE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014354F-195E-4620-9BBF-EE1CA0AFF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fld id="{2B0DEF53-7DF5-47EE-8769-039F17C43088}" type="slidenum">
              <a:rPr lang="en-US" smtClean="0"/>
              <a:pPr>
                <a:buFont typeface="Wingdings" pitchFamily="2" charset="2"/>
                <a:buNone/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D6018F-02C5-492A-A396-60FCB4AFE8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EA00E3-29D0-4240-843B-43CFF80D3DA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C0A35A-7F2A-4818-BE4F-BD985AAD31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550D3-1F65-4CDB-9A8E-82FEAFC52E3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3A245A-4344-4ADD-88E1-2801F720F32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CE3C34-C3E1-402C-B999-0740D77D1E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88A0CD-188E-41B4-85D2-A4D943DD92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10310A5-C358-4C54-90DC-01EB34AED23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82" r:id="rId1"/>
    <p:sldLayoutId id="2147484883" r:id="rId2"/>
    <p:sldLayoutId id="2147484884" r:id="rId3"/>
    <p:sldLayoutId id="2147484885" r:id="rId4"/>
    <p:sldLayoutId id="2147484886" r:id="rId5"/>
    <p:sldLayoutId id="2147484887" r:id="rId6"/>
    <p:sldLayoutId id="2147484888" r:id="rId7"/>
    <p:sldLayoutId id="2147484889" r:id="rId8"/>
    <p:sldLayoutId id="2147484890" r:id="rId9"/>
    <p:sldLayoutId id="2147484891" r:id="rId10"/>
    <p:sldLayoutId id="2147484892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424763"/>
            <a:ext cx="7772400" cy="415733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2023-2027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Highway Program 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Development</a:t>
            </a:r>
            <a:br>
              <a:rPr lang="en-US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</a:br>
            <a:br>
              <a:rPr lang="en-US" sz="1400" i="1" dirty="0">
                <a:solidFill>
                  <a:srgbClr val="FF0000"/>
                </a:solidFill>
                <a:latin typeface="Helvetica" pitchFamily="34" charset="0"/>
                <a:cs typeface="Helvetica" pitchFamily="34" charset="0"/>
              </a:rPr>
            </a:br>
            <a:endParaRPr lang="en-US" sz="1400" i="1" dirty="0">
              <a:solidFill>
                <a:srgbClr val="FF0000"/>
              </a:solidFill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4099" name="Rectangle 6"/>
          <p:cNvSpPr>
            <a:spLocks noChangeArrowheads="1"/>
          </p:cNvSpPr>
          <p:nvPr/>
        </p:nvSpPr>
        <p:spPr bwMode="auto">
          <a:xfrm>
            <a:off x="7788808" y="327293"/>
            <a:ext cx="98937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June 13, 2022</a:t>
            </a:r>
          </a:p>
        </p:txBody>
      </p:sp>
    </p:spTree>
    <p:extLst>
      <p:ext uri="{BB962C8B-B14F-4D97-AF65-F5344CB8AC3E}">
        <p14:creationId xmlns:p14="http://schemas.microsoft.com/office/powerpoint/2010/main" val="670708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782084"/>
            <a:ext cx="9144000" cy="719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800" dirty="0">
              <a:solidFill>
                <a:srgbClr val="000000"/>
              </a:solidFill>
              <a:latin typeface="Helvetica" pitchFamily="34" charset="0"/>
              <a:cs typeface="Helvetica" pitchFamily="34" charset="0"/>
            </a:endParaRP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r>
              <a:rPr lang="en-US" sz="2400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June Workshop Agenda</a:t>
            </a:r>
          </a:p>
          <a:p>
            <a:pPr algn="ctr">
              <a:lnSpc>
                <a:spcPct val="50000"/>
              </a:lnSpc>
              <a:spcBef>
                <a:spcPct val="50000"/>
              </a:spcBef>
              <a:buClrTx/>
              <a:buFontTx/>
              <a:buNone/>
            </a:pPr>
            <a:endParaRPr lang="en-US" sz="1200" dirty="0">
              <a:latin typeface="Helvetica" pitchFamily="34" charset="0"/>
              <a:cs typeface="Helvetic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mtClean="0"/>
              <a:pPr>
                <a:buNone/>
                <a:defRPr/>
              </a:pPr>
              <a:t>2</a:t>
            </a:fld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13F06D7-40EE-4FCA-AE86-FF9E02FA06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8807" y="327293"/>
            <a:ext cx="9893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June 13, 2022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61A6748-0FF4-4485-9F03-D1D82477E9E9}"/>
              </a:ext>
            </a:extLst>
          </p:cNvPr>
          <p:cNvSpPr txBox="1">
            <a:spLocks/>
          </p:cNvSpPr>
          <p:nvPr/>
        </p:nvSpPr>
        <p:spPr>
          <a:xfrm>
            <a:off x="457200" y="2195623"/>
            <a:ext cx="8229600" cy="348216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Tx/>
            </a:pPr>
            <a:r>
              <a:rPr lang="en-US" sz="2000" b="1" dirty="0">
                <a:solidFill>
                  <a:srgbClr val="0070C0"/>
                </a:solidFill>
                <a:latin typeface="Helvetica" pitchFamily="34" charset="0"/>
                <a:cs typeface="Helvetica" pitchFamily="34" charset="0"/>
              </a:rPr>
              <a:t>Action Item: Approve the 2023–2027 Iowa Transportation Improvement Program</a:t>
            </a:r>
            <a:endParaRPr lang="en-US" sz="20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559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2062254"/>
            <a:ext cx="9144000" cy="3375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latin typeface="Helvetica" pitchFamily="34" charset="0"/>
              </a:rPr>
              <a:t>Projected Funds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pitchFamily="34" charset="0"/>
              </a:rPr>
              <a:t>835.1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pitchFamily="34" charset="0"/>
              </a:rPr>
              <a:t>855.6	856.1	857.9	850.6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850.6 	 850.6 	 850.6 	 850.6	850.6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169.0	134.5	191.6	203.6	200.9	180.0	185.0	190.0 	195.0	200.0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139.5	145.0	150.0	155.0	200.0	210.0	220.0	225.0 	230.0	235.0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102.1	110.3	144.6	141.0	175.0	190.0	205.0	210.0 	215.0	220.0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Safety Specific 	31.6	32.0	33.0	34.0	40.0	41.0	42.0	43.0	44.0	45.0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222.0	300.0	110.4 	218.4	24.4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 		32.9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 		45.7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Stewardship Projects	14.9	0.5	0.7	0.5	39.5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Capacity Projects			1.7		86.6	11.1	0.4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Transfer of Jurisdiction	2.0	7.0	5.0	5.0		(2.0)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181.0	148.3	82.3	146.1	51.7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 	 	50.0	</a:t>
            </a:r>
            <a:endParaRPr lang="en-US" sz="900" dirty="0">
              <a:solidFill>
                <a:srgbClr val="008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I-35/80/235 Polk Southwest Mixmaster					36.1	86.4	13.0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I-380 Linn 120</a:t>
            </a:r>
            <a:r>
              <a:rPr lang="en-US" sz="900" baseline="30000" dirty="0">
                <a:latin typeface="Helvetica" charset="0"/>
                <a:ea typeface="Helvetica" charset="0"/>
                <a:cs typeface="Helvetica" charset="0"/>
              </a:rPr>
              <a:t>th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St to NW to US 30		0.3	99.1	0.1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Story US 30 Interchange Bridges and Mainline					4.9	10.4	29.9	25.6	1.2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Middle Road Interchange			45.8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(27.0)	(22.3)	(8.1)	(45.8)	(8.5)	 (4.9)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155.0	157.0 	165.4	150.6 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1531631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2032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2023-2032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95642" y="2414952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5976514" y="1364028"/>
            <a:ext cx="9705" cy="52934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138643" y="5112312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3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June 13, 2022</a:t>
            </a:r>
          </a:p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as shown May 10, 2022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09758"/>
            <a:ext cx="225996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Clr>
                <a:schemeClr val="tx1"/>
              </a:buClr>
              <a:buNone/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05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418603"/>
              </p:ext>
            </p:extLst>
          </p:nvPr>
        </p:nvGraphicFramePr>
        <p:xfrm>
          <a:off x="271849" y="677396"/>
          <a:ext cx="7879978" cy="1779185"/>
        </p:xfrm>
        <a:graphic>
          <a:graphicData uri="http://schemas.openxmlformats.org/drawingml/2006/table">
            <a:tbl>
              <a:tblPr/>
              <a:tblGrid>
                <a:gridCol w="42465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1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601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970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60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70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0380">
                  <a:extLst>
                    <a:ext uri="{9D8B030D-6E8A-4147-A177-3AD203B41FA5}">
                      <a16:colId xmlns:a16="http://schemas.microsoft.com/office/drawing/2014/main" val="3729799418"/>
                    </a:ext>
                  </a:extLst>
                </a:gridCol>
                <a:gridCol w="5203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521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82387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2023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2025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2026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2027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2028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Beyond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755">
                <a:tc>
                  <a:txBody>
                    <a:bodyPr/>
                    <a:lstStyle/>
                    <a:p>
                      <a:pPr algn="l" rtl="0" fontAlgn="b"/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0379111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endParaRPr lang="en-US" sz="1000" b="1" i="0" u="sng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59780499"/>
                  </a:ext>
                </a:extLst>
              </a:tr>
              <a:tr h="194879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1" i="0" u="sng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Non-Interstate Capacity/System Enhancement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81377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en-US" sz="1000" b="0" i="0" u="none" strike="noStrike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US 52 Dubuque: 0.7 mi N of Boy Scout Rd to S of Co Rd C9Y in </a:t>
                      </a:r>
                      <a:r>
                        <a:rPr lang="en-US" sz="1000" b="0" i="0" u="none" strike="noStrike" dirty="0" err="1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Sageville</a:t>
                      </a:r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15.4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sng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0.4</a:t>
                      </a: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rgbClr val="008000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358916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15.4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 baseline="0" dirty="0">
                          <a:solidFill>
                            <a:schemeClr val="tx1"/>
                          </a:solidFill>
                          <a:latin typeface="Helvetica" pitchFamily="34" charset="0"/>
                          <a:cs typeface="Helvetica" pitchFamily="34" charset="0"/>
                        </a:rPr>
                        <a:t>0.4</a:t>
                      </a: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8685994"/>
                  </a:ext>
                </a:extLst>
              </a:tr>
              <a:tr h="76762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sngStrike" baseline="0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857884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9238955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37820153"/>
                  </a:ext>
                </a:extLst>
              </a:tr>
              <a:tr h="182387">
                <a:tc>
                  <a:txBody>
                    <a:bodyPr/>
                    <a:lstStyle/>
                    <a:p>
                      <a:pPr algn="l" rtl="0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844" marR="6844" marT="684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1000" b="0" i="0" u="none" strike="noStrike" dirty="0">
                        <a:solidFill>
                          <a:schemeClr val="tx1"/>
                        </a:solidFill>
                        <a:latin typeface="Helvetica" pitchFamily="34" charset="0"/>
                        <a:cs typeface="Helvetica" pitchFamily="34" charset="0"/>
                      </a:endParaRPr>
                    </a:p>
                  </a:txBody>
                  <a:tcPr marL="6724" marR="6724" marT="672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450429"/>
                  </a:ext>
                </a:extLst>
              </a:tr>
            </a:tbl>
          </a:graphicData>
        </a:graphic>
      </p:graphicFrame>
      <p:sp>
        <p:nvSpPr>
          <p:cNvPr id="2351" name="Rectangle 6"/>
          <p:cNvSpPr>
            <a:spLocks noChangeArrowheads="1"/>
          </p:cNvSpPr>
          <p:nvPr/>
        </p:nvSpPr>
        <p:spPr bwMode="auto">
          <a:xfrm>
            <a:off x="0" y="265996"/>
            <a:ext cx="9144001" cy="4100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Project Updates Since Draft Program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010400" y="6470650"/>
            <a:ext cx="2133600" cy="365125"/>
          </a:xfrm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fld id="{78289642-451F-4231-9D2F-2E843E6821D4}" type="slidenum">
              <a:rPr lang="en-US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Font typeface="Wingdings" pitchFamily="2" charset="2"/>
                <a:buNone/>
                <a:defRPr/>
              </a:pPr>
              <a:t>4</a:t>
            </a:fld>
            <a:endParaRPr lang="en-US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FA52C0B3-EE62-4302-9FA2-1C70745427E6}"/>
              </a:ext>
            </a:extLst>
          </p:cNvPr>
          <p:cNvCxnSpPr>
            <a:cxnSpLocks/>
          </p:cNvCxnSpPr>
          <p:nvPr/>
        </p:nvCxnSpPr>
        <p:spPr>
          <a:xfrm>
            <a:off x="6874295" y="822931"/>
            <a:ext cx="0" cy="29549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6">
            <a:extLst>
              <a:ext uri="{FF2B5EF4-FFF2-40B4-BE49-F238E27FC236}">
                <a16:creationId xmlns:a16="http://schemas.microsoft.com/office/drawing/2014/main" id="{030CDA77-1B2A-4958-8690-1AFC7E8297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4032" y="166655"/>
            <a:ext cx="98937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June 13, 2022</a:t>
            </a:r>
          </a:p>
        </p:txBody>
      </p:sp>
    </p:spTree>
    <p:extLst>
      <p:ext uri="{BB962C8B-B14F-4D97-AF65-F5344CB8AC3E}">
        <p14:creationId xmlns:p14="http://schemas.microsoft.com/office/powerpoint/2010/main" val="31263237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2062254"/>
            <a:ext cx="9144000" cy="35204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latin typeface="Helvetica" pitchFamily="34" charset="0"/>
              </a:rPr>
              <a:t>Projected Funds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pitchFamily="34" charset="0"/>
              </a:rPr>
              <a:t>835.1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pitchFamily="34" charset="0"/>
              </a:rPr>
              <a:t>855.6	856.1	857.9	850.6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850.6 	 850.6 	 850.6 	 850.6	850.6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169.0	134.5	191.6	203.6	200.9	180.0	185.0	190.0 	195.0	200.0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139.5	145.0	150.0	155.0	200.0	210.0	220.0	225.0 	230.0	235.0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102.1	110.3	144.6	141.0	175.0	190.0	205.0	210.0 	215.0	220.0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Safety Specific 	31.6	32.0	33.0	34.0	40.0	41.0	42.0	43.0	44.0	45.0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222.0	300.0	110.4 	218.4	24.4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Non-Interstate Capacity/System Enhancement	(15.4)	15.0	0.4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 		32.9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 		45.7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Stewardship Projects	14.9	0.5	0.7	0.5	39.5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Capacity Projects			1.7		86.6	11.1	0.4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Transfer of Jurisdiction	2.0	7.0	5.0	5.0		(2.0)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181.0	148.3	82.3	146.1	51.7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 	 	50.0	</a:t>
            </a:r>
            <a:endParaRPr lang="en-US" sz="900" dirty="0">
              <a:solidFill>
                <a:srgbClr val="008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I-35/80/235 Polk Southwest Mixmaster					36.1	86.4	13.0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I-380 Linn 120</a:t>
            </a:r>
            <a:r>
              <a:rPr lang="en-US" sz="900" baseline="30000" dirty="0">
                <a:latin typeface="Helvetica" charset="0"/>
                <a:ea typeface="Helvetica" charset="0"/>
                <a:cs typeface="Helvetica" charset="0"/>
              </a:rPr>
              <a:t>th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St to NW to US 30		0.3	99.1	0.1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Story US 30 Interchange Bridges and Mainline					4.9	10.4	29.9	25.6	1.2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Middle Road Interchange			45.8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 (11.6)	(37.3)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b="1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(8.5)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	(45.8)	(8.5)	 (4.9)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155.0	157.0 	165.4	150.6 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1531631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2032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2023-2032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95642" y="2414952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5976514" y="1364028"/>
            <a:ext cx="9705" cy="52934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138643" y="5112312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5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r>
              <a:rPr lang="en-US" altLang="en-US" sz="8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Green:  Changes since previous discussion</a:t>
            </a: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 </a:t>
            </a: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June 13, 2022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09758"/>
            <a:ext cx="225996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Clr>
                <a:schemeClr val="tx1"/>
              </a:buClr>
              <a:buNone/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3" name="TextBox 28">
            <a:extLst>
              <a:ext uri="{FF2B5EF4-FFF2-40B4-BE49-F238E27FC236}">
                <a16:creationId xmlns:a16="http://schemas.microsoft.com/office/drawing/2014/main" id="{89759587-8FDD-4DE7-B66E-4005FFDA4E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579" y="247135"/>
            <a:ext cx="1999474" cy="535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lvl="2" indent="-171450" eaLnBrk="1" hangingPunct="1">
              <a:buClr>
                <a:schemeClr val="tx1"/>
              </a:buClr>
            </a:pPr>
            <a:r>
              <a:rPr lang="en-US" altLang="en-US" sz="900" dirty="0">
                <a:solidFill>
                  <a:srgbClr val="008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Adjustments since May workshop</a:t>
            </a: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5891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4"/>
          <p:cNvSpPr>
            <a:spLocks noChangeArrowheads="1"/>
          </p:cNvSpPr>
          <p:nvPr/>
        </p:nvSpPr>
        <p:spPr bwMode="auto">
          <a:xfrm>
            <a:off x="0" y="2062254"/>
            <a:ext cx="9144000" cy="3375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defTabSz="3376613">
              <a:lnSpc>
                <a:spcPct val="55000"/>
              </a:lnSpc>
              <a:spcBef>
                <a:spcPct val="50000"/>
              </a:spcBef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</a:pPr>
            <a:r>
              <a:rPr lang="en-US" sz="900" dirty="0">
                <a:latin typeface="Helvetica" pitchFamily="34" charset="0"/>
              </a:rPr>
              <a:t>Projected Funds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pitchFamily="34" charset="0"/>
              </a:rPr>
              <a:t>835.1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pitchFamily="34" charset="0"/>
              </a:rPr>
              <a:t>855.6	856.1	857.9	850.6</a:t>
            </a:r>
            <a:r>
              <a:rPr lang="en-US" sz="900" dirty="0">
                <a:solidFill>
                  <a:srgbClr val="008000"/>
                </a:solidFill>
                <a:latin typeface="Helvetica" pitchFamily="34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850.6 	 850.6 	 850.6 	 850.6	850.6 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Highway Program Components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Interstate Stewardship	 169.0	134.5	191.6	203.6	200.9	180.0	185.0	190.0 	195.0	200.0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Pavement Modernization 	 139.5	145.0	150.0	155.0	200.0	210.0	220.0	225.0 	230.0	235.0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Bridge Modernization 	102.1	110.3	144.6	141.0	175.0	190.0	205.0	210.0 	215.0	220.0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Safety Specific 	31.6	32.0	33.0	34.0	40.0	41.0	42.0	43.0	44.0	45.0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Non-Interstate Capacity/System Enhancement	 206.6	315.0	110.8 	218.4	24.4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30 Missouri Valley bypass 				 		32.9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US 61 1 mi N of IA 78 to 2 mi S of IA 92				 		45.7 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Stewardship Projects	14.9	0.5	0.7	0.5	39.5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Capacity Projects			1.7		86.6	11.1	0.4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Transfer of Jurisdiction	2.0	7.0	5.0	5.0		(2.0)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Major Interstate Capacity/System Enhancement	 181.0	148.3	82.3	146.1	51.7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Mississippi River Bridge				 	 	50.0	</a:t>
            </a:r>
            <a:endParaRPr lang="en-US" sz="900" dirty="0">
              <a:solidFill>
                <a:srgbClr val="008000"/>
              </a:solidFill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solidFill>
                  <a:srgbClr val="008000"/>
                </a:solidFill>
                <a:latin typeface="Helvetica" charset="0"/>
                <a:ea typeface="Helvetica" charset="0"/>
                <a:cs typeface="Helvetica" charset="0"/>
              </a:rPr>
              <a:t>		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I-35/80/235 Polk Southwest Mixmaster					36.1	86.4	13.0			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I-380 Linn 120</a:t>
            </a:r>
            <a:r>
              <a:rPr lang="en-US" sz="900" baseline="30000" dirty="0">
                <a:latin typeface="Helvetica" charset="0"/>
                <a:ea typeface="Helvetica" charset="0"/>
                <a:cs typeface="Helvetica" charset="0"/>
              </a:rPr>
              <a:t>th</a:t>
            </a: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 St to NW to US 30		0.3	99.1	0.1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I-35 Story US 30 Interchange Bridges and Mainline					4.9	10.4	29.9	25.6	1.2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Font typeface="Wingdings" pitchFamily="2" charset="2"/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dirty="0">
                <a:latin typeface="Helvetica" charset="0"/>
                <a:ea typeface="Helvetica" charset="0"/>
                <a:cs typeface="Helvetica" charset="0"/>
              </a:rPr>
              <a:t>		I-80 Scott Middle Road Interchange			45.8</a:t>
            </a: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endParaRPr lang="en-US" sz="900" b="1" dirty="0">
              <a:latin typeface="Helvetica" charset="0"/>
              <a:ea typeface="Helvetica" charset="0"/>
              <a:cs typeface="Helvetica" charset="0"/>
            </a:endParaRPr>
          </a:p>
          <a:p>
            <a:pPr defTabSz="3376613">
              <a:lnSpc>
                <a:spcPct val="55000"/>
              </a:lnSpc>
              <a:spcBef>
                <a:spcPct val="50000"/>
              </a:spcBef>
              <a:buNone/>
              <a:tabLst>
                <a:tab pos="179388" algn="l"/>
                <a:tab pos="401638" algn="l"/>
                <a:tab pos="625475" algn="l"/>
                <a:tab pos="3194050" algn="r"/>
                <a:tab pos="3883025" algn="r"/>
                <a:tab pos="4513263" algn="r"/>
                <a:tab pos="5149850" algn="r"/>
                <a:tab pos="5834063" algn="r"/>
                <a:tab pos="6459538" algn="r"/>
                <a:tab pos="7086600" algn="r"/>
                <a:tab pos="7664450" algn="r"/>
                <a:tab pos="8289925" algn="r"/>
                <a:tab pos="8855075" algn="r"/>
              </a:tabLst>
              <a:defRPr/>
            </a:pP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Highway Program Balance  	</a:t>
            </a:r>
            <a:r>
              <a:rPr lang="en-US" sz="900" b="1" dirty="0">
                <a:solidFill>
                  <a:srgbClr val="FF0000"/>
                </a:solidFill>
                <a:latin typeface="Helvetica" charset="0"/>
                <a:ea typeface="Helvetica" charset="0"/>
                <a:cs typeface="Helvetica" charset="0"/>
              </a:rPr>
              <a:t> (11.6)	(37.3)	(8.5)	(45.8)	(8.5)	 (4.9)</a:t>
            </a:r>
            <a:r>
              <a:rPr lang="en-US" sz="900" b="1" dirty="0">
                <a:latin typeface="Helvetica" charset="0"/>
                <a:ea typeface="Helvetica" charset="0"/>
                <a:cs typeface="Helvetica" charset="0"/>
              </a:rPr>
              <a:t>	155.0	157.0 	165.4	150.6 </a:t>
            </a:r>
          </a:p>
        </p:txBody>
      </p:sp>
      <p:sp>
        <p:nvSpPr>
          <p:cNvPr id="7171" name="Rectangle 4"/>
          <p:cNvSpPr>
            <a:spLocks noChangeArrowheads="1"/>
          </p:cNvSpPr>
          <p:nvPr/>
        </p:nvSpPr>
        <p:spPr bwMode="auto">
          <a:xfrm>
            <a:off x="0" y="1531631"/>
            <a:ext cx="9144000" cy="44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                Proposed Highway Program		        	        Extended Highway Program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		</a:t>
            </a:r>
          </a:p>
          <a:p>
            <a:pPr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  <a:tabLst>
                <a:tab pos="3033713" algn="ctr"/>
                <a:tab pos="3722688" algn="ctr"/>
                <a:tab pos="4337050" algn="ctr"/>
                <a:tab pos="4967288" algn="ctr"/>
                <a:tab pos="5656263" algn="ctr"/>
                <a:tab pos="6286500" algn="ctr"/>
                <a:tab pos="6913563" algn="ctr"/>
                <a:tab pos="7488238" algn="ctr"/>
                <a:tab pos="8118475" algn="ctr"/>
                <a:tab pos="8689975" algn="ctr"/>
              </a:tabLst>
              <a:defRPr/>
            </a:pP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2023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2024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2025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2026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2027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2028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2029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2030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2031</a:t>
            </a:r>
            <a:r>
              <a:rPr lang="en-US" sz="900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	</a:t>
            </a:r>
            <a:r>
              <a:rPr lang="en-US" sz="900" u="sng" dirty="0">
                <a:solidFill>
                  <a:schemeClr val="tx1">
                    <a:lumMod val="50000"/>
                  </a:schemeClr>
                </a:solidFill>
                <a:latin typeface="Helvetica" charset="0"/>
              </a:rPr>
              <a:t>2032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44625"/>
            <a:ext cx="914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Char char="w"/>
            </a:pPr>
            <a:endParaRPr lang="en-US" altLang="en-US" sz="1000" dirty="0">
              <a:solidFill>
                <a:srgbClr val="000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2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2023-2032 Highway Program Analysis</a:t>
            </a:r>
          </a:p>
          <a:p>
            <a:pPr algn="ctr" eaLnBrk="1" hangingPunct="1">
              <a:lnSpc>
                <a:spcPct val="5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altLang="en-US" sz="10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For Highway Planning Purposes Only (x $1,000,000)</a:t>
            </a:r>
          </a:p>
        </p:txBody>
      </p:sp>
      <p:sp>
        <p:nvSpPr>
          <p:cNvPr id="2053" name="Line 9"/>
          <p:cNvSpPr>
            <a:spLocks noChangeShapeType="1"/>
          </p:cNvSpPr>
          <p:nvPr/>
        </p:nvSpPr>
        <p:spPr bwMode="auto">
          <a:xfrm>
            <a:off x="95642" y="2414952"/>
            <a:ext cx="8910636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2054" name="Line 9"/>
          <p:cNvSpPr>
            <a:spLocks noChangeShapeType="1"/>
          </p:cNvSpPr>
          <p:nvPr/>
        </p:nvSpPr>
        <p:spPr bwMode="auto">
          <a:xfrm flipH="1" flipV="1">
            <a:off x="5976514" y="1364028"/>
            <a:ext cx="9705" cy="529347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138643" y="5112312"/>
            <a:ext cx="891063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1623" y="6345717"/>
            <a:ext cx="2133600" cy="365125"/>
          </a:xfrm>
        </p:spPr>
        <p:txBody>
          <a:bodyPr/>
          <a:lstStyle/>
          <a:p>
            <a:pPr>
              <a:buNone/>
              <a:defRPr/>
            </a:pPr>
            <a:fld id="{2B0DEF53-7DF5-47EE-8769-039F17C43088}" type="slidenum">
              <a:rPr lang="en-US" sz="1200" smtClean="0">
                <a:latin typeface="Helvetica" panose="020B0604020202020204" pitchFamily="34" charset="0"/>
                <a:cs typeface="Helvetica" panose="020B0604020202020204" pitchFamily="34" charset="0"/>
              </a:rPr>
              <a:pPr>
                <a:buNone/>
                <a:defRPr/>
              </a:pPr>
              <a:t>6</a:t>
            </a:fld>
            <a:endParaRPr lang="en-US" sz="1200" dirty="0"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sp>
        <p:nvSpPr>
          <p:cNvPr id="15" name="TextBox 28">
            <a:extLst>
              <a:ext uri="{FF2B5EF4-FFF2-40B4-BE49-F238E27FC236}">
                <a16:creationId xmlns:a16="http://schemas.microsoft.com/office/drawing/2014/main" id="{FF54D9AD-B488-45D1-B76F-B8274833AE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7583"/>
            <a:ext cx="3498574" cy="510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Black:  Previous discussion</a:t>
            </a:r>
          </a:p>
          <a:p>
            <a:pPr marL="0" lvl="2" eaLnBrk="1" hangingPunct="1">
              <a:buFont typeface="Wingdings" pitchFamily="2" charset="2"/>
              <a:buNone/>
            </a:pPr>
            <a:r>
              <a:rPr lang="en-US" altLang="en-US" sz="800" dirty="0">
                <a:solidFill>
                  <a:srgbClr val="FF0000"/>
                </a:solidFill>
                <a:latin typeface="Helvetica" pitchFamily="34" charset="0"/>
                <a:ea typeface="Helvetica" pitchFamily="34" charset="0"/>
                <a:cs typeface="Helvetica" pitchFamily="34" charset="0"/>
              </a:rPr>
              <a:t>(   ):  Indicates Highway Program is over-programmed</a:t>
            </a:r>
          </a:p>
          <a:p>
            <a:pPr marL="0" lvl="2" eaLnBrk="1" hangingPunct="1">
              <a:buNone/>
            </a:pPr>
            <a:endParaRPr lang="en-US" altLang="en-US" sz="800" dirty="0">
              <a:solidFill>
                <a:srgbClr val="008000"/>
              </a:solidFill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  <p:sp>
        <p:nvSpPr>
          <p:cNvPr id="17" name="Rectangle 6">
            <a:extLst>
              <a:ext uri="{FF2B5EF4-FFF2-40B4-BE49-F238E27FC236}">
                <a16:creationId xmlns:a16="http://schemas.microsoft.com/office/drawing/2014/main" id="{BA50C2B5-4204-4426-AA24-A8B878DED5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7757" y="152400"/>
            <a:ext cx="204264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ClrTx/>
              <a:buFontTx/>
              <a:buNone/>
            </a:pPr>
            <a:r>
              <a:rPr lang="en-US" sz="1000" dirty="0">
                <a:solidFill>
                  <a:srgbClr val="000000"/>
                </a:solidFill>
                <a:latin typeface="Helvetica" pitchFamily="34" charset="0"/>
              </a:rPr>
              <a:t>June 13, 2022</a:t>
            </a:r>
          </a:p>
        </p:txBody>
      </p:sp>
      <p:sp>
        <p:nvSpPr>
          <p:cNvPr id="12" name="TextBox 28">
            <a:extLst>
              <a:ext uri="{FF2B5EF4-FFF2-40B4-BE49-F238E27FC236}">
                <a16:creationId xmlns:a16="http://schemas.microsoft.com/office/drawing/2014/main" id="{AB5E8DEA-8B90-41FB-9986-59141A7C76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109758"/>
            <a:ext cx="2259964" cy="39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eaLnBrk="0" hangingPunct="0"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2" eaLnBrk="1" hangingPunct="1">
              <a:buClr>
                <a:schemeClr val="tx1"/>
              </a:buClr>
              <a:buNone/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  <a:p>
            <a:pPr marL="171450" lvl="2" indent="-171450" eaLnBrk="1" hangingPunct="1">
              <a:buClr>
                <a:schemeClr val="tx1"/>
              </a:buClr>
            </a:pPr>
            <a:endParaRPr lang="en-US" altLang="en-US" sz="900" dirty="0">
              <a:latin typeface="Helvetica" pitchFamily="34" charset="0"/>
              <a:ea typeface="Helvetica" pitchFamily="34" charset="0"/>
              <a:cs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6979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51371</TotalTime>
  <Words>1453</Words>
  <Application>Microsoft Office PowerPoint</Application>
  <PresentationFormat>On-screen Show (4:3)</PresentationFormat>
  <Paragraphs>132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Helvetica</vt:lpstr>
      <vt:lpstr>Times New Roman</vt:lpstr>
      <vt:lpstr>Wingdings</vt:lpstr>
      <vt:lpstr>Office Theme</vt:lpstr>
      <vt:lpstr>2023-2027  Highway Program   Development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Iowa Dept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Kyle J. Lake</dc:creator>
  <cp:lastModifiedBy>Anderson, Stuart</cp:lastModifiedBy>
  <cp:revision>2044</cp:revision>
  <cp:lastPrinted>2022-04-26T16:40:23Z</cp:lastPrinted>
  <dcterms:created xsi:type="dcterms:W3CDTF">2001-05-04T13:55:51Z</dcterms:created>
  <dcterms:modified xsi:type="dcterms:W3CDTF">2022-05-17T18:42:05Z</dcterms:modified>
</cp:coreProperties>
</file>