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29"/>
  </p:notesMasterIdLst>
  <p:sldIdLst>
    <p:sldId id="396" r:id="rId2"/>
    <p:sldId id="950" r:id="rId3"/>
    <p:sldId id="384" r:id="rId4"/>
    <p:sldId id="393" r:id="rId5"/>
    <p:sldId id="951" r:id="rId6"/>
    <p:sldId id="967" r:id="rId7"/>
    <p:sldId id="968" r:id="rId8"/>
    <p:sldId id="969" r:id="rId9"/>
    <p:sldId id="972" r:id="rId10"/>
    <p:sldId id="970" r:id="rId11"/>
    <p:sldId id="971" r:id="rId12"/>
    <p:sldId id="966" r:id="rId13"/>
    <p:sldId id="953" r:id="rId14"/>
    <p:sldId id="952" r:id="rId15"/>
    <p:sldId id="954" r:id="rId16"/>
    <p:sldId id="955" r:id="rId17"/>
    <p:sldId id="956" r:id="rId18"/>
    <p:sldId id="957" r:id="rId19"/>
    <p:sldId id="958" r:id="rId20"/>
    <p:sldId id="959" r:id="rId21"/>
    <p:sldId id="871" r:id="rId22"/>
    <p:sldId id="961" r:id="rId23"/>
    <p:sldId id="881" r:id="rId24"/>
    <p:sldId id="964" r:id="rId25"/>
    <p:sldId id="963" r:id="rId26"/>
    <p:sldId id="965" r:id="rId27"/>
    <p:sldId id="962" r:id="rId2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F3753E7-0F11-4D0E-8960-9E1C8FCC4C52}"/>
              </a:ext>
            </a:extLst>
          </p:cNvPr>
          <p:cNvSpPr/>
          <p:nvPr userDrawn="1"/>
        </p:nvSpPr>
        <p:spPr>
          <a:xfrm>
            <a:off x="0" y="0"/>
            <a:ext cx="9144000" cy="9533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67500"/>
                  <a:satMod val="115000"/>
                </a:schemeClr>
              </a:gs>
              <a:gs pos="52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C18299-3EBF-4651-B028-9D1F61A7FE89}"/>
              </a:ext>
            </a:extLst>
          </p:cNvPr>
          <p:cNvSpPr/>
          <p:nvPr userDrawn="1"/>
        </p:nvSpPr>
        <p:spPr>
          <a:xfrm>
            <a:off x="0" y="953344"/>
            <a:ext cx="9144000" cy="45719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D07DB7A-A277-47F1-B420-6EB252894A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273" y="4651364"/>
            <a:ext cx="3427833" cy="16579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C9ED19C-16BB-4E11-A2E2-5E3DE3CF1B1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" y="4651364"/>
            <a:ext cx="5758220" cy="165795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62B6A24-95A4-48EA-A925-B0579E58BE5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230834" y="296190"/>
            <a:ext cx="2517866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624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591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827584" y="667435"/>
            <a:ext cx="3738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NAME OF PRESENTATION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764704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836712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908720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9BAE6B-4BEF-472C-8DFA-A9B7788CA52B}"/>
              </a:ext>
            </a:extLst>
          </p:cNvPr>
          <p:cNvSpPr txBox="1"/>
          <p:nvPr userDrawn="1"/>
        </p:nvSpPr>
        <p:spPr>
          <a:xfrm>
            <a:off x="0" y="26064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2000">
                <a:solidFill>
                  <a:schemeClr val="bg2"/>
                </a:solidFill>
                <a:latin typeface="Century Gothic" panose="020B0502020202020204" pitchFamily="34" charset="0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02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792088" y="667435"/>
            <a:ext cx="4922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cap="small" baseline="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IIJA Implementation Recommendations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764704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836712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908720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9BAE6B-4BEF-472C-8DFA-A9B7788CA52B}"/>
              </a:ext>
            </a:extLst>
          </p:cNvPr>
          <p:cNvSpPr txBox="1"/>
          <p:nvPr userDrawn="1"/>
        </p:nvSpPr>
        <p:spPr>
          <a:xfrm>
            <a:off x="0" y="26064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2000">
                <a:solidFill>
                  <a:schemeClr val="bg2"/>
                </a:solidFill>
                <a:latin typeface="Century Gothic" panose="020B0502020202020204" pitchFamily="34" charset="0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54EF32B2-C520-493E-859D-A9D077D08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340768"/>
            <a:ext cx="7886700" cy="965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BFB340FD-E5C8-40FB-8FFA-E3B74A397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441228"/>
            <a:ext cx="7886700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1A8A40B-4866-4140-BC62-AC146B6B41A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73633" y="337753"/>
            <a:ext cx="3088447" cy="568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014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rgbClr val="871721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172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tx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391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93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754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466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5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68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6000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0">
            <a:extLst>
              <a:ext uri="{FF2B5EF4-FFF2-40B4-BE49-F238E27FC236}">
                <a16:creationId xmlns:a16="http://schemas.microsoft.com/office/drawing/2014/main" id="{6A677595-069F-46D9-94D6-2840CDE19DFB}"/>
              </a:ext>
            </a:extLst>
          </p:cNvPr>
          <p:cNvSpPr txBox="1">
            <a:spLocks/>
          </p:cNvSpPr>
          <p:nvPr/>
        </p:nvSpPr>
        <p:spPr>
          <a:xfrm>
            <a:off x="450766" y="1835718"/>
            <a:ext cx="7886700" cy="96552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Infrastructure Investment and Jobs Act (IIJA) Implementation Recommendations</a:t>
            </a:r>
          </a:p>
        </p:txBody>
      </p:sp>
      <p:sp>
        <p:nvSpPr>
          <p:cNvPr id="3" name="Title 10">
            <a:extLst>
              <a:ext uri="{FF2B5EF4-FFF2-40B4-BE49-F238E27FC236}">
                <a16:creationId xmlns:a16="http://schemas.microsoft.com/office/drawing/2014/main" id="{35870EF1-B2EE-4B95-849D-00223AB77280}"/>
              </a:ext>
            </a:extLst>
          </p:cNvPr>
          <p:cNvSpPr txBox="1">
            <a:spLocks/>
          </p:cNvSpPr>
          <p:nvPr/>
        </p:nvSpPr>
        <p:spPr>
          <a:xfrm>
            <a:off x="183716" y="5016543"/>
            <a:ext cx="5403352" cy="96552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>
                <a:solidFill>
                  <a:schemeClr val="bg1"/>
                </a:solidFill>
              </a:rPr>
              <a:t>Transportation Commission Workshop</a:t>
            </a:r>
          </a:p>
          <a:p>
            <a:pPr algn="l"/>
            <a:r>
              <a:rPr lang="en-US" sz="2400" b="1" dirty="0">
                <a:solidFill>
                  <a:schemeClr val="bg1"/>
                </a:solidFill>
              </a:rPr>
              <a:t>June 13, 2022</a:t>
            </a:r>
          </a:p>
        </p:txBody>
      </p:sp>
    </p:spTree>
    <p:extLst>
      <p:ext uri="{BB962C8B-B14F-4D97-AF65-F5344CB8AC3E}">
        <p14:creationId xmlns:p14="http://schemas.microsoft.com/office/powerpoint/2010/main" val="1030536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2C4F3-482A-4400-A4F8-DD36037AB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416" y="963375"/>
            <a:ext cx="8791661" cy="965523"/>
          </a:xfrm>
        </p:spPr>
        <p:txBody>
          <a:bodyPr>
            <a:noAutofit/>
          </a:bodyPr>
          <a:lstStyle/>
          <a:p>
            <a:r>
              <a:rPr lang="en-US" sz="2800" dirty="0"/>
              <a:t>Commission Decision – Distribution of Surface Transportation Block Grant and Bridge Formula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3C550-BE38-4BD4-8643-4202534A5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160" y="2431968"/>
            <a:ext cx="7886700" cy="44260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Recommendation for Bridge Formula Funding Allocation</a:t>
            </a:r>
            <a:endParaRPr lang="en-US" sz="2400" dirty="0"/>
          </a:p>
          <a:p>
            <a:r>
              <a:rPr lang="en-US" sz="2400" dirty="0"/>
              <a:t>$25,986,436 to Iowa DOT</a:t>
            </a:r>
          </a:p>
          <a:p>
            <a:r>
              <a:rPr lang="en-US" sz="2400" dirty="0"/>
              <a:t>$67,423,744 to cities/counties</a:t>
            </a:r>
          </a:p>
        </p:txBody>
      </p:sp>
    </p:spTree>
    <p:extLst>
      <p:ext uri="{BB962C8B-B14F-4D97-AF65-F5344CB8AC3E}">
        <p14:creationId xmlns:p14="http://schemas.microsoft.com/office/powerpoint/2010/main" val="2399960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2C4F3-482A-4400-A4F8-DD36037AB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416" y="963375"/>
            <a:ext cx="8791661" cy="965523"/>
          </a:xfrm>
        </p:spPr>
        <p:txBody>
          <a:bodyPr>
            <a:noAutofit/>
          </a:bodyPr>
          <a:lstStyle/>
          <a:p>
            <a:r>
              <a:rPr lang="en-US" sz="2800" dirty="0"/>
              <a:t>Commission Decision – Distribution of Surface Transportation Block Grant and Bridge Formula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3C550-BE38-4BD4-8643-4202534A5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736" y="1938528"/>
            <a:ext cx="7886700" cy="44260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Recommendation for Swap eligibility</a:t>
            </a:r>
            <a:endParaRPr lang="en-US" sz="2400" dirty="0"/>
          </a:p>
          <a:p>
            <a:r>
              <a:rPr lang="en-US" sz="2400" dirty="0"/>
              <a:t>Allocate a portion of STBG funds that can continue to be swapped to provide matching fund support for county highway projects.</a:t>
            </a:r>
          </a:p>
          <a:p>
            <a:r>
              <a:rPr lang="en-US" sz="2400" dirty="0"/>
              <a:t>Allocate a portion of STBG funds for city/county “off-system” bridges (required by IIJA) and funding that can be swapped to provide match for city/county bridge programs.</a:t>
            </a:r>
          </a:p>
          <a:p>
            <a:r>
              <a:rPr lang="en-US" sz="2400" dirty="0"/>
              <a:t>Allow HSIP-Local and STBG allocations to cities under 50,000 population to continue to be swapped</a:t>
            </a:r>
          </a:p>
          <a:p>
            <a:r>
              <a:rPr lang="en-US" sz="2400" dirty="0"/>
              <a:t>Utilize for construction activities only</a:t>
            </a:r>
          </a:p>
        </p:txBody>
      </p:sp>
    </p:spTree>
    <p:extLst>
      <p:ext uri="{BB962C8B-B14F-4D97-AF65-F5344CB8AC3E}">
        <p14:creationId xmlns:p14="http://schemas.microsoft.com/office/powerpoint/2010/main" val="3295548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2C4F3-482A-4400-A4F8-DD36037AB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109120"/>
            <a:ext cx="7886700" cy="965523"/>
          </a:xfrm>
        </p:spPr>
        <p:txBody>
          <a:bodyPr>
            <a:noAutofit/>
          </a:bodyPr>
          <a:lstStyle/>
          <a:p>
            <a:r>
              <a:rPr lang="en-US" sz="3600" dirty="0"/>
              <a:t>Appropriations Bill – Additional Bridge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3C550-BE38-4BD4-8643-4202534A5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392" y="2185196"/>
            <a:ext cx="7886700" cy="4228132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dirty="0"/>
              <a:t>FFY 2020: $42.8 million</a:t>
            </a:r>
          </a:p>
          <a:p>
            <a:pPr lvl="2"/>
            <a:r>
              <a:rPr lang="en-US" dirty="0"/>
              <a:t>Allocated 50 percent Iowa DOT and 50 percent local jurisdiction</a:t>
            </a:r>
          </a:p>
          <a:p>
            <a:pPr lvl="1"/>
            <a:r>
              <a:rPr lang="en-US" dirty="0"/>
              <a:t>FFY 2021: $35.6 million</a:t>
            </a:r>
          </a:p>
          <a:p>
            <a:pPr lvl="2"/>
            <a:r>
              <a:rPr lang="en-US" dirty="0"/>
              <a:t>Allocated 47.8 percent Iowa DOT and 52.2 percent local (based on share of bridge deck area)</a:t>
            </a:r>
          </a:p>
          <a:p>
            <a:pPr lvl="3"/>
            <a:r>
              <a:rPr lang="en-US" dirty="0"/>
              <a:t>Iowa DOT: $17.1 million</a:t>
            </a:r>
          </a:p>
          <a:p>
            <a:pPr lvl="3"/>
            <a:r>
              <a:rPr lang="en-US" dirty="0"/>
              <a:t>Local jurisdictions: $18.5 million</a:t>
            </a:r>
          </a:p>
          <a:p>
            <a:pPr lvl="1"/>
            <a:r>
              <a:rPr lang="en-US" dirty="0"/>
              <a:t>FFY 2022: $37.9 million</a:t>
            </a:r>
          </a:p>
          <a:p>
            <a:pPr lvl="2"/>
            <a:r>
              <a:rPr lang="en-US" dirty="0"/>
              <a:t>Recommend allocating 48.5 percent Iowa DOT and 51.5 percent local (based on share of bridge deck area)</a:t>
            </a:r>
          </a:p>
          <a:p>
            <a:pPr lvl="3"/>
            <a:r>
              <a:rPr lang="en-US" dirty="0"/>
              <a:t>Iowa DOT: $18.4 million</a:t>
            </a:r>
          </a:p>
          <a:p>
            <a:pPr lvl="3"/>
            <a:r>
              <a:rPr lang="en-US" dirty="0"/>
              <a:t>Local jurisdictions: $19.5 million</a:t>
            </a:r>
          </a:p>
          <a:p>
            <a:pPr lvl="3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807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2C4F3-482A-4400-A4F8-DD36037AB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Commission Decision - Use of Highway Safety Improvement Program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3C550-BE38-4BD4-8643-4202534A5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Funding level – approximately $37 million per year</a:t>
            </a:r>
          </a:p>
          <a:p>
            <a:r>
              <a:rPr lang="en-US" sz="2400" dirty="0"/>
              <a:t>Current policy: Allocate $2 million per year for HSIP – Secondary Program</a:t>
            </a:r>
          </a:p>
          <a:p>
            <a:pPr marL="0" indent="0">
              <a:buNone/>
            </a:pPr>
            <a:r>
              <a:rPr lang="en-US" sz="2400" b="1" dirty="0"/>
              <a:t>Input: </a:t>
            </a:r>
            <a:r>
              <a:rPr lang="en-US" sz="2400" dirty="0"/>
              <a:t>Increase allocation to $5 million per year and broaden program to include city projects</a:t>
            </a:r>
          </a:p>
          <a:p>
            <a:pPr marL="0" indent="0">
              <a:buNone/>
            </a:pPr>
            <a:r>
              <a:rPr lang="en-US" sz="2400" b="1" dirty="0"/>
              <a:t>Recommendation:</a:t>
            </a:r>
          </a:p>
          <a:p>
            <a:pPr lvl="1"/>
            <a:r>
              <a:rPr lang="en-US" sz="2400" dirty="0"/>
              <a:t>Allocate $5 million per year for HSIP – Local</a:t>
            </a:r>
          </a:p>
          <a:p>
            <a:pPr lvl="1"/>
            <a:r>
              <a:rPr lang="en-US" sz="2400" dirty="0"/>
              <a:t>Remaining funds used in Iowa DOT Highway Program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486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2C4F3-482A-4400-A4F8-DD36037AB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Commission Decision - Use of National Highway Freight Program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3C550-BE38-4BD4-8643-4202534A5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Funding level – approximately $17 million per year</a:t>
            </a:r>
          </a:p>
          <a:p>
            <a:r>
              <a:rPr lang="en-US" sz="2400" dirty="0"/>
              <a:t>Current policy: Allocate 10 percent for freight intermodal or freight rail projects (LIFTS Program)</a:t>
            </a:r>
          </a:p>
          <a:p>
            <a:pPr marL="0" indent="0">
              <a:buNone/>
            </a:pPr>
            <a:r>
              <a:rPr lang="en-US" sz="2400" b="1" dirty="0"/>
              <a:t>Input: </a:t>
            </a:r>
            <a:r>
              <a:rPr lang="en-US" sz="2400" dirty="0"/>
              <a:t>Support continuing to set aside 10 percent (IIJA allows up to 30 percent)</a:t>
            </a:r>
          </a:p>
          <a:p>
            <a:pPr marL="0" indent="0">
              <a:buNone/>
            </a:pPr>
            <a:r>
              <a:rPr lang="en-US" sz="2400" b="1" dirty="0"/>
              <a:t>Recommendation:</a:t>
            </a:r>
          </a:p>
          <a:p>
            <a:pPr lvl="1"/>
            <a:r>
              <a:rPr lang="en-US" sz="2400" dirty="0"/>
              <a:t>Allocate 10 percent of annual apportionment for freight intermodal or freight rail projects.</a:t>
            </a:r>
          </a:p>
          <a:p>
            <a:pPr lvl="1"/>
            <a:r>
              <a:rPr lang="en-US" sz="2400" dirty="0"/>
              <a:t>Commission award through an annual application - LIFTS Program</a:t>
            </a:r>
          </a:p>
          <a:p>
            <a:pPr lvl="1"/>
            <a:r>
              <a:rPr lang="en-US" sz="2400" dirty="0"/>
              <a:t>Remaining funds used in Iowa DOT Highway Program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178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2C4F3-482A-4400-A4F8-DD36037AB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240" y="1011584"/>
            <a:ext cx="8444808" cy="965523"/>
          </a:xfrm>
        </p:spPr>
        <p:txBody>
          <a:bodyPr>
            <a:noAutofit/>
          </a:bodyPr>
          <a:lstStyle/>
          <a:p>
            <a:r>
              <a:rPr lang="en-US" sz="3600" dirty="0"/>
              <a:t>Commission Decision - Distribution/Use of Transportation Alternatives Program Funding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D52D009-622B-4161-A414-17911D9EDF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550" y="1950295"/>
            <a:ext cx="8340051" cy="4907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462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2C4F3-482A-4400-A4F8-DD36037AB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048" y="1292000"/>
            <a:ext cx="8444808" cy="965523"/>
          </a:xfrm>
        </p:spPr>
        <p:txBody>
          <a:bodyPr>
            <a:noAutofit/>
          </a:bodyPr>
          <a:lstStyle/>
          <a:p>
            <a:r>
              <a:rPr lang="en-US" sz="3600" dirty="0"/>
              <a:t>Commission Decision - Distribution/Use of Transportation Alternatives Program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3C550-BE38-4BD4-8643-4202534A5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/>
              <a:t>Retain status quo TAP funding process?</a:t>
            </a:r>
          </a:p>
          <a:p>
            <a:pPr lvl="1"/>
            <a:r>
              <a:rPr lang="en-US" sz="2000" dirty="0"/>
              <a:t>Maintain $1,000,000 for statewide awards by Commission</a:t>
            </a:r>
          </a:p>
          <a:p>
            <a:pPr lvl="1"/>
            <a:r>
              <a:rPr lang="en-US" sz="2000" dirty="0"/>
              <a:t>Maintain remainder of funding for TMAs, MPOs and RPAs</a:t>
            </a:r>
          </a:p>
          <a:p>
            <a:r>
              <a:rPr lang="en-US" sz="2400" dirty="0"/>
              <a:t>Continue and/or modify the matching fund incentive for Byway Projects and Safe Routes to School Projects?</a:t>
            </a:r>
          </a:p>
          <a:p>
            <a:pPr lvl="0"/>
            <a:r>
              <a:rPr lang="en-US" sz="2400" dirty="0"/>
              <a:t>Continue the Federal Recreational Trails program set-aside?</a:t>
            </a:r>
          </a:p>
          <a:p>
            <a:pPr lvl="0"/>
            <a:r>
              <a:rPr lang="en-US" sz="2400" dirty="0"/>
              <a:t>Establish a minimum project size?</a:t>
            </a:r>
          </a:p>
          <a:p>
            <a:pPr lvl="0"/>
            <a:r>
              <a:rPr lang="en-US" sz="2400" dirty="0"/>
              <a:t>Limit use of funding for just construction?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9306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2C4F3-482A-4400-A4F8-DD36037AB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048" y="1292000"/>
            <a:ext cx="8444808" cy="965523"/>
          </a:xfrm>
        </p:spPr>
        <p:txBody>
          <a:bodyPr>
            <a:noAutofit/>
          </a:bodyPr>
          <a:lstStyle/>
          <a:p>
            <a:r>
              <a:rPr lang="en-US" sz="3600" dirty="0"/>
              <a:t>Commission Decision - Distribution/Use of Transportation Alternatives Program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3C550-BE38-4BD4-8643-4202534A5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dirty="0"/>
              <a:t>Input:</a:t>
            </a:r>
          </a:p>
          <a:p>
            <a:r>
              <a:rPr lang="en-US" sz="2400" dirty="0"/>
              <a:t>With increase in TAP funding, increase statewide set-aside to help fund larger trail projects</a:t>
            </a:r>
          </a:p>
          <a:p>
            <a:pPr lvl="0"/>
            <a:r>
              <a:rPr lang="en-US" sz="2400" dirty="0"/>
              <a:t>Continue the Federal Recreational Trails program set-aside</a:t>
            </a:r>
          </a:p>
          <a:p>
            <a:pPr lvl="0"/>
            <a:r>
              <a:rPr lang="en-US" sz="2400" dirty="0"/>
              <a:t>Do not establish a minimum project size so that important regional and metropolitan projects can be funded.</a:t>
            </a:r>
          </a:p>
          <a:p>
            <a:pPr lvl="0"/>
            <a:r>
              <a:rPr lang="en-US" sz="2400" dirty="0"/>
              <a:t>Do not limit use of funding for just construction as often these types of projects need design and engineering support that can be difficult to otherwise fund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2916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2C4F3-482A-4400-A4F8-DD36037AB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048" y="1292000"/>
            <a:ext cx="8444808" cy="965523"/>
          </a:xfrm>
        </p:spPr>
        <p:txBody>
          <a:bodyPr>
            <a:noAutofit/>
          </a:bodyPr>
          <a:lstStyle/>
          <a:p>
            <a:r>
              <a:rPr lang="en-US" sz="3600" dirty="0"/>
              <a:t>Commission Decision - Distribution/Use of Transportation Alternatives Program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3C550-BE38-4BD4-8643-4202534A5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2200" dirty="0"/>
              <a:t>Recommendation:</a:t>
            </a:r>
          </a:p>
          <a:p>
            <a:pPr lvl="0"/>
            <a:r>
              <a:rPr lang="en-US" sz="2200" dirty="0"/>
              <a:t>Increase the statewide TAP funding from $1,000,000 to $5,000,000 for statewide awards by Transportation Commission for larger trail projects.</a:t>
            </a:r>
          </a:p>
          <a:p>
            <a:r>
              <a:rPr lang="en-US" sz="2200" dirty="0"/>
              <a:t>Allow Safe Routes to School and Byway projects to apply for statewide funding instead of providing 30% incentive for MPO/RPA projects funded at 50%.</a:t>
            </a:r>
          </a:p>
          <a:p>
            <a:r>
              <a:rPr lang="en-US" sz="2200" dirty="0"/>
              <a:t>Provide remainder of funding for MPOs and RPAs – this will provide approximately $1,000,000 more for their targets.</a:t>
            </a:r>
          </a:p>
          <a:p>
            <a:r>
              <a:rPr lang="en-US" sz="2200" dirty="0"/>
              <a:t>TAP flex eliminated due to IIJA restrictions</a:t>
            </a:r>
          </a:p>
          <a:p>
            <a:r>
              <a:rPr lang="en-US" sz="2200" dirty="0"/>
              <a:t>No minimum MPO/RPA project threshold.</a:t>
            </a:r>
          </a:p>
          <a:p>
            <a:r>
              <a:rPr lang="en-US" sz="2200" dirty="0"/>
              <a:t>Continue allowing use of TAP funding for PE/CE/ROW.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7089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2C4F3-482A-4400-A4F8-DD36037AB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240" y="1011584"/>
            <a:ext cx="8444808" cy="965523"/>
          </a:xfrm>
        </p:spPr>
        <p:txBody>
          <a:bodyPr>
            <a:noAutofit/>
          </a:bodyPr>
          <a:lstStyle/>
          <a:p>
            <a:r>
              <a:rPr lang="en-US" sz="3600" dirty="0"/>
              <a:t>Commission Decision - Distribution/Use of Transportation Alternatives Program Funding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A92F315-CB17-43A1-A2CD-77D36EDC7C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29" y="1950295"/>
            <a:ext cx="8340051" cy="4907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402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426" y="798660"/>
            <a:ext cx="7886700" cy="96552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Implementation Steps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DB92964-981B-46AD-92D4-5E16E07BE154}"/>
              </a:ext>
            </a:extLst>
          </p:cNvPr>
          <p:cNvSpPr txBox="1">
            <a:spLocks/>
          </p:cNvSpPr>
          <p:nvPr/>
        </p:nvSpPr>
        <p:spPr>
          <a:xfrm>
            <a:off x="574269" y="1804887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Passage of Infrastructure Bill: Nov. 15, 2021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Iowa DOT review and assessment</a:t>
            </a:r>
            <a:endParaRPr lang="en-US" sz="2400" dirty="0">
              <a:solidFill>
                <a:sysClr val="windowText" lastClr="000000"/>
              </a:solidFill>
              <a:latin typeface="Calibri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Iowa DOT overview to Commission: </a:t>
            </a:r>
            <a:r>
              <a:rPr lang="en-US" sz="2400" dirty="0">
                <a:solidFill>
                  <a:sysClr val="windowText" lastClr="000000"/>
                </a:solidFill>
                <a:latin typeface="Calibri"/>
              </a:rPr>
              <a:t>October 11, 2021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Initial stakeholder input</a:t>
            </a: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City/County/RPA/MPO Committee</a:t>
            </a:r>
          </a:p>
          <a:p>
            <a:pPr lvl="2" indent="-285750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Initial meeting: Feb. 2, 2022</a:t>
            </a:r>
          </a:p>
          <a:p>
            <a:pPr lvl="2" indent="-285750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Calibri"/>
              </a:rPr>
              <a:t>Second meeting: March 16, 2022</a:t>
            </a:r>
          </a:p>
          <a:p>
            <a:pPr lvl="2" indent="-285750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kumimoji="0" lang="en-US" sz="160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Third meeting: May 13, 2022</a:t>
            </a: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All stakeholders</a:t>
            </a:r>
          </a:p>
          <a:p>
            <a:pPr lvl="2" indent="-285750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Initial communication: Nov. 30, 2021</a:t>
            </a:r>
          </a:p>
          <a:p>
            <a:pPr lvl="2" indent="-285750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Calibri"/>
              </a:rPr>
              <a:t>Summary of committee discussions: June 8, 2022</a:t>
            </a:r>
            <a:endParaRPr kumimoji="0" lang="en-US" sz="1600" b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Summary of input/recommendations to Commission: June 13, 2022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Stakeholder input on recommendations: After June 13, 2022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Commission action: July 2022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59956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2C4F3-482A-4400-A4F8-DD36037AB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080709"/>
            <a:ext cx="8079048" cy="965523"/>
          </a:xfrm>
        </p:spPr>
        <p:txBody>
          <a:bodyPr>
            <a:noAutofit/>
          </a:bodyPr>
          <a:lstStyle/>
          <a:p>
            <a:r>
              <a:rPr lang="en-US" sz="3600" dirty="0"/>
              <a:t>Commission Decision - Use of Congestion Mitigation and Air Quality (CMAQ)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3C550-BE38-4BD4-8643-4202534A5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210" y="2122447"/>
            <a:ext cx="7886700" cy="4228132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Funding level – approximately $12 million per year</a:t>
            </a:r>
          </a:p>
          <a:p>
            <a:r>
              <a:rPr lang="en-US" sz="2400" dirty="0"/>
              <a:t>Current policy:</a:t>
            </a:r>
          </a:p>
          <a:p>
            <a:pPr lvl="1"/>
            <a:r>
              <a:rPr lang="en-US" sz="2000" dirty="0"/>
              <a:t>Allocate $4 million per year for Iowa’s Clean Air Attainment Program (ICAAP)</a:t>
            </a:r>
          </a:p>
          <a:p>
            <a:pPr lvl="1"/>
            <a:r>
              <a:rPr lang="en-US" sz="2000" dirty="0"/>
              <a:t>Allocate $3 million per year for bus replacement</a:t>
            </a:r>
          </a:p>
          <a:p>
            <a:pPr marL="0" indent="0">
              <a:buNone/>
            </a:pPr>
            <a:r>
              <a:rPr lang="en-US" sz="2400" b="1" dirty="0"/>
              <a:t>Input: </a:t>
            </a:r>
            <a:r>
              <a:rPr lang="en-US" sz="2400" dirty="0"/>
              <a:t>Continue with current allocations</a:t>
            </a:r>
          </a:p>
          <a:p>
            <a:pPr marL="0" indent="0">
              <a:buNone/>
            </a:pPr>
            <a:r>
              <a:rPr lang="en-US" sz="2400" b="1" dirty="0"/>
              <a:t>Recommendation:</a:t>
            </a:r>
          </a:p>
          <a:p>
            <a:pPr lvl="1"/>
            <a:r>
              <a:rPr lang="en-US" sz="2400" dirty="0"/>
              <a:t>Allocate $4 million per year for Iowa’s Clean Air Attainment Program (ICAAP)*</a:t>
            </a:r>
          </a:p>
          <a:p>
            <a:pPr lvl="1"/>
            <a:r>
              <a:rPr lang="en-US" sz="2400" dirty="0"/>
              <a:t>Allocate $3 million per year for bus replacement*</a:t>
            </a:r>
          </a:p>
          <a:p>
            <a:pPr lvl="1"/>
            <a:r>
              <a:rPr lang="en-US" sz="2400" dirty="0"/>
              <a:t>Remaining funds used in Iowa DOT Highway Program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0482797-73C6-4DDD-AC09-619F28762F49}"/>
              </a:ext>
            </a:extLst>
          </p:cNvPr>
          <p:cNvSpPr txBox="1">
            <a:spLocks/>
          </p:cNvSpPr>
          <p:nvPr/>
        </p:nvSpPr>
        <p:spPr>
          <a:xfrm>
            <a:off x="195072" y="6297168"/>
            <a:ext cx="8766048" cy="451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* Allocations may come from CMAQ or Carbon Reduction program funding</a:t>
            </a:r>
          </a:p>
        </p:txBody>
      </p:sp>
    </p:spTree>
    <p:extLst>
      <p:ext uri="{BB962C8B-B14F-4D97-AF65-F5344CB8AC3E}">
        <p14:creationId xmlns:p14="http://schemas.microsoft.com/office/powerpoint/2010/main" val="19212085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586" y="2138628"/>
            <a:ext cx="8143056" cy="453182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New core program – about $16 m per year</a:t>
            </a:r>
          </a:p>
          <a:p>
            <a:r>
              <a:rPr lang="en-US" dirty="0">
                <a:solidFill>
                  <a:srgbClr val="000000"/>
                </a:solidFill>
              </a:rPr>
              <a:t>Allocation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65 percent suballocated by population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Over 200,000 population: $2.2 million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50,000 to 200,000 population: $2.1 million 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5,000 to 50,000 population: $1.9 million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&lt; 5,000 population: $4.1 million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35 percent to any area: $5.6 million</a:t>
            </a:r>
          </a:p>
          <a:p>
            <a:r>
              <a:rPr lang="en-US" dirty="0">
                <a:solidFill>
                  <a:srgbClr val="000000"/>
                </a:solidFill>
              </a:rPr>
              <a:t>Projects to reduce emissions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Traffic monitoring facilities/programs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Public transit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Trails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Congestion management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Advanced technologies</a:t>
            </a:r>
          </a:p>
          <a:p>
            <a:r>
              <a:rPr lang="en-US" dirty="0">
                <a:solidFill>
                  <a:srgbClr val="000000"/>
                </a:solidFill>
              </a:rPr>
              <a:t>Each state required to develop carbon reduction strategy, in consultation with MPOs by Nov. 2023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06" y="993926"/>
            <a:ext cx="8458262" cy="965523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Commission Decision – Distribution/Use of Carbon Reduction Funding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9752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778" y="2326171"/>
            <a:ext cx="8143056" cy="453182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/>
              <a:t>Input: </a:t>
            </a:r>
            <a:endParaRPr lang="en-US" sz="2400" dirty="0"/>
          </a:p>
          <a:p>
            <a:r>
              <a:rPr lang="en-US" sz="2400" dirty="0"/>
              <a:t>Allocate to MPOs based on suballocation requirements</a:t>
            </a:r>
          </a:p>
          <a:p>
            <a:r>
              <a:rPr lang="en-US" sz="2400" dirty="0"/>
              <a:t>Allocate to RPAs based on suballocation levels</a:t>
            </a:r>
          </a:p>
          <a:p>
            <a:pPr marL="0" indent="0">
              <a:buNone/>
            </a:pPr>
            <a:r>
              <a:rPr lang="en-US" sz="2400" b="1" dirty="0"/>
              <a:t>Recommendation:</a:t>
            </a:r>
          </a:p>
          <a:p>
            <a:pPr lvl="1"/>
            <a:r>
              <a:rPr lang="en-US" sz="2400" dirty="0"/>
              <a:t>Allocate the IIJA suballocations to Iowa’s nine MPOs based on their share of population</a:t>
            </a:r>
          </a:p>
          <a:p>
            <a:pPr lvl="1"/>
            <a:r>
              <a:rPr lang="en-US" sz="2400" dirty="0"/>
              <a:t>Do not allocate to RPAs due to the small amount of funding per RPA and administrative challenges</a:t>
            </a:r>
          </a:p>
          <a:p>
            <a:pPr lvl="1"/>
            <a:r>
              <a:rPr lang="en-US" sz="2400" dirty="0"/>
              <a:t>Allow these funds to be used instead of CMAQ funds for all or part of the $3 million allocation for bus replacement and/or the $4 million allocation for ICAAP</a:t>
            </a:r>
          </a:p>
          <a:p>
            <a:pPr lvl="1"/>
            <a:r>
              <a:rPr lang="en-US" sz="2400" dirty="0"/>
              <a:t>Remaining funds used in Iowa DOT Highway Program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514" y="1140230"/>
            <a:ext cx="8458262" cy="965523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Commission Decision – Distribution/Use of Carbon Reduction Funding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1201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132" y="2199925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“Promoting Resilient Operations for Transformative, Efficient, and Cost saving Transportation”</a:t>
            </a:r>
          </a:p>
          <a:p>
            <a:r>
              <a:rPr lang="en-US" dirty="0">
                <a:solidFill>
                  <a:srgbClr val="000000"/>
                </a:solidFill>
              </a:rPr>
              <a:t>New core program – about $18 m per year</a:t>
            </a:r>
          </a:p>
          <a:p>
            <a:r>
              <a:rPr lang="en-US" dirty="0">
                <a:solidFill>
                  <a:srgbClr val="000000"/>
                </a:solidFill>
              </a:rPr>
              <a:t>Projects to improve resiliency of transportation infrastructure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Resilience improvement grants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Community resiliency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Evacuation routes</a:t>
            </a:r>
          </a:p>
          <a:p>
            <a:r>
              <a:rPr lang="en-US" dirty="0">
                <a:solidFill>
                  <a:srgbClr val="000000"/>
                </a:solidFill>
              </a:rPr>
              <a:t>Lower match if state develops resiliency improvement plan and/or incorporates within state transportation plan</a:t>
            </a:r>
          </a:p>
          <a:p>
            <a:r>
              <a:rPr lang="en-US" b="1" dirty="0">
                <a:solidFill>
                  <a:srgbClr val="000000"/>
                </a:solidFill>
              </a:rPr>
              <a:t>Input:</a:t>
            </a:r>
            <a:r>
              <a:rPr lang="en-US" dirty="0">
                <a:solidFill>
                  <a:srgbClr val="000000"/>
                </a:solidFill>
              </a:rPr>
              <a:t> Given the lack of program guidance and the preference for more flexible STBG funding, allocate these funds to Iowa DOT</a:t>
            </a:r>
          </a:p>
          <a:p>
            <a:r>
              <a:rPr lang="en-US" b="1" dirty="0">
                <a:solidFill>
                  <a:srgbClr val="000000"/>
                </a:solidFill>
              </a:rPr>
              <a:t>Recommendation:</a:t>
            </a:r>
            <a:r>
              <a:rPr lang="en-US" dirty="0">
                <a:solidFill>
                  <a:srgbClr val="000000"/>
                </a:solidFill>
              </a:rPr>
              <a:t> Use funds in Iowa DOT Highway Program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06" y="993926"/>
            <a:ext cx="7886700" cy="965523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Commission Decision – Distribution/Use of PROTECT Funding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7310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132" y="2199925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sz="2800" dirty="0">
                <a:solidFill>
                  <a:srgbClr val="000000"/>
                </a:solidFill>
              </a:rPr>
              <a:t>New US DOT program from the Infrastructure Bill</a:t>
            </a:r>
          </a:p>
          <a:p>
            <a:r>
              <a:rPr lang="en-US" sz="2800" dirty="0">
                <a:solidFill>
                  <a:srgbClr val="000000"/>
                </a:solidFill>
              </a:rPr>
              <a:t>Iowa allocated $51 million over FFY 2022-2026 – approximately $10.3 m per year</a:t>
            </a:r>
          </a:p>
          <a:p>
            <a:r>
              <a:rPr lang="en-US" sz="2800" dirty="0">
                <a:solidFill>
                  <a:srgbClr val="000000"/>
                </a:solidFill>
              </a:rPr>
              <a:t>FFY 2022 allocation: $7.6 m (after off-the-tops)</a:t>
            </a:r>
          </a:p>
          <a:p>
            <a:r>
              <a:rPr lang="en-US" sz="2800" dirty="0">
                <a:solidFill>
                  <a:srgbClr val="000000"/>
                </a:solidFill>
              </a:rPr>
              <a:t>Infrastructure within one mile of Alternative Fuel Corridor Routes</a:t>
            </a:r>
          </a:p>
          <a:p>
            <a:r>
              <a:rPr lang="en-US" sz="2800" dirty="0">
                <a:solidFill>
                  <a:srgbClr val="000000"/>
                </a:solidFill>
              </a:rPr>
              <a:t>Opportunity to add routes (apps were due May 13) – Iowa did not seek additional routes to maximize flexibility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06" y="993926"/>
            <a:ext cx="8219344" cy="965523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National Electric Vehicle Infrastructure</a:t>
            </a:r>
          </a:p>
        </p:txBody>
      </p:sp>
    </p:spTree>
    <p:extLst>
      <p:ext uri="{BB962C8B-B14F-4D97-AF65-F5344CB8AC3E}">
        <p14:creationId xmlns:p14="http://schemas.microsoft.com/office/powerpoint/2010/main" val="28824657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05" y="993926"/>
            <a:ext cx="8194177" cy="965523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National Electric Vehicle Infrastructure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075A61-6806-4BC2-9B6F-DD080BFF1B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75076"/>
            <a:ext cx="8961897" cy="4188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4785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132" y="2199925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State Deployment Plan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Due August 1, 2022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Approved by September 30, 2022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Approval required to access funds</a:t>
            </a:r>
          </a:p>
          <a:p>
            <a:r>
              <a:rPr lang="en-US" dirty="0">
                <a:solidFill>
                  <a:srgbClr val="000000"/>
                </a:solidFill>
              </a:rPr>
              <a:t>Iowa DOT and Iowa Economic Development Authority are coordinating and developing plan.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05" y="993926"/>
            <a:ext cx="8227733" cy="965523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National Electric Vehicle Infrastructure</a:t>
            </a:r>
          </a:p>
        </p:txBody>
      </p:sp>
    </p:spTree>
    <p:extLst>
      <p:ext uri="{BB962C8B-B14F-4D97-AF65-F5344CB8AC3E}">
        <p14:creationId xmlns:p14="http://schemas.microsoft.com/office/powerpoint/2010/main" val="13439494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7B7899C-C90A-495C-A8C8-65EE6E75F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931" y="2120945"/>
            <a:ext cx="7886700" cy="965523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284995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Infrastructure Investment and Jobs Act (IIJA)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Includes reauthorization of surface transportation programs for FFY 2022 to FFY 2026.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Includes $550 billion in new funding with half going to transportation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Core programs remain, and several new programs created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endParaRPr lang="en-US" sz="28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Infrastructure Bill Overview</a:t>
            </a:r>
          </a:p>
        </p:txBody>
      </p:sp>
    </p:spTree>
    <p:extLst>
      <p:ext uri="{BB962C8B-B14F-4D97-AF65-F5344CB8AC3E}">
        <p14:creationId xmlns:p14="http://schemas.microsoft.com/office/powerpoint/2010/main" val="2224019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1250" y="495230"/>
            <a:ext cx="7886700" cy="965523"/>
          </a:xfrm>
        </p:spPr>
        <p:txBody>
          <a:bodyPr>
            <a:normAutofit/>
          </a:bodyPr>
          <a:lstStyle/>
          <a:p>
            <a:r>
              <a:rPr lang="en-US" sz="2400" b="1" dirty="0"/>
              <a:t>Highway Formula Programs (millions)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EB9E740A-DB73-4769-A3F4-3DF2E35DF7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9187162"/>
              </p:ext>
            </p:extLst>
          </p:nvPr>
        </p:nvGraphicFramePr>
        <p:xfrm>
          <a:off x="152400" y="1148080"/>
          <a:ext cx="8686797" cy="570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367256225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20804488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422612678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07681987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709896629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262359039"/>
                    </a:ext>
                  </a:extLst>
                </a:gridCol>
                <a:gridCol w="914397">
                  <a:extLst>
                    <a:ext uri="{9D8B030D-6E8A-4147-A177-3AD203B41FA5}">
                      <a16:colId xmlns:a16="http://schemas.microsoft.com/office/drawing/2014/main" val="16767665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2021 (actual)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016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National Highway Performance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307.4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92251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Surface Transportation Block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30607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Highway Safety Improvement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0366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Rail-Highway Crossings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2071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Congestion Mitigation/Air Qual.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26143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National Highway Freight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35969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Metro Planning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6454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State Planning and Research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4871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1" dirty="0"/>
                        <a:t>Highway Infra/Bridge (through appropriation, not authorized)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37.9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4452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Bridge Formula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68356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Carbon Reduction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47821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PROTECT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06615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11362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i="1" dirty="0"/>
                        <a:t>National EV Charging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/>
                        <a:t>10.3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/>
                        <a:t>10.3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/>
                        <a:t>10.3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/>
                        <a:t>10.3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/>
                        <a:t>10.3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8641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272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17F40-FE9A-45A2-B075-BACA3E2E5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160" y="1023776"/>
            <a:ext cx="8347272" cy="965523"/>
          </a:xfrm>
        </p:spPr>
        <p:txBody>
          <a:bodyPr>
            <a:normAutofit fontScale="90000"/>
          </a:bodyPr>
          <a:lstStyle/>
          <a:p>
            <a:r>
              <a:rPr lang="en-US" dirty="0"/>
              <a:t>Commission Implementation Decisions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06D79-F1FF-42C9-967D-EC0683B82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312" y="1929164"/>
            <a:ext cx="7886700" cy="4666708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/>
              <a:t>Distribution of Surface Transportation Block Grant Program funding</a:t>
            </a:r>
          </a:p>
          <a:p>
            <a:r>
              <a:rPr lang="en-US" sz="3400" dirty="0"/>
              <a:t>Distribution of Bridge Formula Program funding</a:t>
            </a:r>
          </a:p>
          <a:p>
            <a:r>
              <a:rPr lang="en-US" sz="3400" dirty="0"/>
              <a:t>Allocation of FFY 2022 Bridge Funding (unrelated to IIJA)</a:t>
            </a:r>
          </a:p>
          <a:p>
            <a:r>
              <a:rPr lang="en-US" sz="3400" dirty="0"/>
              <a:t>Use of Highway Safety Improvement Program funding</a:t>
            </a:r>
          </a:p>
          <a:p>
            <a:r>
              <a:rPr lang="en-US" sz="3400" dirty="0"/>
              <a:t>Use of National Highway Freight Program funding</a:t>
            </a:r>
          </a:p>
          <a:p>
            <a:r>
              <a:rPr lang="en-US" sz="3400" dirty="0"/>
              <a:t>Distribution/Use of Transportation Alternatives program funding</a:t>
            </a:r>
          </a:p>
          <a:p>
            <a:r>
              <a:rPr lang="en-US" sz="3400" dirty="0"/>
              <a:t>Use of Congestion Mitigation and Air Quality program funding</a:t>
            </a:r>
          </a:p>
          <a:p>
            <a:r>
              <a:rPr lang="en-US" sz="3400" dirty="0"/>
              <a:t>Distribution/Use of Carbon Reduction funding</a:t>
            </a:r>
          </a:p>
          <a:p>
            <a:r>
              <a:rPr lang="en-US" sz="3400" dirty="0"/>
              <a:t>Use of PROTECT funding</a:t>
            </a:r>
          </a:p>
          <a:p>
            <a:r>
              <a:rPr lang="en-US" sz="3400" dirty="0"/>
              <a:t>Information Only – National Electric Vehicle Infrastructure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47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2C4F3-482A-4400-A4F8-DD36037AB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24" y="1097487"/>
            <a:ext cx="8791661" cy="965523"/>
          </a:xfrm>
        </p:spPr>
        <p:txBody>
          <a:bodyPr>
            <a:noAutofit/>
          </a:bodyPr>
          <a:lstStyle/>
          <a:p>
            <a:r>
              <a:rPr lang="en-US" sz="2800" dirty="0"/>
              <a:t>Commission Decision – Distribution of Surface Transportation Block Grant and Bridge Formula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3C550-BE38-4BD4-8643-4202534A5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928" y="2060448"/>
            <a:ext cx="7886700" cy="4426032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STBG is an existing program - ~$185 million per year</a:t>
            </a:r>
          </a:p>
          <a:p>
            <a:r>
              <a:rPr lang="en-US" sz="2400" dirty="0"/>
              <a:t>Bridge is a new program - $93.4 million per year</a:t>
            </a:r>
          </a:p>
          <a:p>
            <a:r>
              <a:rPr lang="en-US" sz="2400" dirty="0"/>
              <a:t>These two programs are the primary source of city/county/MPO/RPA federal revenue</a:t>
            </a:r>
          </a:p>
          <a:p>
            <a:r>
              <a:rPr lang="en-US" sz="2400" dirty="0"/>
              <a:t>Challenges:</a:t>
            </a:r>
          </a:p>
          <a:p>
            <a:pPr lvl="1"/>
            <a:r>
              <a:rPr lang="en-US" sz="2000" dirty="0"/>
              <a:t>Significant funding in a new program requires significant changes to allocation recommendations</a:t>
            </a:r>
          </a:p>
          <a:p>
            <a:pPr lvl="1"/>
            <a:r>
              <a:rPr lang="en-US" sz="2000" dirty="0"/>
              <a:t>Historically, DOT/local allocation of federal funds is 69 percent/31 percent.</a:t>
            </a:r>
          </a:p>
          <a:p>
            <a:pPr lvl="1"/>
            <a:r>
              <a:rPr lang="en-US" sz="2000" dirty="0"/>
              <a:t>Transportation Alternatives Funding (off-the-top of STBG) increased more than all other programs in IIJA – this resulted in a relatively larger increase in local – non-highway/bridge allocations thus causing an imbalance to local – highway/bridge allocations</a:t>
            </a:r>
          </a:p>
          <a:p>
            <a:pPr lvl="1"/>
            <a:r>
              <a:rPr lang="en-US" sz="2000" dirty="0"/>
              <a:t>Increase in federal funding results in significant reduction of swap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07495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2C4F3-482A-4400-A4F8-DD36037AB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24" y="1097487"/>
            <a:ext cx="8791661" cy="965523"/>
          </a:xfrm>
        </p:spPr>
        <p:txBody>
          <a:bodyPr>
            <a:noAutofit/>
          </a:bodyPr>
          <a:lstStyle/>
          <a:p>
            <a:r>
              <a:rPr lang="en-US" sz="2800" dirty="0"/>
              <a:t>Commission Decision – Distribution of Surface Transportation Block Grant and Bridge Formula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3C550-BE38-4BD4-8643-4202534A5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243328"/>
            <a:ext cx="7886700" cy="44260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Input: </a:t>
            </a:r>
          </a:p>
          <a:p>
            <a:r>
              <a:rPr lang="en-US" sz="2400" dirty="0"/>
              <a:t>Provide for consistent growth of highway/bridge funding for both DOT and local</a:t>
            </a:r>
          </a:p>
          <a:p>
            <a:r>
              <a:rPr lang="en-US" sz="2400" dirty="0"/>
              <a:t>Allocate a portion of STBG funds that can continue to be swapped to provide matching fund support for county highway projects.</a:t>
            </a:r>
          </a:p>
          <a:p>
            <a:r>
              <a:rPr lang="en-US" sz="2400" dirty="0"/>
              <a:t>Allocate a portion of STBG funds for city/county “off-system” bridges (required by IIJA) and funding that can be swapped to provide match.</a:t>
            </a:r>
          </a:p>
          <a:p>
            <a:r>
              <a:rPr lang="en-US" sz="2400" dirty="0"/>
              <a:t>Allow HSIP-Local and STBG allocations to cities under 50,000 population to continue to be swapped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18818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2C4F3-482A-4400-A4F8-DD36037AB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416" y="841455"/>
            <a:ext cx="8791661" cy="965523"/>
          </a:xfrm>
        </p:spPr>
        <p:txBody>
          <a:bodyPr>
            <a:noAutofit/>
          </a:bodyPr>
          <a:lstStyle/>
          <a:p>
            <a:r>
              <a:rPr lang="en-US" sz="2800" dirty="0"/>
              <a:t>Commission Decision – Distribution of Surface Transportation Block Grant and Bridge Formula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3C550-BE38-4BD4-8643-4202534A5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736" y="2023872"/>
            <a:ext cx="7886700" cy="44260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800" b="1" dirty="0"/>
              <a:t>Recommendation for STBG Allocation</a:t>
            </a:r>
            <a:endParaRPr lang="en-US" sz="2800" dirty="0"/>
          </a:p>
          <a:p>
            <a:r>
              <a:rPr lang="en-US" sz="2800" dirty="0"/>
              <a:t>55 percent to RPAs/MPOs</a:t>
            </a:r>
          </a:p>
          <a:p>
            <a:r>
              <a:rPr lang="en-US" sz="2800" dirty="0"/>
              <a:t>45 percent to other allocations</a:t>
            </a:r>
          </a:p>
          <a:p>
            <a:pPr lvl="1"/>
            <a:r>
              <a:rPr lang="en-US" sz="2400" dirty="0"/>
              <a:t>54.3 percent for local distribution*</a:t>
            </a:r>
          </a:p>
          <a:p>
            <a:pPr lvl="2"/>
            <a:r>
              <a:rPr lang="en-US" sz="2000" dirty="0"/>
              <a:t>11.6 percent for Farm-to-Market supplement</a:t>
            </a:r>
          </a:p>
          <a:p>
            <a:pPr lvl="2"/>
            <a:r>
              <a:rPr lang="en-US" sz="2000" dirty="0"/>
              <a:t>32.3 percent for off-system local bridges</a:t>
            </a:r>
          </a:p>
          <a:p>
            <a:pPr lvl="2"/>
            <a:r>
              <a:rPr lang="en-US" sz="2000" dirty="0"/>
              <a:t>56.1 percent to RPAs/MPOs</a:t>
            </a:r>
          </a:p>
          <a:p>
            <a:pPr lvl="1"/>
            <a:r>
              <a:rPr lang="en-US" sz="2400" dirty="0"/>
              <a:t>45.7 percent to DOT (includes funding to support local project development initiatives)*</a:t>
            </a:r>
          </a:p>
          <a:p>
            <a:r>
              <a:rPr lang="en-US" sz="2800" dirty="0"/>
              <a:t>MPOs allocation from RPA/MPO category is based on their share of total state population. Remaining is allocated to RPAs based on:</a:t>
            </a:r>
          </a:p>
          <a:p>
            <a:pPr lvl="1"/>
            <a:r>
              <a:rPr lang="en-US" sz="2400" dirty="0"/>
              <a:t>50 percent share of rural population</a:t>
            </a:r>
          </a:p>
          <a:p>
            <a:pPr lvl="1"/>
            <a:r>
              <a:rPr lang="en-US" sz="2400" dirty="0"/>
              <a:t>50 percent: share of Farm-to-Market factors</a:t>
            </a:r>
          </a:p>
          <a:p>
            <a:r>
              <a:rPr lang="en-US" sz="2800" dirty="0"/>
              <a:t>When programmed for highway/bridge projects, can only be utilized for construction activities.</a:t>
            </a:r>
          </a:p>
          <a:p>
            <a:endParaRPr lang="en-US" sz="2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F7996EC-46FD-4B53-84F9-D033DCC8B4C9}"/>
              </a:ext>
            </a:extLst>
          </p:cNvPr>
          <p:cNvSpPr txBox="1">
            <a:spLocks/>
          </p:cNvSpPr>
          <p:nvPr/>
        </p:nvSpPr>
        <p:spPr>
          <a:xfrm>
            <a:off x="0" y="6406896"/>
            <a:ext cx="8766048" cy="451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/>
              <a:t>* Percentages recalculated annually to provide equal growth in funding to DOT and local governments</a:t>
            </a:r>
          </a:p>
        </p:txBody>
      </p:sp>
    </p:spTree>
    <p:extLst>
      <p:ext uri="{BB962C8B-B14F-4D97-AF65-F5344CB8AC3E}">
        <p14:creationId xmlns:p14="http://schemas.microsoft.com/office/powerpoint/2010/main" val="3719129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72AD794-0D85-41DC-8D6C-971BC93685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00709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5">
      <a:dk1>
        <a:srgbClr val="53565A"/>
      </a:dk1>
      <a:lt1>
        <a:sysClr val="window" lastClr="FFFFFF"/>
      </a:lt1>
      <a:dk2>
        <a:srgbClr val="7C2529"/>
      </a:dk2>
      <a:lt2>
        <a:srgbClr val="B1B3B3"/>
      </a:lt2>
      <a:accent1>
        <a:srgbClr val="0097A9"/>
      </a:accent1>
      <a:accent2>
        <a:srgbClr val="E87722"/>
      </a:accent2>
      <a:accent3>
        <a:srgbClr val="FFC72C"/>
      </a:accent3>
      <a:accent4>
        <a:srgbClr val="5E366E"/>
      </a:accent4>
      <a:accent5>
        <a:srgbClr val="719949"/>
      </a:accent5>
      <a:accent6>
        <a:srgbClr val="4698CB"/>
      </a:accent6>
      <a:hlink>
        <a:srgbClr val="2C739F"/>
      </a:hlink>
      <a:folHlink>
        <a:srgbClr val="53565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95000"/>
            <a:lumOff val="5000"/>
            <a:alpha val="90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Getting-you-there-PowerPoint-Template.potm [Read-Only]" id="{EF08A2F2-4E95-47A6-870B-27180581EC73}" vid="{9218BD09-7C4D-4EC1-B417-5EBD8DF7DE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15148</TotalTime>
  <Words>1913</Words>
  <Application>Microsoft Office PowerPoint</Application>
  <PresentationFormat>On-screen Show (4:3)</PresentationFormat>
  <Paragraphs>276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Century Gothic</vt:lpstr>
      <vt:lpstr>Wingdings</vt:lpstr>
      <vt:lpstr>1_Office Theme</vt:lpstr>
      <vt:lpstr>PowerPoint Presentation</vt:lpstr>
      <vt:lpstr>Implementation Steps</vt:lpstr>
      <vt:lpstr>Infrastructure Bill Overview</vt:lpstr>
      <vt:lpstr>Highway Formula Programs (millions)</vt:lpstr>
      <vt:lpstr>Commission Implementation Decisions</vt:lpstr>
      <vt:lpstr>Commission Decision – Distribution of Surface Transportation Block Grant and Bridge Formula Funding</vt:lpstr>
      <vt:lpstr>Commission Decision – Distribution of Surface Transportation Block Grant and Bridge Formula Funding</vt:lpstr>
      <vt:lpstr>Commission Decision – Distribution of Surface Transportation Block Grant and Bridge Formula Funding</vt:lpstr>
      <vt:lpstr>PowerPoint Presentation</vt:lpstr>
      <vt:lpstr>Commission Decision – Distribution of Surface Transportation Block Grant and Bridge Formula Funding</vt:lpstr>
      <vt:lpstr>Commission Decision – Distribution of Surface Transportation Block Grant and Bridge Formula Funding</vt:lpstr>
      <vt:lpstr>Appropriations Bill – Additional Bridge Funding</vt:lpstr>
      <vt:lpstr>Commission Decision - Use of Highway Safety Improvement Program Funding</vt:lpstr>
      <vt:lpstr>Commission Decision - Use of National Highway Freight Program Funding</vt:lpstr>
      <vt:lpstr>Commission Decision - Distribution/Use of Transportation Alternatives Program Funding</vt:lpstr>
      <vt:lpstr>Commission Decision - Distribution/Use of Transportation Alternatives Program Funding</vt:lpstr>
      <vt:lpstr>Commission Decision - Distribution/Use of Transportation Alternatives Program Funding</vt:lpstr>
      <vt:lpstr>Commission Decision - Distribution/Use of Transportation Alternatives Program Funding</vt:lpstr>
      <vt:lpstr>Commission Decision - Distribution/Use of Transportation Alternatives Program Funding</vt:lpstr>
      <vt:lpstr>Commission Decision - Use of Congestion Mitigation and Air Quality (CMAQ) Funding</vt:lpstr>
      <vt:lpstr>Commission Decision – Distribution/Use of Carbon Reduction Funding</vt:lpstr>
      <vt:lpstr>Commission Decision – Distribution/Use of Carbon Reduction Funding</vt:lpstr>
      <vt:lpstr>Commission Decision – Distribution/Use of PROTECT Funding</vt:lpstr>
      <vt:lpstr>National Electric Vehicle Infrastructure</vt:lpstr>
      <vt:lpstr>National Electric Vehicle Infrastructure</vt:lpstr>
      <vt:lpstr>National Electric Vehicle Infrastructure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173</cp:revision>
  <cp:lastPrinted>2022-06-02T16:51:42Z</cp:lastPrinted>
  <dcterms:created xsi:type="dcterms:W3CDTF">2020-06-02T12:58:37Z</dcterms:created>
  <dcterms:modified xsi:type="dcterms:W3CDTF">2022-06-08T13:34:04Z</dcterms:modified>
</cp:coreProperties>
</file>