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63" r:id="rId7"/>
    <p:sldId id="264" r:id="rId8"/>
    <p:sldId id="265" r:id="rId9"/>
    <p:sldId id="261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56"/>
    <a:srgbClr val="269E47"/>
    <a:srgbClr val="008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63298" autoAdjust="0"/>
  </p:normalViewPr>
  <p:slideViewPr>
    <p:cSldViewPr>
      <p:cViewPr varScale="1">
        <p:scale>
          <a:sx n="55" d="100"/>
          <a:sy n="55" d="100"/>
        </p:scale>
        <p:origin x="102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61E3B4-6417-8B4B-B795-AA9BE804F4F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143353-D6DE-8D40-9A74-9B19956F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ADFC58-1D98-CA47-BC75-F5B3FA40F3B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7BF6F1-0B67-7A42-9EF6-CC231C948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7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31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0"/>
            <a:ext cx="8737600" cy="9906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87376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B456"/>
                </a:solidFill>
                <a:latin typeface="+mn-lt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0629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SzPct val="75000"/>
              <a:buFont typeface="Arial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2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3A3A3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6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3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4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7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10363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952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10972800" cy="2209800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3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3A3A3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3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3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#10;&#10;Description automatically generated">
            <a:extLst>
              <a:ext uri="{FF2B5EF4-FFF2-40B4-BE49-F238E27FC236}">
                <a16:creationId xmlns:a16="http://schemas.microsoft.com/office/drawing/2014/main" id="{A5E11546-736B-6245-835E-F1A8680CDE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539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15ED4D3-D1C7-2344-B770-B407EEC6EC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75000"/>
        <a:buFont typeface="Wingdings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40D54C-3A4B-E744-A942-6DC462A5AA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5539" cy="68671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336800" y="6400801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6"/>
            <a:ext cx="12192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447C9AA-F1D7-9249-B56D-F477BA4F49BE}" type="datetime1">
              <a:rPr lang="en-US" smtClean="0"/>
              <a:t>6/9/2022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79D91F2-C3BE-0644-8D4E-BB6871C369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Closing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6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0" indent="0" algn="ctr" defTabSz="457200" rtl="0" eaLnBrk="1" latinLnBrk="0" hangingPunct="1">
        <a:spcBef>
          <a:spcPct val="20000"/>
        </a:spcBef>
        <a:buFont typeface="Arial"/>
        <a:buNone/>
        <a:defRPr sz="1400" i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9448800" cy="990600"/>
          </a:xfrm>
        </p:spPr>
        <p:txBody>
          <a:bodyPr/>
          <a:lstStyle/>
          <a:p>
            <a:r>
              <a:rPr lang="en-US" dirty="0"/>
              <a:t>City of Cedar Rapids Project Updates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5105400"/>
            <a:ext cx="8737600" cy="1600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88586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DD816CC-B821-4DD5-941D-4973D2C86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0" y="4522572"/>
            <a:ext cx="8077200" cy="14511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47E48-3B0D-4206-A763-69C9CA0DD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2" t="13974" r="59868" b="46766"/>
          <a:stretch/>
        </p:blipFill>
        <p:spPr>
          <a:xfrm>
            <a:off x="812800" y="1143000"/>
            <a:ext cx="9144000" cy="4953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4A5085D-F32D-4302-9FB1-F3D043523369}"/>
              </a:ext>
            </a:extLst>
          </p:cNvPr>
          <p:cNvSpPr/>
          <p:nvPr/>
        </p:nvSpPr>
        <p:spPr>
          <a:xfrm>
            <a:off x="8821742" y="1289742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</a:p>
        </p:txBody>
      </p:sp>
      <p:pic>
        <p:nvPicPr>
          <p:cNvPr id="10" name="Picture 2" descr="Image result for I 380 sign">
            <a:extLst>
              <a:ext uri="{FF2B5EF4-FFF2-40B4-BE49-F238E27FC236}">
                <a16:creationId xmlns:a16="http://schemas.microsoft.com/office/drawing/2014/main" id="{241EEBF9-4FFD-4DC7-9621-F4E3A554D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773695"/>
            <a:ext cx="427460" cy="3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74050862-C565-4B49-A765-72352B947733}"/>
              </a:ext>
            </a:extLst>
          </p:cNvPr>
          <p:cNvSpPr/>
          <p:nvPr/>
        </p:nvSpPr>
        <p:spPr>
          <a:xfrm>
            <a:off x="920750" y="1317624"/>
            <a:ext cx="2495550" cy="1901825"/>
          </a:xfrm>
          <a:custGeom>
            <a:avLst/>
            <a:gdLst>
              <a:gd name="connsiteX0" fmla="*/ 2482850 w 2495550"/>
              <a:gd name="connsiteY0" fmla="*/ 0 h 1901825"/>
              <a:gd name="connsiteX1" fmla="*/ 2495550 w 2495550"/>
              <a:gd name="connsiteY1" fmla="*/ 1892300 h 1901825"/>
              <a:gd name="connsiteX2" fmla="*/ 0 w 2495550"/>
              <a:gd name="connsiteY2" fmla="*/ 1901825 h 1901825"/>
              <a:gd name="connsiteX3" fmla="*/ 19050 w 2495550"/>
              <a:gd name="connsiteY3" fmla="*/ 1196975 h 1901825"/>
              <a:gd name="connsiteX4" fmla="*/ 476250 w 2495550"/>
              <a:gd name="connsiteY4" fmla="*/ 1190625 h 1901825"/>
              <a:gd name="connsiteX5" fmla="*/ 644525 w 2495550"/>
              <a:gd name="connsiteY5" fmla="*/ 1158875 h 1901825"/>
              <a:gd name="connsiteX6" fmla="*/ 1216025 w 2495550"/>
              <a:gd name="connsiteY6" fmla="*/ 920750 h 1901825"/>
              <a:gd name="connsiteX7" fmla="*/ 1384300 w 2495550"/>
              <a:gd name="connsiteY7" fmla="*/ 838200 h 1901825"/>
              <a:gd name="connsiteX8" fmla="*/ 1577975 w 2495550"/>
              <a:gd name="connsiteY8" fmla="*/ 704850 h 1901825"/>
              <a:gd name="connsiteX9" fmla="*/ 1946275 w 2495550"/>
              <a:gd name="connsiteY9" fmla="*/ 482600 h 1901825"/>
              <a:gd name="connsiteX10" fmla="*/ 2206625 w 2495550"/>
              <a:gd name="connsiteY10" fmla="*/ 263525 h 1901825"/>
              <a:gd name="connsiteX11" fmla="*/ 2482850 w 2495550"/>
              <a:gd name="connsiteY11" fmla="*/ 0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550" h="1901825">
                <a:moveTo>
                  <a:pt x="2482850" y="0"/>
                </a:moveTo>
                <a:cubicBezTo>
                  <a:pt x="2487083" y="630767"/>
                  <a:pt x="2491317" y="1261533"/>
                  <a:pt x="2495550" y="1892300"/>
                </a:cubicBezTo>
                <a:lnTo>
                  <a:pt x="0" y="1901825"/>
                </a:lnTo>
                <a:lnTo>
                  <a:pt x="19050" y="1196975"/>
                </a:lnTo>
                <a:lnTo>
                  <a:pt x="476250" y="1190625"/>
                </a:lnTo>
                <a:lnTo>
                  <a:pt x="644525" y="1158875"/>
                </a:lnTo>
                <a:lnTo>
                  <a:pt x="1216025" y="920750"/>
                </a:lnTo>
                <a:lnTo>
                  <a:pt x="1384300" y="838200"/>
                </a:lnTo>
                <a:lnTo>
                  <a:pt x="1577975" y="704850"/>
                </a:lnTo>
                <a:lnTo>
                  <a:pt x="1946275" y="482600"/>
                </a:lnTo>
                <a:lnTo>
                  <a:pt x="2206625" y="263525"/>
                </a:lnTo>
                <a:lnTo>
                  <a:pt x="2482850" y="0"/>
                </a:ln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C5E6CB3D-E1A0-4EE5-90A9-7C9E8F0D6203}"/>
              </a:ext>
            </a:extLst>
          </p:cNvPr>
          <p:cNvSpPr/>
          <p:nvPr/>
        </p:nvSpPr>
        <p:spPr>
          <a:xfrm>
            <a:off x="3416300" y="2590799"/>
            <a:ext cx="619125" cy="628650"/>
          </a:xfrm>
          <a:custGeom>
            <a:avLst/>
            <a:gdLst>
              <a:gd name="connsiteX0" fmla="*/ 3175 w 619125"/>
              <a:gd name="connsiteY0" fmla="*/ 0 h 628650"/>
              <a:gd name="connsiteX1" fmla="*/ 612775 w 619125"/>
              <a:gd name="connsiteY1" fmla="*/ 6350 h 628650"/>
              <a:gd name="connsiteX2" fmla="*/ 619125 w 619125"/>
              <a:gd name="connsiteY2" fmla="*/ 628650 h 628650"/>
              <a:gd name="connsiteX3" fmla="*/ 0 w 619125"/>
              <a:gd name="connsiteY3" fmla="*/ 622300 h 628650"/>
              <a:gd name="connsiteX4" fmla="*/ 3175 w 619125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628650">
                <a:moveTo>
                  <a:pt x="3175" y="0"/>
                </a:moveTo>
                <a:lnTo>
                  <a:pt x="612775" y="6350"/>
                </a:lnTo>
                <a:cubicBezTo>
                  <a:pt x="614892" y="213783"/>
                  <a:pt x="617008" y="421217"/>
                  <a:pt x="619125" y="628650"/>
                </a:cubicBezTo>
                <a:lnTo>
                  <a:pt x="0" y="622300"/>
                </a:lnTo>
                <a:cubicBezTo>
                  <a:pt x="1058" y="414867"/>
                  <a:pt x="2117" y="207433"/>
                  <a:pt x="3175" y="0"/>
                </a:cubicBez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FD875B1-5549-45D6-AB9F-CE4B19F82BEE}"/>
              </a:ext>
            </a:extLst>
          </p:cNvPr>
          <p:cNvSpPr/>
          <p:nvPr/>
        </p:nvSpPr>
        <p:spPr>
          <a:xfrm>
            <a:off x="5270500" y="3235324"/>
            <a:ext cx="123825" cy="311150"/>
          </a:xfrm>
          <a:custGeom>
            <a:avLst/>
            <a:gdLst>
              <a:gd name="connsiteX0" fmla="*/ 0 w 123825"/>
              <a:gd name="connsiteY0" fmla="*/ 3175 h 311150"/>
              <a:gd name="connsiteX1" fmla="*/ 123825 w 123825"/>
              <a:gd name="connsiteY1" fmla="*/ 0 h 311150"/>
              <a:gd name="connsiteX2" fmla="*/ 123825 w 123825"/>
              <a:gd name="connsiteY2" fmla="*/ 311150 h 311150"/>
              <a:gd name="connsiteX3" fmla="*/ 0 w 123825"/>
              <a:gd name="connsiteY3" fmla="*/ 307975 h 311150"/>
              <a:gd name="connsiteX4" fmla="*/ 0 w 123825"/>
              <a:gd name="connsiteY4" fmla="*/ 3175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311150">
                <a:moveTo>
                  <a:pt x="0" y="3175"/>
                </a:moveTo>
                <a:lnTo>
                  <a:pt x="123825" y="0"/>
                </a:lnTo>
                <a:lnTo>
                  <a:pt x="123825" y="311150"/>
                </a:lnTo>
                <a:lnTo>
                  <a:pt x="0" y="307975"/>
                </a:lnTo>
                <a:lnTo>
                  <a:pt x="0" y="3175"/>
                </a:ln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E69F3D43-D20B-4F46-BA33-EE111B51B130}"/>
              </a:ext>
            </a:extLst>
          </p:cNvPr>
          <p:cNvSpPr/>
          <p:nvPr/>
        </p:nvSpPr>
        <p:spPr>
          <a:xfrm>
            <a:off x="5299075" y="5241924"/>
            <a:ext cx="609600" cy="492125"/>
          </a:xfrm>
          <a:custGeom>
            <a:avLst/>
            <a:gdLst>
              <a:gd name="connsiteX0" fmla="*/ 3175 w 609600"/>
              <a:gd name="connsiteY0" fmla="*/ 0 h 492125"/>
              <a:gd name="connsiteX1" fmla="*/ 609600 w 609600"/>
              <a:gd name="connsiteY1" fmla="*/ 0 h 492125"/>
              <a:gd name="connsiteX2" fmla="*/ 606425 w 609600"/>
              <a:gd name="connsiteY2" fmla="*/ 190500 h 492125"/>
              <a:gd name="connsiteX3" fmla="*/ 298450 w 609600"/>
              <a:gd name="connsiteY3" fmla="*/ 196850 h 492125"/>
              <a:gd name="connsiteX4" fmla="*/ 304800 w 609600"/>
              <a:gd name="connsiteY4" fmla="*/ 492125 h 492125"/>
              <a:gd name="connsiteX5" fmla="*/ 0 w 609600"/>
              <a:gd name="connsiteY5" fmla="*/ 488950 h 492125"/>
              <a:gd name="connsiteX6" fmla="*/ 3175 w 609600"/>
              <a:gd name="connsiteY6" fmla="*/ 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" h="492125">
                <a:moveTo>
                  <a:pt x="3175" y="0"/>
                </a:moveTo>
                <a:lnTo>
                  <a:pt x="609600" y="0"/>
                </a:lnTo>
                <a:cubicBezTo>
                  <a:pt x="608542" y="63500"/>
                  <a:pt x="607483" y="127000"/>
                  <a:pt x="606425" y="190500"/>
                </a:cubicBezTo>
                <a:lnTo>
                  <a:pt x="298450" y="196850"/>
                </a:lnTo>
                <a:lnTo>
                  <a:pt x="304800" y="492125"/>
                </a:lnTo>
                <a:lnTo>
                  <a:pt x="0" y="488950"/>
                </a:lnTo>
                <a:cubicBezTo>
                  <a:pt x="1058" y="325967"/>
                  <a:pt x="2117" y="162983"/>
                  <a:pt x="3175" y="0"/>
                </a:cubicBez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9B6BDF1-D34F-457F-9585-785A3B81EB23}"/>
              </a:ext>
            </a:extLst>
          </p:cNvPr>
          <p:cNvSpPr/>
          <p:nvPr/>
        </p:nvSpPr>
        <p:spPr>
          <a:xfrm>
            <a:off x="6267450" y="4946649"/>
            <a:ext cx="263525" cy="790575"/>
          </a:xfrm>
          <a:custGeom>
            <a:avLst/>
            <a:gdLst>
              <a:gd name="connsiteX0" fmla="*/ 0 w 263525"/>
              <a:gd name="connsiteY0" fmla="*/ 0 h 790575"/>
              <a:gd name="connsiteX1" fmla="*/ 257175 w 263525"/>
              <a:gd name="connsiteY1" fmla="*/ 3175 h 790575"/>
              <a:gd name="connsiteX2" fmla="*/ 263525 w 263525"/>
              <a:gd name="connsiteY2" fmla="*/ 787400 h 790575"/>
              <a:gd name="connsiteX3" fmla="*/ 149225 w 263525"/>
              <a:gd name="connsiteY3" fmla="*/ 790575 h 790575"/>
              <a:gd name="connsiteX4" fmla="*/ 136525 w 263525"/>
              <a:gd name="connsiteY4" fmla="*/ 660400 h 790575"/>
              <a:gd name="connsiteX5" fmla="*/ 28575 w 263525"/>
              <a:gd name="connsiteY5" fmla="*/ 625475 h 790575"/>
              <a:gd name="connsiteX6" fmla="*/ 0 w 263525"/>
              <a:gd name="connsiteY6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25" h="790575">
                <a:moveTo>
                  <a:pt x="0" y="0"/>
                </a:moveTo>
                <a:lnTo>
                  <a:pt x="257175" y="3175"/>
                </a:lnTo>
                <a:cubicBezTo>
                  <a:pt x="259292" y="264583"/>
                  <a:pt x="261408" y="525992"/>
                  <a:pt x="263525" y="787400"/>
                </a:cubicBezTo>
                <a:lnTo>
                  <a:pt x="149225" y="790575"/>
                </a:lnTo>
                <a:lnTo>
                  <a:pt x="136525" y="660400"/>
                </a:lnTo>
                <a:lnTo>
                  <a:pt x="28575" y="625475"/>
                </a:lnTo>
                <a:lnTo>
                  <a:pt x="0" y="0"/>
                </a:ln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7093F9D6-F059-4F4D-9194-7610D253D2F9}"/>
              </a:ext>
            </a:extLst>
          </p:cNvPr>
          <p:cNvSpPr/>
          <p:nvPr/>
        </p:nvSpPr>
        <p:spPr>
          <a:xfrm>
            <a:off x="5876925" y="3248024"/>
            <a:ext cx="276225" cy="631825"/>
          </a:xfrm>
          <a:custGeom>
            <a:avLst/>
            <a:gdLst>
              <a:gd name="connsiteX0" fmla="*/ 0 w 276225"/>
              <a:gd name="connsiteY0" fmla="*/ 6350 h 631825"/>
              <a:gd name="connsiteX1" fmla="*/ 257175 w 276225"/>
              <a:gd name="connsiteY1" fmla="*/ 0 h 631825"/>
              <a:gd name="connsiteX2" fmla="*/ 276225 w 276225"/>
              <a:gd name="connsiteY2" fmla="*/ 628650 h 631825"/>
              <a:gd name="connsiteX3" fmla="*/ 15875 w 276225"/>
              <a:gd name="connsiteY3" fmla="*/ 631825 h 631825"/>
              <a:gd name="connsiteX4" fmla="*/ 0 w 276225"/>
              <a:gd name="connsiteY4" fmla="*/ 635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631825">
                <a:moveTo>
                  <a:pt x="0" y="6350"/>
                </a:moveTo>
                <a:lnTo>
                  <a:pt x="257175" y="0"/>
                </a:lnTo>
                <a:lnTo>
                  <a:pt x="276225" y="628650"/>
                </a:lnTo>
                <a:lnTo>
                  <a:pt x="15875" y="631825"/>
                </a:lnTo>
                <a:cubicBezTo>
                  <a:pt x="17992" y="424392"/>
                  <a:pt x="20108" y="216958"/>
                  <a:pt x="0" y="6350"/>
                </a:cubicBez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CC349984-BCB1-486A-8EF5-99591221690C}"/>
              </a:ext>
            </a:extLst>
          </p:cNvPr>
          <p:cNvSpPr/>
          <p:nvPr/>
        </p:nvSpPr>
        <p:spPr>
          <a:xfrm>
            <a:off x="7137400" y="3876674"/>
            <a:ext cx="327025" cy="638175"/>
          </a:xfrm>
          <a:custGeom>
            <a:avLst/>
            <a:gdLst>
              <a:gd name="connsiteX0" fmla="*/ 0 w 327025"/>
              <a:gd name="connsiteY0" fmla="*/ 0 h 638175"/>
              <a:gd name="connsiteX1" fmla="*/ 314325 w 327025"/>
              <a:gd name="connsiteY1" fmla="*/ 9525 h 638175"/>
              <a:gd name="connsiteX2" fmla="*/ 327025 w 327025"/>
              <a:gd name="connsiteY2" fmla="*/ 638175 h 638175"/>
              <a:gd name="connsiteX3" fmla="*/ 6350 w 327025"/>
              <a:gd name="connsiteY3" fmla="*/ 625475 h 638175"/>
              <a:gd name="connsiteX4" fmla="*/ 0 w 327025"/>
              <a:gd name="connsiteY4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5" h="638175">
                <a:moveTo>
                  <a:pt x="0" y="0"/>
                </a:moveTo>
                <a:lnTo>
                  <a:pt x="314325" y="9525"/>
                </a:lnTo>
                <a:lnTo>
                  <a:pt x="327025" y="638175"/>
                </a:lnTo>
                <a:lnTo>
                  <a:pt x="6350" y="625475"/>
                </a:lnTo>
                <a:cubicBezTo>
                  <a:pt x="4233" y="416983"/>
                  <a:pt x="2117" y="208492"/>
                  <a:pt x="0" y="0"/>
                </a:cubicBezTo>
                <a:close/>
              </a:path>
            </a:pathLst>
          </a:custGeom>
          <a:solidFill>
            <a:srgbClr val="0075B4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EFD3DB9D-BC78-4840-B7A9-9510BD1A0292}"/>
              </a:ext>
            </a:extLst>
          </p:cNvPr>
          <p:cNvSpPr/>
          <p:nvPr/>
        </p:nvSpPr>
        <p:spPr>
          <a:xfrm>
            <a:off x="6499225" y="3873499"/>
            <a:ext cx="327025" cy="314325"/>
          </a:xfrm>
          <a:custGeom>
            <a:avLst/>
            <a:gdLst>
              <a:gd name="connsiteX0" fmla="*/ 0 w 327025"/>
              <a:gd name="connsiteY0" fmla="*/ 15875 h 314325"/>
              <a:gd name="connsiteX1" fmla="*/ 3175 w 327025"/>
              <a:gd name="connsiteY1" fmla="*/ 314325 h 314325"/>
              <a:gd name="connsiteX2" fmla="*/ 327025 w 327025"/>
              <a:gd name="connsiteY2" fmla="*/ 314325 h 314325"/>
              <a:gd name="connsiteX3" fmla="*/ 323850 w 327025"/>
              <a:gd name="connsiteY3" fmla="*/ 0 h 314325"/>
              <a:gd name="connsiteX4" fmla="*/ 0 w 327025"/>
              <a:gd name="connsiteY4" fmla="*/ 158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5" h="314325">
                <a:moveTo>
                  <a:pt x="0" y="15875"/>
                </a:moveTo>
                <a:cubicBezTo>
                  <a:pt x="1058" y="115358"/>
                  <a:pt x="2117" y="214842"/>
                  <a:pt x="3175" y="314325"/>
                </a:cubicBezTo>
                <a:lnTo>
                  <a:pt x="327025" y="314325"/>
                </a:lnTo>
                <a:cubicBezTo>
                  <a:pt x="325967" y="209550"/>
                  <a:pt x="324908" y="104775"/>
                  <a:pt x="323850" y="0"/>
                </a:cubicBezTo>
                <a:lnTo>
                  <a:pt x="0" y="15875"/>
                </a:lnTo>
                <a:close/>
              </a:path>
            </a:pathLst>
          </a:cu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1DF59FE5-F66F-4F70-957F-61F077007E81}"/>
              </a:ext>
            </a:extLst>
          </p:cNvPr>
          <p:cNvSpPr/>
          <p:nvPr/>
        </p:nvSpPr>
        <p:spPr>
          <a:xfrm>
            <a:off x="6823075" y="4203699"/>
            <a:ext cx="323850" cy="304800"/>
          </a:xfrm>
          <a:custGeom>
            <a:avLst/>
            <a:gdLst>
              <a:gd name="connsiteX0" fmla="*/ 314325 w 323850"/>
              <a:gd name="connsiteY0" fmla="*/ 304800 h 304800"/>
              <a:gd name="connsiteX1" fmla="*/ 323850 w 323850"/>
              <a:gd name="connsiteY1" fmla="*/ 9525 h 304800"/>
              <a:gd name="connsiteX2" fmla="*/ 0 w 323850"/>
              <a:gd name="connsiteY2" fmla="*/ 0 h 304800"/>
              <a:gd name="connsiteX3" fmla="*/ 6350 w 323850"/>
              <a:gd name="connsiteY3" fmla="*/ 295275 h 304800"/>
              <a:gd name="connsiteX4" fmla="*/ 314325 w 323850"/>
              <a:gd name="connsiteY4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04800">
                <a:moveTo>
                  <a:pt x="314325" y="304800"/>
                </a:moveTo>
                <a:lnTo>
                  <a:pt x="323850" y="9525"/>
                </a:lnTo>
                <a:lnTo>
                  <a:pt x="0" y="0"/>
                </a:lnTo>
                <a:lnTo>
                  <a:pt x="6350" y="295275"/>
                </a:lnTo>
                <a:lnTo>
                  <a:pt x="314325" y="304800"/>
                </a:lnTo>
                <a:close/>
              </a:path>
            </a:pathLst>
          </a:cu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D32DFDA2-EFF1-4CCD-AD18-17CC2796A2A8}"/>
              </a:ext>
            </a:extLst>
          </p:cNvPr>
          <p:cNvSpPr/>
          <p:nvPr/>
        </p:nvSpPr>
        <p:spPr>
          <a:xfrm>
            <a:off x="6832600" y="4498974"/>
            <a:ext cx="631825" cy="644525"/>
          </a:xfrm>
          <a:custGeom>
            <a:avLst/>
            <a:gdLst>
              <a:gd name="connsiteX0" fmla="*/ 0 w 631825"/>
              <a:gd name="connsiteY0" fmla="*/ 0 h 644525"/>
              <a:gd name="connsiteX1" fmla="*/ 15875 w 631825"/>
              <a:gd name="connsiteY1" fmla="*/ 628650 h 644525"/>
              <a:gd name="connsiteX2" fmla="*/ 631825 w 631825"/>
              <a:gd name="connsiteY2" fmla="*/ 644525 h 644525"/>
              <a:gd name="connsiteX3" fmla="*/ 631825 w 631825"/>
              <a:gd name="connsiteY3" fmla="*/ 320675 h 644525"/>
              <a:gd name="connsiteX4" fmla="*/ 469900 w 631825"/>
              <a:gd name="connsiteY4" fmla="*/ 320675 h 644525"/>
              <a:gd name="connsiteX5" fmla="*/ 473075 w 631825"/>
              <a:gd name="connsiteY5" fmla="*/ 19050 h 644525"/>
              <a:gd name="connsiteX6" fmla="*/ 0 w 631825"/>
              <a:gd name="connsiteY6" fmla="*/ 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825" h="644525">
                <a:moveTo>
                  <a:pt x="0" y="0"/>
                </a:moveTo>
                <a:lnTo>
                  <a:pt x="15875" y="628650"/>
                </a:lnTo>
                <a:lnTo>
                  <a:pt x="631825" y="644525"/>
                </a:lnTo>
                <a:lnTo>
                  <a:pt x="631825" y="320675"/>
                </a:lnTo>
                <a:lnTo>
                  <a:pt x="469900" y="320675"/>
                </a:lnTo>
                <a:cubicBezTo>
                  <a:pt x="470958" y="220133"/>
                  <a:pt x="472017" y="119592"/>
                  <a:pt x="473075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B34A86-D871-44FC-9860-6740C911E26E}"/>
              </a:ext>
            </a:extLst>
          </p:cNvPr>
          <p:cNvSpPr txBox="1"/>
          <p:nvPr/>
        </p:nvSpPr>
        <p:spPr>
          <a:xfrm>
            <a:off x="7213600" y="1852089"/>
            <a:ext cx="2657475" cy="147732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Legend</a:t>
            </a:r>
          </a:p>
          <a:p>
            <a:r>
              <a:rPr lang="en-US" dirty="0"/>
              <a:t>       Commercial/Industrial</a:t>
            </a:r>
          </a:p>
          <a:p>
            <a:r>
              <a:rPr lang="en-US" dirty="0"/>
              <a:t>       Residential</a:t>
            </a:r>
          </a:p>
          <a:p>
            <a:r>
              <a:rPr lang="en-US" dirty="0"/>
              <a:t>       Institutional</a:t>
            </a:r>
          </a:p>
          <a:p>
            <a:r>
              <a:rPr lang="en-US" dirty="0"/>
              <a:t>       RISE Funded Projects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A05BD8-4CA8-4347-99D0-CD22BC9355CE}"/>
              </a:ext>
            </a:extLst>
          </p:cNvPr>
          <p:cNvSpPr/>
          <p:nvPr/>
        </p:nvSpPr>
        <p:spPr>
          <a:xfrm>
            <a:off x="6042025" y="4158075"/>
            <a:ext cx="357187" cy="666335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bg2">
                <a:alpha val="50196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B7E5E-3612-4D75-9BBF-96B045E83345}"/>
              </a:ext>
            </a:extLst>
          </p:cNvPr>
          <p:cNvSpPr txBox="1"/>
          <p:nvPr/>
        </p:nvSpPr>
        <p:spPr>
          <a:xfrm>
            <a:off x="3783566" y="3641987"/>
            <a:ext cx="1747284" cy="461665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Wright Brothers Boulevard Interchange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F3E837-653C-4706-A6E8-AB1AA499ACA8}"/>
              </a:ext>
            </a:extLst>
          </p:cNvPr>
          <p:cNvCxnSpPr>
            <a:endCxn id="22" idx="2"/>
          </p:cNvCxnSpPr>
          <p:nvPr/>
        </p:nvCxnSpPr>
        <p:spPr>
          <a:xfrm>
            <a:off x="5530850" y="4100034"/>
            <a:ext cx="511175" cy="3912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86F1D1-5827-4820-8CE5-F12C7A820DE7}"/>
              </a:ext>
            </a:extLst>
          </p:cNvPr>
          <p:cNvSpPr/>
          <p:nvPr/>
        </p:nvSpPr>
        <p:spPr>
          <a:xfrm>
            <a:off x="7366000" y="2248658"/>
            <a:ext cx="228600" cy="113541"/>
          </a:xfrm>
          <a:prstGeom prst="rect">
            <a:avLst/>
          </a:prstGeom>
          <a:solidFill>
            <a:srgbClr val="0099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F82305-8FFC-4491-A8F4-F6F25D772BB1}"/>
              </a:ext>
            </a:extLst>
          </p:cNvPr>
          <p:cNvSpPr/>
          <p:nvPr/>
        </p:nvSpPr>
        <p:spPr>
          <a:xfrm>
            <a:off x="7366000" y="2525613"/>
            <a:ext cx="228600" cy="113541"/>
          </a:xfrm>
          <a:prstGeom prst="rect">
            <a:avLst/>
          </a:pr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30441D-8109-40B6-98BC-CD7A33C7572B}"/>
              </a:ext>
            </a:extLst>
          </p:cNvPr>
          <p:cNvSpPr/>
          <p:nvPr/>
        </p:nvSpPr>
        <p:spPr>
          <a:xfrm>
            <a:off x="7366000" y="2802568"/>
            <a:ext cx="228600" cy="113541"/>
          </a:xfrm>
          <a:prstGeom prst="rect">
            <a:avLst/>
          </a:prstGeom>
          <a:solidFill>
            <a:srgbClr val="0075B4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9EB449-99CA-4022-B56E-65D611C1AE70}"/>
              </a:ext>
            </a:extLst>
          </p:cNvPr>
          <p:cNvCxnSpPr/>
          <p:nvPr/>
        </p:nvCxnSpPr>
        <p:spPr>
          <a:xfrm>
            <a:off x="6527800" y="4824410"/>
            <a:ext cx="3175" cy="7381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BB8B07D-B826-417F-9957-F892D5F4A554}"/>
              </a:ext>
            </a:extLst>
          </p:cNvPr>
          <p:cNvCxnSpPr>
            <a:stCxn id="14" idx="0"/>
          </p:cNvCxnSpPr>
          <p:nvPr/>
        </p:nvCxnSpPr>
        <p:spPr>
          <a:xfrm>
            <a:off x="5302250" y="5241924"/>
            <a:ext cx="61595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37FC7D8-E1CE-4907-99DA-46A3F90C9A09}"/>
              </a:ext>
            </a:extLst>
          </p:cNvPr>
          <p:cNvCxnSpPr/>
          <p:nvPr/>
        </p:nvCxnSpPr>
        <p:spPr>
          <a:xfrm flipH="1">
            <a:off x="5884862" y="3260668"/>
            <a:ext cx="3175" cy="45460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66FA36-3115-47DA-B270-C5FAAC6AE2C3}"/>
              </a:ext>
            </a:extLst>
          </p:cNvPr>
          <p:cNvCxnSpPr/>
          <p:nvPr/>
        </p:nvCxnSpPr>
        <p:spPr>
          <a:xfrm flipH="1">
            <a:off x="7366000" y="3136294"/>
            <a:ext cx="2286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3">
            <a:extLst>
              <a:ext uri="{FF2B5EF4-FFF2-40B4-BE49-F238E27FC236}">
                <a16:creationId xmlns:a16="http://schemas.microsoft.com/office/drawing/2014/main" id="{415BF798-FC7D-46E6-B283-8902AAE6E8D3}"/>
              </a:ext>
            </a:extLst>
          </p:cNvPr>
          <p:cNvSpPr txBox="1">
            <a:spLocks/>
          </p:cNvSpPr>
          <p:nvPr/>
        </p:nvSpPr>
        <p:spPr>
          <a:xfrm>
            <a:off x="812800" y="-9307"/>
            <a:ext cx="10769600" cy="145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Wright Brothers Boulevard</a:t>
            </a:r>
          </a:p>
        </p:txBody>
      </p:sp>
    </p:spTree>
    <p:extLst>
      <p:ext uri="{BB962C8B-B14F-4D97-AF65-F5344CB8AC3E}">
        <p14:creationId xmlns:p14="http://schemas.microsoft.com/office/powerpoint/2010/main" val="321836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B7AC33-1432-4875-A441-A8A2E14E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75" y="1295400"/>
            <a:ext cx="8477707" cy="47244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867AC45A-25B6-4851-A388-365F91D19EA1}"/>
              </a:ext>
            </a:extLst>
          </p:cNvPr>
          <p:cNvSpPr txBox="1">
            <a:spLocks/>
          </p:cNvSpPr>
          <p:nvPr/>
        </p:nvSpPr>
        <p:spPr>
          <a:xfrm>
            <a:off x="812800" y="-9307"/>
            <a:ext cx="10769600" cy="145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Southwest Area Traffic Study &amp; Investments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C5F55D8F-0987-47C7-86CD-27C700F60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804">
            <a:off x="8195426" y="1670895"/>
            <a:ext cx="3202058" cy="4191000"/>
          </a:xfrm>
          <a:prstGeom prst="rect">
            <a:avLst/>
          </a:prstGeom>
          <a:effectLst>
            <a:outerShdw blurRad="368300" dist="1143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97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-9307"/>
            <a:ext cx="10769600" cy="1451179"/>
          </a:xfrm>
        </p:spPr>
        <p:txBody>
          <a:bodyPr/>
          <a:lstStyle/>
          <a:p>
            <a:r>
              <a:rPr lang="en-US" dirty="0"/>
              <a:t>Collins Road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4493812"/>
            <a:ext cx="8932750" cy="1765781"/>
          </a:xfrm>
        </p:spPr>
        <p:txBody>
          <a:bodyPr>
            <a:normAutofit/>
          </a:bodyPr>
          <a:lstStyle/>
          <a:p>
            <a:r>
              <a:rPr lang="en-US" dirty="0"/>
              <a:t>Continues to be one of the highest volume corridors; high crash rate</a:t>
            </a:r>
          </a:p>
          <a:p>
            <a:r>
              <a:rPr lang="en-US" dirty="0"/>
              <a:t>Pursuing best value, long-term impacts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1A12F6F0-E746-4BE1-BE15-8FF340305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890735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AD7FAE-07B9-4FC7-A2E0-E38AE89310C6}"/>
              </a:ext>
            </a:extLst>
          </p:cNvPr>
          <p:cNvCxnSpPr>
            <a:cxnSpLocks/>
          </p:cNvCxnSpPr>
          <p:nvPr/>
        </p:nvCxnSpPr>
        <p:spPr>
          <a:xfrm>
            <a:off x="8610600" y="2817789"/>
            <a:ext cx="304800" cy="283352"/>
          </a:xfrm>
          <a:prstGeom prst="line">
            <a:avLst/>
          </a:prstGeom>
          <a:ln w="57150">
            <a:solidFill>
              <a:srgbClr val="008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6A0300-6CBD-49B8-BB1A-BF8A7583998F}"/>
              </a:ext>
            </a:extLst>
          </p:cNvPr>
          <p:cNvCxnSpPr>
            <a:cxnSpLocks/>
          </p:cNvCxnSpPr>
          <p:nvPr/>
        </p:nvCxnSpPr>
        <p:spPr>
          <a:xfrm>
            <a:off x="7543800" y="2720472"/>
            <a:ext cx="1066800" cy="76200"/>
          </a:xfrm>
          <a:prstGeom prst="line">
            <a:avLst/>
          </a:prstGeom>
          <a:ln w="57150">
            <a:solidFill>
              <a:srgbClr val="008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A6DD78-3911-44B2-829D-8D8ED185AC9C}"/>
              </a:ext>
            </a:extLst>
          </p:cNvPr>
          <p:cNvSpPr txBox="1"/>
          <p:nvPr/>
        </p:nvSpPr>
        <p:spPr>
          <a:xfrm>
            <a:off x="7239000" y="3448444"/>
            <a:ext cx="1747284" cy="369332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Completed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3A6177-B1B5-4375-9B86-FFDC728EDC5A}"/>
              </a:ext>
            </a:extLst>
          </p:cNvPr>
          <p:cNvCxnSpPr>
            <a:cxnSpLocks/>
          </p:cNvCxnSpPr>
          <p:nvPr/>
        </p:nvCxnSpPr>
        <p:spPr>
          <a:xfrm flipV="1">
            <a:off x="7960559" y="2860410"/>
            <a:ext cx="421441" cy="5821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B944FC-9C7C-4AEE-B975-D6E69A27D07B}"/>
              </a:ext>
            </a:extLst>
          </p:cNvPr>
          <p:cNvCxnSpPr>
            <a:stCxn id="14" idx="0"/>
          </p:cNvCxnSpPr>
          <p:nvPr/>
        </p:nvCxnSpPr>
        <p:spPr>
          <a:xfrm flipV="1">
            <a:off x="6091234" y="2786822"/>
            <a:ext cx="4766" cy="6611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40F6DD-3D2E-4733-8489-E3AEDE415EE5}"/>
              </a:ext>
            </a:extLst>
          </p:cNvPr>
          <p:cNvCxnSpPr>
            <a:cxnSpLocks/>
          </p:cNvCxnSpPr>
          <p:nvPr/>
        </p:nvCxnSpPr>
        <p:spPr>
          <a:xfrm>
            <a:off x="5445642" y="2660075"/>
            <a:ext cx="2098158" cy="8151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8C6A3A-AD15-40C1-A07C-FD23BF06A56C}"/>
              </a:ext>
            </a:extLst>
          </p:cNvPr>
          <p:cNvCxnSpPr>
            <a:cxnSpLocks/>
          </p:cNvCxnSpPr>
          <p:nvPr/>
        </p:nvCxnSpPr>
        <p:spPr>
          <a:xfrm flipH="1">
            <a:off x="8763000" y="2995492"/>
            <a:ext cx="332509" cy="259660"/>
          </a:xfrm>
          <a:prstGeom prst="line">
            <a:avLst/>
          </a:prstGeom>
          <a:ln w="57150">
            <a:solidFill>
              <a:srgbClr val="008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481212-3D3C-4B88-B37B-5E38BF83ABD3}"/>
              </a:ext>
            </a:extLst>
          </p:cNvPr>
          <p:cNvSpPr txBox="1"/>
          <p:nvPr/>
        </p:nvSpPr>
        <p:spPr>
          <a:xfrm>
            <a:off x="4890813" y="3447928"/>
            <a:ext cx="2121674" cy="646331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Phase II Need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$40 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8EC15B-5D83-4342-84C8-375514311E8E}"/>
              </a:ext>
            </a:extLst>
          </p:cNvPr>
          <p:cNvCxnSpPr>
            <a:cxnSpLocks/>
          </p:cNvCxnSpPr>
          <p:nvPr/>
        </p:nvCxnSpPr>
        <p:spPr>
          <a:xfrm>
            <a:off x="2514600" y="2643092"/>
            <a:ext cx="2931042" cy="17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67A402-3896-4F6F-9ACF-4E71BB9A88FE}"/>
              </a:ext>
            </a:extLst>
          </p:cNvPr>
          <p:cNvCxnSpPr>
            <a:cxnSpLocks/>
          </p:cNvCxnSpPr>
          <p:nvPr/>
        </p:nvCxnSpPr>
        <p:spPr>
          <a:xfrm flipV="1">
            <a:off x="3611907" y="2741589"/>
            <a:ext cx="121893" cy="7337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89863B-2E9E-4245-94D0-8D56E489D84B}"/>
              </a:ext>
            </a:extLst>
          </p:cNvPr>
          <p:cNvSpPr txBox="1"/>
          <p:nvPr/>
        </p:nvSpPr>
        <p:spPr>
          <a:xfrm>
            <a:off x="2193765" y="3442517"/>
            <a:ext cx="2121674" cy="646331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Phase III Need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$25 M</a:t>
            </a:r>
          </a:p>
        </p:txBody>
      </p:sp>
    </p:spTree>
    <p:extLst>
      <p:ext uri="{BB962C8B-B14F-4D97-AF65-F5344CB8AC3E}">
        <p14:creationId xmlns:p14="http://schemas.microsoft.com/office/powerpoint/2010/main" val="266303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4E3F4333-D4B8-4828-88CA-D3DEE1411FE0}"/>
              </a:ext>
            </a:extLst>
          </p:cNvPr>
          <p:cNvSpPr txBox="1">
            <a:spLocks/>
          </p:cNvSpPr>
          <p:nvPr/>
        </p:nvSpPr>
        <p:spPr>
          <a:xfrm>
            <a:off x="812800" y="-9307"/>
            <a:ext cx="10769600" cy="145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Collins Road | Next Phase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913BE2-79EE-4BE8-9B20-5E6C02D04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13312" r="20442" b="26943"/>
          <a:stretch/>
        </p:blipFill>
        <p:spPr>
          <a:xfrm>
            <a:off x="812800" y="1441871"/>
            <a:ext cx="5054600" cy="407726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5B3162-638C-42D8-B160-1AE2746CE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40" y="1441872"/>
            <a:ext cx="5435600" cy="40766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339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31242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94550844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CR Presentation Template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93323739-426D-9D47-B740-73B39B20EC78}"/>
    </a:ext>
  </a:extLst>
</a:theme>
</file>

<file path=ppt/theme/theme2.xml><?xml version="1.0" encoding="utf-8"?>
<a:theme xmlns:a="http://schemas.openxmlformats.org/drawingml/2006/main" name="Interior_Tree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EEE1DFDD-AEFA-4543-B6F6-4101CF43DE95}"/>
    </a:ext>
  </a:extLst>
</a:theme>
</file>

<file path=ppt/theme/theme3.xml><?xml version="1.0" encoding="utf-8"?>
<a:theme xmlns:a="http://schemas.openxmlformats.org/drawingml/2006/main" name="Interior_Blank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DCEBEBAC-D2CE-D940-97CC-8DF0C64C1721}"/>
    </a:ext>
  </a:extLst>
</a:theme>
</file>

<file path=ppt/theme/theme4.xml><?xml version="1.0" encoding="utf-8"?>
<a:theme xmlns:a="http://schemas.openxmlformats.org/drawingml/2006/main" name="Closing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y of CR Presentation Template_Wide" id="{BCB073D5-CEB1-7047-A5CC-31B84FB8A45F}" vid="{F52E3B36-C36A-134C-88B3-D8021B28D5B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CR Presentation Template_Wide (4)</Template>
  <TotalTime>94</TotalTime>
  <Words>83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Cambria</vt:lpstr>
      <vt:lpstr>Wingdings</vt:lpstr>
      <vt:lpstr>City of CR Presentation Template</vt:lpstr>
      <vt:lpstr>Interior_Tree</vt:lpstr>
      <vt:lpstr>Interior_Blank</vt:lpstr>
      <vt:lpstr>Closing</vt:lpstr>
      <vt:lpstr>City of Cedar Rapids Project Updates</vt:lpstr>
      <vt:lpstr>PowerPoint Presentation</vt:lpstr>
      <vt:lpstr>PowerPoint Presentation</vt:lpstr>
      <vt:lpstr>Collins Road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Platz, Phillip A.</dc:creator>
  <cp:lastModifiedBy>Platz, Phillip A.</cp:lastModifiedBy>
  <cp:revision>20</cp:revision>
  <dcterms:created xsi:type="dcterms:W3CDTF">2022-05-18T16:31:35Z</dcterms:created>
  <dcterms:modified xsi:type="dcterms:W3CDTF">2022-06-09T13:57:48Z</dcterms:modified>
</cp:coreProperties>
</file>