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14"/>
  </p:notesMasterIdLst>
  <p:sldIdLst>
    <p:sldId id="260" r:id="rId3"/>
    <p:sldId id="282" r:id="rId4"/>
    <p:sldId id="265" r:id="rId5"/>
    <p:sldId id="292" r:id="rId6"/>
    <p:sldId id="283" r:id="rId7"/>
    <p:sldId id="280" r:id="rId8"/>
    <p:sldId id="281" r:id="rId9"/>
    <p:sldId id="289" r:id="rId10"/>
    <p:sldId id="290" r:id="rId11"/>
    <p:sldId id="293" r:id="rId12"/>
    <p:sldId id="263" r:id="rId13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C5F7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6000" autoAdjust="0"/>
  </p:normalViewPr>
  <p:slideViewPr>
    <p:cSldViewPr snapToGrid="0" snapToObjects="1">
      <p:cViewPr varScale="1">
        <p:scale>
          <a:sx n="109" d="100"/>
          <a:sy n="109" d="100"/>
        </p:scale>
        <p:origin x="1596" y="10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C9D04787-D669-4FD0-8518-2630C58DB89C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B4BC93D7-D509-4359-B5D8-C4CE26E828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6146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C93D7-D509-4359-B5D8-C4CE26E8284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1915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C93D7-D509-4359-B5D8-C4CE26E8284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647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C93D7-D509-4359-B5D8-C4CE26E8284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9032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C93D7-D509-4359-B5D8-C4CE26E8284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38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Will improve the safety and traffic operations of the corridor.</a:t>
            </a:r>
          </a:p>
          <a:p>
            <a:r>
              <a:rPr lang="en-US" dirty="0"/>
              <a:t>Complete access control from Waterloo/Cedar Falls to northwest of Waverly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C93D7-D509-4359-B5D8-C4CE26E828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64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</a:t>
            </a:r>
            <a:r>
              <a:rPr lang="en-US" baseline="0" dirty="0"/>
              <a:t> conjunction with this project, I</a:t>
            </a:r>
            <a:r>
              <a:rPr lang="en-US" dirty="0"/>
              <a:t>NRCOG</a:t>
            </a:r>
            <a:r>
              <a:rPr lang="en-US" baseline="0" dirty="0"/>
              <a:t> staff will be coordinating planning efforts for bicycle accommodations from Janesville to Waverly. </a:t>
            </a:r>
          </a:p>
          <a:p>
            <a:endParaRPr lang="en-US" baseline="0" dirty="0"/>
          </a:p>
          <a:p>
            <a:r>
              <a:rPr lang="en-US" baseline="0" dirty="0"/>
              <a:t>~ 2-mile gap from 260</a:t>
            </a:r>
            <a:r>
              <a:rPr lang="en-US" baseline="30000" dirty="0"/>
              <a:t>th</a:t>
            </a:r>
            <a:r>
              <a:rPr lang="en-US" baseline="0" dirty="0"/>
              <a:t> St north to 29</a:t>
            </a:r>
            <a:r>
              <a:rPr lang="en-US" baseline="30000" dirty="0"/>
              <a:t>th</a:t>
            </a:r>
            <a:r>
              <a:rPr lang="en-US" baseline="0" dirty="0"/>
              <a:t> Ave SW in Waverly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C93D7-D509-4359-B5D8-C4CE26E828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1251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C93D7-D509-4359-B5D8-C4CE26E828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3297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C93D7-D509-4359-B5D8-C4CE26E828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95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C93D7-D509-4359-B5D8-C4CE26E8284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563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C93D7-D509-4359-B5D8-C4CE26E8284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9601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BC93D7-D509-4359-B5D8-C4CE26E8284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570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C78AD-F778-9B4B-8234-3CA31B60C319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34F-E127-7543-BDB1-FD85AF953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1881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C78AD-F778-9B4B-8234-3CA31B60C319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34F-E127-7543-BDB1-FD85AF953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78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C78AD-F778-9B4B-8234-3CA31B60C319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34F-E127-7543-BDB1-FD85AF953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517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54B75-A87E-41D9-A67A-2B01F3D122E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333348-695A-4926-B8C2-E631841A81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485C17-294C-4E7D-B3C3-4A4EFAF185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186D0-6A44-4838-A879-3787FD55451D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70722-CCD6-45A6-9E5A-FF9A56011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A62024-6FE3-4A41-9769-35F178208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DA05-7A82-43DE-89DE-4F3967B5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53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68EA93-9F9B-4823-ACBC-BE26A33D7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83061A-53F0-4300-A562-93DDCE558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C052C6-DC42-4C5B-8200-FFE18471B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186D0-6A44-4838-A879-3787FD55451D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704A3-0DA5-42DD-8192-DA15CCFEB0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7C74DB-656F-45BD-AD9D-F68C73418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DA05-7A82-43DE-89DE-4F3967B5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2684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B1062-8360-42FC-B18E-5A4C75539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0886C2-CA49-43B9-BADF-54C91DD3A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B38B0F-8578-420A-A4A9-14277F100D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186D0-6A44-4838-A879-3787FD55451D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839DC0-4A5E-4654-9872-A748E1517D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80ADD9-738A-4C33-8C58-50D04C1B3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DA05-7A82-43DE-89DE-4F3967B5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661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125EF3-3807-4C1E-9EC2-C65D19450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30FA7-E634-430B-A884-D22A29A823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16EF52-4106-4922-8A76-506DD4BC44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3764D9-151C-42C3-9578-F256DD7BD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186D0-6A44-4838-A879-3787FD55451D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8ABB7A-D73E-41C8-8D42-BFAF4E3693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0BDAC5-F81B-491F-BB00-7B19E3DED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DA05-7A82-43DE-89DE-4F3967B5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7975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33A061-C2B4-4CA3-B4C6-B9BD911B1D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DAC29F-C643-4797-88C6-248D327A83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DE6ABE-1ED3-4169-B2DD-F26C78771A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AFDB49D-FC34-4AA4-8E5C-61381198F1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D5CDE3-E800-40C0-8364-ED2D7D3A30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2184B0F-D150-4920-A55B-6F29381E1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186D0-6A44-4838-A879-3787FD55451D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B4D16C-13DA-437F-B93A-B6E0F11758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F9CB3D-1375-4AB7-B427-FA991B9E6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DA05-7A82-43DE-89DE-4F3967B5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2767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18212-7570-4BEE-858E-76CE2ED34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BB6150-C1D5-410E-B36E-04939A4E4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186D0-6A44-4838-A879-3787FD55451D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FBA327-AB8A-4EBF-B491-F2AE19EA7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056953-B270-4C80-A0B9-7902F9610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DA05-7A82-43DE-89DE-4F3967B5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6398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0DBEE6-2006-4B4B-93B4-9522EB934A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186D0-6A44-4838-A879-3787FD55451D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66DE41-A396-4AB7-A47F-640433291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CF4A8C-F8C8-4245-8E19-8AD776E8B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DA05-7A82-43DE-89DE-4F3967B5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46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0A6AEC-D11A-4386-A761-318DFCFBB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F1F159-0AC6-4B90-B036-16EF6F707B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1B40E8-C21B-4E17-BE7C-984C1C5006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8EE419-EC33-4D73-8467-3F54E5A8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186D0-6A44-4838-A879-3787FD55451D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1D4766-F666-4F00-8E44-F57371705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E2B981-6F7C-454F-8595-A5EF4A59B4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DA05-7A82-43DE-89DE-4F3967B5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9719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C78AD-F778-9B4B-8234-3CA31B60C319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34F-E127-7543-BDB1-FD85AF953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74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C05714-3857-4D1D-9DF7-82916E3F3D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BB51C2-033A-455F-97E5-1BB64C7FB3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DA10C3-0F41-47C1-938A-22129C6AF8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4937BF-C8E9-4212-A93E-77737F5CD4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186D0-6A44-4838-A879-3787FD55451D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FE57C5-18A0-458A-869F-79D4103D2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5324B4-DCAF-43A4-8FD2-5DACE5418D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DA05-7A82-43DE-89DE-4F3967B5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2625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A44F7-CBA2-42EB-9CEC-7CC7F0253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A78385-9EB9-4877-B64B-3DFCFD551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443532-8B37-4D3C-A1E6-8C05BC532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186D0-6A44-4838-A879-3787FD55451D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99C9E-0862-4FEE-9EF0-14466E30A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A8149F-13A7-4137-98AF-8B14D9B2F2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DA05-7A82-43DE-89DE-4F3967B5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3879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FD4480-E8CF-434B-9BA5-F966AA3370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D4B435-1A60-4FE5-BAC9-D4E9333F83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48A07B-76B6-4F3A-838A-AC9ADCC4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186D0-6A44-4838-A879-3787FD55451D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7EAEF4-3717-4925-92C0-C497AB751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9BEA2D-A77F-4523-A1FB-E4B0981AF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2DA05-7A82-43DE-89DE-4F3967B5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56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C78AD-F778-9B4B-8234-3CA31B60C319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34F-E127-7543-BDB1-FD85AF953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3001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C78AD-F778-9B4B-8234-3CA31B60C319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34F-E127-7543-BDB1-FD85AF953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949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C78AD-F778-9B4B-8234-3CA31B60C319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34F-E127-7543-BDB1-FD85AF953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505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C78AD-F778-9B4B-8234-3CA31B60C319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34F-E127-7543-BDB1-FD85AF953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77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C78AD-F778-9B4B-8234-3CA31B60C319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34F-E127-7543-BDB1-FD85AF953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861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C78AD-F778-9B4B-8234-3CA31B60C319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34F-E127-7543-BDB1-FD85AF953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8235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C78AD-F778-9B4B-8234-3CA31B60C319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11C34F-E127-7543-BDB1-FD85AF953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072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8C78AD-F778-9B4B-8234-3CA31B60C319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11C34F-E127-7543-BDB1-FD85AF9539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666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BFE3FE5-340F-42ED-82A8-118599982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016D90-EFB7-4254-906E-880EF6F791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DCB7ED-5157-420A-92B5-BDB6FE9B72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186D0-6A44-4838-A879-3787FD55451D}" type="datetimeFigureOut">
              <a:rPr lang="en-US" smtClean="0"/>
              <a:t>6/6/2022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F6684A-58FB-4088-884E-25B9AA494E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AE2AE8-0D05-4574-BE8D-E1079576B3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2DA05-7A82-43DE-89DE-4F3967B57B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550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A4B612FE-EDF9-4A28-B492-EE7A7102F7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034482"/>
            <a:ext cx="6858000" cy="3074536"/>
          </a:xfrm>
        </p:spPr>
        <p:txBody>
          <a:bodyPr anchor="ctr">
            <a:noAutofit/>
          </a:bodyPr>
          <a:lstStyle/>
          <a:p>
            <a:r>
              <a:rPr lang="en-US" sz="1600" b="1" i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Black Hawk County Metropolitan Area Transportation </a:t>
            </a:r>
            <a:br>
              <a:rPr lang="en-US" sz="1600" b="1" i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b="1" i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Policy Board</a:t>
            </a:r>
            <a:br>
              <a:rPr lang="en-US" sz="1600" b="1" i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and the</a:t>
            </a:r>
            <a:br>
              <a:rPr lang="en-US" sz="1600" b="1" i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</a:br>
            <a:br>
              <a:rPr lang="en-US" sz="1600" b="1" i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b="1" i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Iowa Northland Regional Transportation Authority</a:t>
            </a:r>
            <a:br>
              <a:rPr lang="en-US" sz="1600" b="1" i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</a:br>
            <a:br>
              <a:rPr lang="en-US" sz="1600" i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i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Presentation to the</a:t>
            </a:r>
            <a:br>
              <a:rPr lang="en-US" sz="1600" b="1" i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</a:br>
            <a:br>
              <a:rPr lang="en-US" sz="1600" b="1" i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b="1" i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Iowa Transportation Commission</a:t>
            </a:r>
            <a:br>
              <a:rPr lang="en-US" sz="1600" b="1" i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b="1" i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June 14, 2022</a:t>
            </a:r>
            <a:br>
              <a:rPr lang="en-US" sz="1600" b="1" i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600" b="1" i="1" dirty="0">
                <a:solidFill>
                  <a:schemeClr val="accent1">
                    <a:lumMod val="50000"/>
                  </a:schemeClr>
                </a:solidFill>
                <a:latin typeface="Calibri" pitchFamily="34" charset="0"/>
                <a:cs typeface="Calibri" pitchFamily="34" charset="0"/>
              </a:rPr>
              <a:t>Coralville, Iowa</a:t>
            </a:r>
            <a:endParaRPr lang="en-U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246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1670A4-4D78-48C7-B468-96CA38C7C94F}"/>
              </a:ext>
            </a:extLst>
          </p:cNvPr>
          <p:cNvSpPr/>
          <p:nvPr/>
        </p:nvSpPr>
        <p:spPr>
          <a:xfrm>
            <a:off x="6506308" y="4167554"/>
            <a:ext cx="2637692" cy="9759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Continued Commitment to Iowa’s Aviation System Plan for Continued Airport Infrastructure Investment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5A219-E7D4-43A0-A8B1-EC306F20F5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8229600" cy="339447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As Congress begins debate soon on the next FAA Reauthorization Bill, respectfully request to continue funding for the following:</a:t>
            </a:r>
          </a:p>
          <a:p>
            <a:pPr lvl="1"/>
            <a:r>
              <a:rPr lang="en-US" dirty="0"/>
              <a:t>Five (5) Year Reauthorization Bill</a:t>
            </a:r>
          </a:p>
          <a:p>
            <a:pPr lvl="1"/>
            <a:r>
              <a:rPr lang="en-US" dirty="0"/>
              <a:t>Airport Improvement Program</a:t>
            </a:r>
          </a:p>
          <a:p>
            <a:pPr lvl="1"/>
            <a:r>
              <a:rPr lang="en-US" dirty="0"/>
              <a:t>US DOT’s popular Essential Air Services (EAS) program</a:t>
            </a:r>
          </a:p>
          <a:p>
            <a:pPr lvl="1"/>
            <a:r>
              <a:rPr lang="en-US" dirty="0"/>
              <a:t>Full funding levels for the Federal Contract and Cost-Share Air Traffic Control Tower Program (FC-ATCT) </a:t>
            </a:r>
            <a:r>
              <a:rPr lang="en-US" i="1" dirty="0"/>
              <a:t>(reference USDOT-IG Report No: AV-2013-009)</a:t>
            </a:r>
          </a:p>
          <a:p>
            <a:pPr lvl="1"/>
            <a:r>
              <a:rPr lang="en-US" dirty="0"/>
              <a:t>Join IPAA and oppose the diversion of aviation fuel taxes from the sale of jet fuel to the Federal Highway Trust Fund – in contrast with the Aviation Trust Fund</a:t>
            </a:r>
          </a:p>
          <a:p>
            <a:r>
              <a:rPr lang="en-US" sz="2900" dirty="0"/>
              <a:t>Support IPAA’s request for:</a:t>
            </a:r>
          </a:p>
          <a:p>
            <a:pPr lvl="1"/>
            <a:r>
              <a:rPr lang="en-US" dirty="0"/>
              <a:t>Increasing the Passenger Facility Charge from $4.50 to $8.50</a:t>
            </a:r>
          </a:p>
          <a:p>
            <a:pPr lvl="1"/>
            <a:r>
              <a:rPr lang="en-US" dirty="0"/>
              <a:t>Indexing the PFC for construction cost inflation</a:t>
            </a:r>
          </a:p>
          <a:p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7437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48019"/>
            <a:ext cx="8229600" cy="3766782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6000" b="1" dirty="0"/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595639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IA 58 and Greenhill Rd Single Point Interchange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200151"/>
            <a:ext cx="4141561" cy="3394472"/>
          </a:xfrm>
        </p:spPr>
        <p:txBody>
          <a:bodyPr>
            <a:normAutofit/>
          </a:bodyPr>
          <a:lstStyle/>
          <a:p>
            <a:r>
              <a:rPr lang="en-US" sz="2000" dirty="0"/>
              <a:t>The City of Cedar Falls and the MPO </a:t>
            </a:r>
            <a:r>
              <a:rPr lang="en-US" sz="2000" b="1" dirty="0"/>
              <a:t>thank the Iowa Transportation Commission</a:t>
            </a:r>
            <a:r>
              <a:rPr lang="en-US" sz="2000" dirty="0"/>
              <a:t> for programming $33.5 million in </a:t>
            </a:r>
            <a:r>
              <a:rPr lang="en-US" sz="2000"/>
              <a:t>FY’27 </a:t>
            </a:r>
            <a:endParaRPr lang="en-US" sz="2000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B4C96F2-3A9F-4282-8F73-C9F66FE9154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9" t="9091" r="6795"/>
          <a:stretch/>
        </p:blipFill>
        <p:spPr bwMode="auto">
          <a:xfrm>
            <a:off x="457200" y="1299733"/>
            <a:ext cx="3997398" cy="25820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9218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U.S. Highway 218 </a:t>
            </a:r>
            <a:r>
              <a:rPr lang="en-US" sz="3600"/>
              <a:t>– Janesville to </a:t>
            </a:r>
            <a:r>
              <a:rPr lang="en-US" sz="3600" dirty="0"/>
              <a:t>Waverly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079631" y="1200151"/>
            <a:ext cx="4607169" cy="3394472"/>
          </a:xfrm>
        </p:spPr>
        <p:txBody>
          <a:bodyPr>
            <a:normAutofit/>
          </a:bodyPr>
          <a:lstStyle/>
          <a:p>
            <a:r>
              <a:rPr lang="en-US" sz="2000" dirty="0"/>
              <a:t>The INRTA, Bremer County, Black Hawk County, and City of Janesville </a:t>
            </a:r>
            <a:r>
              <a:rPr lang="en-US" sz="2000" b="1" dirty="0"/>
              <a:t>thank the Iowa Transportation Commission </a:t>
            </a:r>
            <a:r>
              <a:rPr lang="en-US" sz="2000" dirty="0"/>
              <a:t>for programming $43 million for this important project</a:t>
            </a:r>
          </a:p>
          <a:p>
            <a:pPr lvl="1"/>
            <a:r>
              <a:rPr lang="en-US" sz="1600" dirty="0"/>
              <a:t>Interchange at 260</a:t>
            </a:r>
            <a:r>
              <a:rPr lang="en-US" sz="1600" baseline="30000" dirty="0"/>
              <a:t>th</a:t>
            </a:r>
            <a:r>
              <a:rPr lang="en-US" sz="1600" dirty="0"/>
              <a:t> St</a:t>
            </a:r>
          </a:p>
          <a:p>
            <a:pPr lvl="1"/>
            <a:r>
              <a:rPr lang="en-US" sz="1600" dirty="0"/>
              <a:t>Replacing the 7</a:t>
            </a:r>
            <a:r>
              <a:rPr lang="en-US" sz="1600" baseline="30000" dirty="0"/>
              <a:t>th</a:t>
            </a:r>
            <a:r>
              <a:rPr lang="en-US" sz="1600" dirty="0"/>
              <a:t> St Bridge in Janesville</a:t>
            </a:r>
          </a:p>
          <a:p>
            <a:pPr lvl="1"/>
            <a:r>
              <a:rPr lang="en-US" sz="1600" dirty="0"/>
              <a:t>RTA planning efforts to extend bike accommodations from Janesville to Waverly</a:t>
            </a:r>
          </a:p>
        </p:txBody>
      </p:sp>
      <p:pic>
        <p:nvPicPr>
          <p:cNvPr id="8" name="Picture 5" descr="image001">
            <a:extLst>
              <a:ext uri="{FF2B5EF4-FFF2-40B4-BE49-F238E27FC236}">
                <a16:creationId xmlns:a16="http://schemas.microsoft.com/office/drawing/2014/main" id="{71F60E23-692D-4E07-878E-06F5F4CED852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676" y="1200150"/>
            <a:ext cx="2395041" cy="364911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48933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U.S. Highway 218 – Bike Planning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7350B6-259F-E752-B5B4-DC3E632BADC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15424B9-858F-11B7-BB6B-47BFE584BA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28181"/>
            <a:ext cx="9144000" cy="4215319"/>
          </a:xfrm>
          <a:prstGeom prst="rect">
            <a:avLst/>
          </a:prstGeom>
        </p:spPr>
      </p:pic>
      <p:pic>
        <p:nvPicPr>
          <p:cNvPr id="11" name="Content Placeholder 10" descr="Arrow Up with solid fill">
            <a:extLst>
              <a:ext uri="{FF2B5EF4-FFF2-40B4-BE49-F238E27FC236}">
                <a16:creationId xmlns:a16="http://schemas.microsoft.com/office/drawing/2014/main" id="{AFD7C743-7F79-3B73-0EFC-5BDB9BC6E16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8399676" y="4526756"/>
            <a:ext cx="594122" cy="594122"/>
          </a:xfr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9C2E488-0CAA-D64F-3B19-9CA5A6AEFF9D}"/>
              </a:ext>
            </a:extLst>
          </p:cNvPr>
          <p:cNvSpPr/>
          <p:nvPr/>
        </p:nvSpPr>
        <p:spPr>
          <a:xfrm>
            <a:off x="3094892" y="2954216"/>
            <a:ext cx="2848708" cy="562707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4E57811-CD9F-0F26-8733-23200B805FC4}"/>
              </a:ext>
            </a:extLst>
          </p:cNvPr>
          <p:cNvSpPr txBox="1"/>
          <p:nvPr/>
        </p:nvSpPr>
        <p:spPr>
          <a:xfrm>
            <a:off x="1152892" y="1547057"/>
            <a:ext cx="1544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Waverly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373A33-05F4-F501-EAFC-42559831375D}"/>
              </a:ext>
            </a:extLst>
          </p:cNvPr>
          <p:cNvSpPr txBox="1"/>
          <p:nvPr/>
        </p:nvSpPr>
        <p:spPr>
          <a:xfrm>
            <a:off x="7555525" y="1953608"/>
            <a:ext cx="15445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Janesville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AA3919-732F-C5D2-8582-128531CD9958}"/>
              </a:ext>
            </a:extLst>
          </p:cNvPr>
          <p:cNvSpPr txBox="1"/>
          <p:nvPr/>
        </p:nvSpPr>
        <p:spPr>
          <a:xfrm>
            <a:off x="3469298" y="2621296"/>
            <a:ext cx="20998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n w="0"/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2-mile bike gap</a:t>
            </a:r>
          </a:p>
        </p:txBody>
      </p:sp>
    </p:spTree>
    <p:extLst>
      <p:ext uri="{BB962C8B-B14F-4D97-AF65-F5344CB8AC3E}">
        <p14:creationId xmlns:p14="http://schemas.microsoft.com/office/powerpoint/2010/main" val="3835981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IA 150 Corridor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200151"/>
            <a:ext cx="4141561" cy="3394472"/>
          </a:xfrm>
        </p:spPr>
        <p:txBody>
          <a:bodyPr>
            <a:normAutofit/>
          </a:bodyPr>
          <a:lstStyle/>
          <a:p>
            <a:r>
              <a:rPr lang="en-US" sz="1800" dirty="0"/>
              <a:t>Planning and Environmental Linkages (PEL) Study is underway</a:t>
            </a:r>
          </a:p>
          <a:p>
            <a:pPr lvl="1"/>
            <a:r>
              <a:rPr lang="en-US" sz="1400" dirty="0"/>
              <a:t>I-380 north to Oelwein</a:t>
            </a:r>
          </a:p>
          <a:p>
            <a:pPr lvl="1"/>
            <a:r>
              <a:rPr lang="en-US" sz="1400" dirty="0"/>
              <a:t>Safety and operations issues</a:t>
            </a:r>
          </a:p>
          <a:p>
            <a:pPr lvl="1"/>
            <a:r>
              <a:rPr lang="en-US" sz="1400" dirty="0"/>
              <a:t>Exploring Super-2 Highway improvements</a:t>
            </a:r>
          </a:p>
          <a:p>
            <a:pPr lvl="1"/>
            <a:r>
              <a:rPr lang="en-US" sz="1400" dirty="0"/>
              <a:t>March 2023 completion</a:t>
            </a:r>
          </a:p>
          <a:p>
            <a:r>
              <a:rPr lang="en-US" sz="1800" dirty="0"/>
              <a:t>The INRTA, Buchanan County, and City of Independence </a:t>
            </a:r>
            <a:r>
              <a:rPr lang="en-US" sz="1800" b="1" dirty="0"/>
              <a:t>thank the Iowa Transportation Commission</a:t>
            </a:r>
            <a:r>
              <a:rPr lang="en-US" sz="1800" dirty="0"/>
              <a:t> for programming funds for this study</a:t>
            </a:r>
          </a:p>
          <a:p>
            <a:endParaRPr lang="en-US" sz="1800" dirty="0"/>
          </a:p>
          <a:p>
            <a:endParaRPr lang="en-US" sz="1400" dirty="0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A2FA9E62-B6C9-4231-8AFB-5B86037F4E8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4"/>
          <a:srcRect t="335" r="-1" b="15286"/>
          <a:stretch/>
        </p:blipFill>
        <p:spPr>
          <a:xfrm>
            <a:off x="457200" y="1150409"/>
            <a:ext cx="4038600" cy="16823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45717A-A0F7-49F5-8565-B82EC2C2A57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33"/>
          <a:stretch/>
        </p:blipFill>
        <p:spPr>
          <a:xfrm>
            <a:off x="457200" y="2832753"/>
            <a:ext cx="4038600" cy="194500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459116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Northeast Industrial Access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200151"/>
            <a:ext cx="4141561" cy="3394472"/>
          </a:xfrm>
        </p:spPr>
        <p:txBody>
          <a:bodyPr>
            <a:normAutofit/>
          </a:bodyPr>
          <a:lstStyle/>
          <a:p>
            <a:r>
              <a:rPr lang="en-US" sz="1800" dirty="0"/>
              <a:t>NEPA phase scheduled for FY 2024</a:t>
            </a:r>
          </a:p>
          <a:p>
            <a:pPr lvl="1"/>
            <a:r>
              <a:rPr lang="en-US" sz="1400" dirty="0"/>
              <a:t>$ 480k in STBG programmed through MPO</a:t>
            </a:r>
          </a:p>
          <a:p>
            <a:r>
              <a:rPr lang="en-US" sz="1800" dirty="0"/>
              <a:t>Up to $60M in feasible alternatives identified</a:t>
            </a:r>
          </a:p>
          <a:p>
            <a:r>
              <a:rPr lang="en-US" sz="1800" dirty="0"/>
              <a:t>Project Goals:</a:t>
            </a:r>
          </a:p>
          <a:p>
            <a:pPr lvl="1"/>
            <a:r>
              <a:rPr lang="en-US" sz="1400" dirty="0"/>
              <a:t>Improved system and freight reliability</a:t>
            </a:r>
          </a:p>
          <a:p>
            <a:pPr lvl="1"/>
            <a:r>
              <a:rPr lang="en-US" sz="1400" dirty="0"/>
              <a:t>Improved access to industrial area</a:t>
            </a:r>
          </a:p>
          <a:p>
            <a:pPr lvl="1"/>
            <a:r>
              <a:rPr lang="en-US" sz="1400" dirty="0"/>
              <a:t>Economic development opportunities</a:t>
            </a:r>
          </a:p>
          <a:p>
            <a:pPr lvl="1"/>
            <a:endParaRPr lang="en-US" sz="1400" dirty="0"/>
          </a:p>
          <a:p>
            <a:pPr marL="0" indent="0">
              <a:buNone/>
            </a:pPr>
            <a:endParaRPr lang="en-US" sz="1800" dirty="0"/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CF38360B-A110-49A0-B073-FDEE608D662C}"/>
              </a:ext>
            </a:extLst>
          </p:cNvPr>
          <p:cNvPicPr>
            <a:picLocks noGrp="1"/>
          </p:cNvPicPr>
          <p:nvPr>
            <p:ph sz="half"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9" r="9727"/>
          <a:stretch/>
        </p:blipFill>
        <p:spPr bwMode="auto">
          <a:xfrm>
            <a:off x="641251" y="1200150"/>
            <a:ext cx="3670498" cy="3394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815369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Other Transportation Planning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5A219-E7D4-43A0-A8B1-EC306F20F5E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US" sz="2000" dirty="0"/>
              <a:t>MPO Pedestrian Master Plan </a:t>
            </a:r>
            <a:r>
              <a:rPr lang="en-US" sz="2000" i="1" dirty="0"/>
              <a:t>(Adopted February 2022)</a:t>
            </a:r>
          </a:p>
          <a:p>
            <a:r>
              <a:rPr lang="en-US" sz="2000" dirty="0"/>
              <a:t>Interactive Cedar Valley Trails Map (Launched May 2022)</a:t>
            </a:r>
          </a:p>
          <a:p>
            <a:r>
              <a:rPr lang="en-US" sz="2000" dirty="0"/>
              <a:t>MET Transit fixed-route restructuring </a:t>
            </a:r>
            <a:r>
              <a:rPr lang="en-US" sz="2000" i="1" dirty="0"/>
              <a:t>(Summer 2022)</a:t>
            </a:r>
          </a:p>
          <a:p>
            <a:r>
              <a:rPr lang="en-US" sz="2000" dirty="0"/>
              <a:t>MET Transit Study (FY 2023)</a:t>
            </a:r>
          </a:p>
          <a:p>
            <a:pPr marL="457200" lvl="1" indent="0">
              <a:buNone/>
            </a:pPr>
            <a:r>
              <a:rPr lang="en-US" sz="1400" i="1" dirty="0"/>
              <a:t>*Exploratory</a:t>
            </a:r>
          </a:p>
          <a:p>
            <a:r>
              <a:rPr lang="en-US" sz="2000" dirty="0"/>
              <a:t>Mobility Coordinator (FY 2023)</a:t>
            </a:r>
          </a:p>
          <a:p>
            <a:pPr marL="457200" lvl="1" indent="0">
              <a:buNone/>
            </a:pPr>
            <a:r>
              <a:rPr lang="en-US" sz="1400" i="1" dirty="0"/>
              <a:t>*Exploratory</a:t>
            </a:r>
          </a:p>
        </p:txBody>
      </p:sp>
      <p:pic>
        <p:nvPicPr>
          <p:cNvPr id="10" name="Picture 9" descr="A picture containing map&#10;&#10;Description automatically generated">
            <a:extLst>
              <a:ext uri="{FF2B5EF4-FFF2-40B4-BE49-F238E27FC236}">
                <a16:creationId xmlns:a16="http://schemas.microsoft.com/office/drawing/2014/main" id="{BF7FED55-8153-44F9-009F-3997A226CD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5155" y="1063229"/>
            <a:ext cx="1515075" cy="196068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401F51-DCD5-788D-2D03-A9D754C193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5800" y="1063229"/>
            <a:ext cx="2607129" cy="2571750"/>
          </a:xfrm>
          <a:prstGeom prst="rect">
            <a:avLst/>
          </a:prstGeom>
          <a:ln>
            <a:solidFill>
              <a:schemeClr val="accent3">
                <a:lumMod val="60000"/>
                <a:lumOff val="4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8612243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Aviation in Waterloo &amp; The Greater Cedar Valley Region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5A219-E7D4-43A0-A8B1-EC306F20F5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094647"/>
            <a:ext cx="4038600" cy="33944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200" b="1" dirty="0"/>
              <a:t>Thank you </a:t>
            </a:r>
            <a:r>
              <a:rPr lang="en-US" sz="1200" dirty="0"/>
              <a:t>for the strong commitment to Iowa’s Commercial Service and General Aviation Airports, with the recent completion of:</a:t>
            </a:r>
          </a:p>
          <a:p>
            <a:r>
              <a:rPr lang="en-US" sz="1200" dirty="0"/>
              <a:t>Department reorganization and hiring of State Aviation Director and Staff</a:t>
            </a:r>
          </a:p>
          <a:p>
            <a:r>
              <a:rPr lang="en-US" sz="1200" dirty="0"/>
              <a:t>Update of Iowa’s State Aviation System Plan</a:t>
            </a:r>
          </a:p>
          <a:p>
            <a:r>
              <a:rPr lang="en-US" sz="1200" dirty="0"/>
              <a:t>Airport Marketing &amp; Air Service Sustainment Programs</a:t>
            </a:r>
          </a:p>
          <a:p>
            <a:r>
              <a:rPr lang="en-US" sz="1200" dirty="0"/>
              <a:t>Commercial Service &amp; General Aviation Infrastructure (CSVI &amp; GAVI) Programs</a:t>
            </a:r>
          </a:p>
          <a:p>
            <a:r>
              <a:rPr lang="en-US" sz="1200" dirty="0"/>
              <a:t>Iowa Public Airports Association (IPAA) looks forward to working with the Commission and the Aviation Bureau to implement the State Aviation System Plan and Goals</a:t>
            </a:r>
          </a:p>
          <a:p>
            <a:r>
              <a:rPr lang="en-US" sz="1200" dirty="0"/>
              <a:t>Expected signature by Governor Reynolds for the successful passage of IPAA’s legislative request for support &amp; passage of SF-2370 for waiving the taxes from aircraft parts &amp; labor services, and passed with significant bi-partisan support during this most recent extended legislative session</a:t>
            </a:r>
          </a:p>
        </p:txBody>
      </p:sp>
      <p:pic>
        <p:nvPicPr>
          <p:cNvPr id="12" name="Picture 3" descr="F:\Organizations\MPO\Presentations\Iowa DOT Commission\Iowa DOT Commission - 2016\American Airlines Embraer ERJ-145 50-Seat Regional Jet.jpg">
            <a:extLst>
              <a:ext uri="{FF2B5EF4-FFF2-40B4-BE49-F238E27FC236}">
                <a16:creationId xmlns:a16="http://schemas.microsoft.com/office/drawing/2014/main" id="{E64BBD04-DAB3-4D0D-856D-75FE9864F1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40" b="14444"/>
          <a:stretch/>
        </p:blipFill>
        <p:spPr bwMode="auto">
          <a:xfrm>
            <a:off x="4702785" y="2492617"/>
            <a:ext cx="3984015" cy="1635073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Organizations\MPO\Presentations\Iowa DOT Commission\Iowa DOT Commission - 2016\12 18 2015 ALO - Waterloo - Face Book Page.jpg">
            <a:extLst>
              <a:ext uri="{FF2B5EF4-FFF2-40B4-BE49-F238E27FC236}">
                <a16:creationId xmlns:a16="http://schemas.microsoft.com/office/drawing/2014/main" id="{CAE21749-5F8D-4649-9A3D-786EFC88E2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9"/>
          <a:stretch/>
        </p:blipFill>
        <p:spPr bwMode="auto">
          <a:xfrm>
            <a:off x="6494586" y="1251943"/>
            <a:ext cx="2192214" cy="1144026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Waterloo Regional Airport">
            <a:extLst>
              <a:ext uri="{FF2B5EF4-FFF2-40B4-BE49-F238E27FC236}">
                <a16:creationId xmlns:a16="http://schemas.microsoft.com/office/drawing/2014/main" id="{1F14EFFA-ABB2-4186-AF1D-DC5D5B2BB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785" y="1623931"/>
            <a:ext cx="1666875" cy="4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84107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61670A4-4D78-48C7-B468-96CA38C7C94F}"/>
              </a:ext>
            </a:extLst>
          </p:cNvPr>
          <p:cNvSpPr/>
          <p:nvPr/>
        </p:nvSpPr>
        <p:spPr>
          <a:xfrm>
            <a:off x="6506308" y="4167554"/>
            <a:ext cx="2637692" cy="97594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400" dirty="0"/>
              <a:t>Continued Commitment to Iowa’s Aviation System Plan for Continued Airport Infrastructure Investment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5A219-E7D4-43A0-A8B1-EC306F20F5E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sz="3800" dirty="0"/>
              <a:t>With the recent support by Governor Reynolds of $100M for the Iowa Commercial Aviation Infrastructure Fund (CAIF), continue to support IPAA’s request with a long-term commitment for all Commercial Service &amp; General Aviation Airports in Iowa’s Aviation System Plan for on-going State investments in aviation &amp; airport infrastructure</a:t>
            </a:r>
          </a:p>
          <a:p>
            <a:r>
              <a:rPr lang="en-US" sz="3800" dirty="0"/>
              <a:t>Support for a long-term commitment for on-going infrastructure investments for both Commercial Service and General Aviation Airports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803AB90-10A6-45ED-933E-5A688748F9D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US" sz="3800" dirty="0"/>
              <a:t>Expand the Runway Markings &amp; Pavement Maintenance Programs to include smaller CSAs that enplane under 50k passengers annually</a:t>
            </a:r>
          </a:p>
          <a:p>
            <a:r>
              <a:rPr lang="en-US" sz="3800" dirty="0"/>
              <a:t>Partner with Iowa’s airports with a 5% matching share to FAA and AIP funded projects </a:t>
            </a:r>
            <a:r>
              <a:rPr lang="en-US" sz="3800" i="1" dirty="0"/>
              <a:t>(similar to other states)</a:t>
            </a:r>
            <a:endParaRPr lang="en-US" sz="3800" dirty="0"/>
          </a:p>
          <a:p>
            <a:r>
              <a:rPr lang="en-US" sz="3800" dirty="0"/>
              <a:t>Join IPAA to become fully engaged in the challenges for small community &amp; rural air service throughout Iowa</a:t>
            </a:r>
          </a:p>
          <a:p>
            <a:pPr lvl="1"/>
            <a:r>
              <a:rPr lang="en-US" sz="3000" dirty="0"/>
              <a:t>Pre and post pandemic challenges</a:t>
            </a:r>
          </a:p>
          <a:p>
            <a:pPr lvl="1"/>
            <a:r>
              <a:rPr lang="en-US" sz="3000" dirty="0"/>
              <a:t>Nationwide shortage of pilots for the regional airline community</a:t>
            </a:r>
          </a:p>
        </p:txBody>
      </p:sp>
    </p:spTree>
    <p:extLst>
      <p:ext uri="{BB962C8B-B14F-4D97-AF65-F5344CB8AC3E}">
        <p14:creationId xmlns:p14="http://schemas.microsoft.com/office/powerpoint/2010/main" val="35225944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INRCOGPPTTemplate" id="{6286D264-6A2F-4597-97CB-5420A5BC396C}" vid="{5817BB9C-29D8-4DC6-A446-6A12A673B492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RCOGPPTTemplate" id="{6286D264-6A2F-4597-97CB-5420A5BC396C}" vid="{AA6A4596-370E-4F24-B7A0-45601F3E9F4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INRCOG_Powerpoint_Template</Template>
  <TotalTime>1969</TotalTime>
  <Words>767</Words>
  <Application>Microsoft Office PowerPoint</Application>
  <PresentationFormat>On-screen Show (16:9)</PresentationFormat>
  <Paragraphs>78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1_Office Theme</vt:lpstr>
      <vt:lpstr>Black Hawk County Metropolitan Area Transportation  Policy Board and the  Iowa Northland Regional Transportation Authority  Presentation to the  Iowa Transportation Commission June 14, 2022 Coralville, Iowa</vt:lpstr>
      <vt:lpstr>IA 58 and Greenhill Rd Single Point Interchange</vt:lpstr>
      <vt:lpstr>U.S. Highway 218 – Janesville to Waverly</vt:lpstr>
      <vt:lpstr>U.S. Highway 218 – Bike Planning</vt:lpstr>
      <vt:lpstr>IA 150 Corridor</vt:lpstr>
      <vt:lpstr>Northeast Industrial Access</vt:lpstr>
      <vt:lpstr>Other Transportation Planning Activities</vt:lpstr>
      <vt:lpstr>Aviation in Waterloo &amp; The Greater Cedar Valley Region</vt:lpstr>
      <vt:lpstr>Continued Commitment to Iowa’s Aviation System Plan for Continued Airport Infrastructure Investment</vt:lpstr>
      <vt:lpstr>Continued Commitment to Iowa’s Aviation System Plan for Continued Airport Infrastructure Investment</vt:lpstr>
      <vt:lpstr>PowerPoint Presentation</vt:lpstr>
    </vt:vector>
  </TitlesOfParts>
  <Company>J Polymedia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Kyle Durant</dc:creator>
  <cp:lastModifiedBy>Kyle Durant</cp:lastModifiedBy>
  <cp:revision>259</cp:revision>
  <cp:lastPrinted>2020-03-02T15:00:34Z</cp:lastPrinted>
  <dcterms:created xsi:type="dcterms:W3CDTF">2019-07-09T18:49:36Z</dcterms:created>
  <dcterms:modified xsi:type="dcterms:W3CDTF">2022-06-06T18:52:09Z</dcterms:modified>
</cp:coreProperties>
</file>