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1" r:id="rId4"/>
    <p:sldId id="289" r:id="rId5"/>
    <p:sldId id="277" r:id="rId6"/>
    <p:sldId id="294" r:id="rId7"/>
    <p:sldId id="295" r:id="rId8"/>
    <p:sldId id="273" r:id="rId9"/>
    <p:sldId id="293" r:id="rId10"/>
    <p:sldId id="292" r:id="rId11"/>
    <p:sldId id="291" r:id="rId12"/>
    <p:sldId id="267" r:id="rId13"/>
    <p:sldId id="288" r:id="rId14"/>
    <p:sldId id="290" r:id="rId15"/>
    <p:sldId id="281" r:id="rId16"/>
    <p:sldId id="264" r:id="rId17"/>
    <p:sldId id="280" r:id="rId18"/>
    <p:sldId id="282" r:id="rId19"/>
    <p:sldId id="272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8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3186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F6C4E-5E7E-47F5-8AF4-6BAF30FF12A2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75FAF-CE33-4B5F-B501-16FA4A458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5756F1-5D27-49C4-B176-5C10F7B32789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032FCDD-2E72-4EA5-BCC1-459B62120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Morning! My name is Zach James,</a:t>
            </a:r>
            <a:r>
              <a:rPr lang="en-US" baseline="0" dirty="0"/>
              <a:t> Planning Directors with SEIRPC.  </a:t>
            </a:r>
            <a:r>
              <a:rPr lang="en-US" dirty="0"/>
              <a:t>Welcome to Southeast Iowa.  I hope</a:t>
            </a:r>
            <a:r>
              <a:rPr lang="en-US" baseline="0" dirty="0"/>
              <a:t> you have enjoyed your time touring the region and seeing all of the great projects we have going on in this part of the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spc="200" dirty="0"/>
              <a:t>Regional</a:t>
            </a:r>
            <a:r>
              <a:rPr lang="en-US" sz="1200" spc="200" baseline="0" dirty="0"/>
              <a:t> STP and TAP projects programmed last 5 years</a:t>
            </a:r>
            <a:endParaRPr lang="en-US" sz="1200" spc="200" dirty="0"/>
          </a:p>
          <a:p>
            <a:r>
              <a:rPr lang="en-US" sz="1200" spc="200" dirty="0"/>
              <a:t>Grants Past 5 years only – Programs include EDA, RISE, TSIP, SRTS, SRT, FRT, City Bridge Fund, Foundations</a:t>
            </a:r>
          </a:p>
          <a:p>
            <a:r>
              <a:rPr lang="en-US" sz="1200" spc="200" dirty="0"/>
              <a:t>Planning Documents – this includes</a:t>
            </a:r>
            <a:r>
              <a:rPr lang="en-US" sz="1200" spc="200" baseline="0" dirty="0"/>
              <a:t> TIP, TPWP, PTP, LRTP, SRTS Plans, trail plans, </a:t>
            </a:r>
            <a:r>
              <a:rPr lang="en-US" sz="1200" spc="200" baseline="0" dirty="0" err="1"/>
              <a:t>wayfinding</a:t>
            </a:r>
            <a:r>
              <a:rPr lang="en-US" sz="1200" spc="200" baseline="0" dirty="0"/>
              <a:t>, parking, etc.</a:t>
            </a:r>
          </a:p>
          <a:p>
            <a:r>
              <a:rPr lang="en-US" sz="1200" spc="200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9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spc="200" dirty="0"/>
              <a:t>Regional</a:t>
            </a:r>
            <a:r>
              <a:rPr lang="en-US" sz="1200" spc="200" baseline="0" dirty="0"/>
              <a:t> STP and TAP projects programmed last 5 years</a:t>
            </a:r>
            <a:endParaRPr lang="en-US" sz="1200" spc="200" dirty="0"/>
          </a:p>
          <a:p>
            <a:r>
              <a:rPr lang="en-US" sz="1200" spc="200" dirty="0"/>
              <a:t>Grants Past 5 years only – Programs include EDA, RISE, TSIP, SRTS, SRT, FRT, City Bridge Fund, Foundations</a:t>
            </a:r>
          </a:p>
          <a:p>
            <a:r>
              <a:rPr lang="en-US" sz="1200" spc="200" dirty="0"/>
              <a:t>Planning Documents – this includes</a:t>
            </a:r>
            <a:r>
              <a:rPr lang="en-US" sz="1200" spc="200" baseline="0" dirty="0"/>
              <a:t> TIP, TPWP, PTP, LRTP, SRTS Plans, trail plans, </a:t>
            </a:r>
            <a:r>
              <a:rPr lang="en-US" sz="1200" spc="200" baseline="0" dirty="0" err="1"/>
              <a:t>wayfinding</a:t>
            </a:r>
            <a:r>
              <a:rPr lang="en-US" sz="1200" spc="200" baseline="0" dirty="0"/>
              <a:t>, parking, etc.</a:t>
            </a:r>
          </a:p>
          <a:p>
            <a:r>
              <a:rPr lang="en-US" sz="1200" spc="200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6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Development RISE Grant – Expansion of an existing company adjacent to the road, plus open up additional land for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 asked</a:t>
            </a:r>
            <a:r>
              <a:rPr lang="en-US" baseline="0" dirty="0"/>
              <a:t> us to assist in relocating their depot from its current location to the original historic depot in Downtown Fort Madison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While smaller in geography, slightly more dense in terms of population.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Board include 4 members from each county –</a:t>
            </a:r>
            <a:r>
              <a:rPr lang="en-US" baseline="0" dirty="0"/>
              <a:t> 1 County Rep, 2 largest city reps, and private sector rep</a:t>
            </a:r>
          </a:p>
          <a:p>
            <a:r>
              <a:rPr lang="en-US" baseline="0" dirty="0"/>
              <a:t>Employees include SEIBUS</a:t>
            </a:r>
          </a:p>
          <a:p>
            <a:r>
              <a:rPr lang="en-US" baseline="0" dirty="0"/>
              <a:t>Brief description of services to lead into transportation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Board include 4 members from each county –</a:t>
            </a:r>
            <a:r>
              <a:rPr lang="en-US" baseline="0" dirty="0"/>
              <a:t> 1 County Rep, 2 largest city reps, and private sector rep</a:t>
            </a:r>
          </a:p>
          <a:p>
            <a:r>
              <a:rPr lang="en-US" baseline="0" dirty="0"/>
              <a:t>Employees include SEIBUS</a:t>
            </a:r>
          </a:p>
          <a:p>
            <a:r>
              <a:rPr lang="en-US" baseline="0" dirty="0"/>
              <a:t>Brief description of services to lead into transportation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Lee County recently added</a:t>
            </a:r>
          </a:p>
          <a:p>
            <a:r>
              <a:rPr lang="en-US" dirty="0"/>
              <a:t>Anyone</a:t>
            </a:r>
            <a:r>
              <a:rPr lang="en-US" baseline="0" dirty="0"/>
              <a:t> can ride – primary clientele elderly, mentally/physically disabled</a:t>
            </a:r>
            <a:endParaRPr lang="en-US" dirty="0"/>
          </a:p>
          <a:p>
            <a:r>
              <a:rPr lang="en-US" dirty="0"/>
              <a:t>Partnerships and routes with regional entities such </a:t>
            </a:r>
            <a:r>
              <a:rPr lang="en-US" baseline="0" dirty="0"/>
              <a:t>health and human service providers, cities, counties, hospitals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Lee County recently added</a:t>
            </a:r>
          </a:p>
          <a:p>
            <a:r>
              <a:rPr lang="en-US" dirty="0"/>
              <a:t>Anyone</a:t>
            </a:r>
            <a:r>
              <a:rPr lang="en-US" baseline="0" dirty="0"/>
              <a:t> can ride – primary clientele elderly, mentally/physically disabled</a:t>
            </a:r>
            <a:endParaRPr lang="en-US" dirty="0"/>
          </a:p>
          <a:p>
            <a:r>
              <a:rPr lang="en-US" dirty="0"/>
              <a:t>Partnerships and routes with regional entities such </a:t>
            </a:r>
            <a:r>
              <a:rPr lang="en-US" baseline="0" dirty="0"/>
              <a:t>health and human service providers, cities, counties, hospitals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53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Lee County recently added</a:t>
            </a:r>
          </a:p>
          <a:p>
            <a:r>
              <a:rPr lang="en-US" dirty="0"/>
              <a:t>Anyone</a:t>
            </a:r>
            <a:r>
              <a:rPr lang="en-US" baseline="0" dirty="0"/>
              <a:t> can ride – primary clientele elderly, mentally/physically disabled</a:t>
            </a:r>
            <a:endParaRPr lang="en-US" dirty="0"/>
          </a:p>
          <a:p>
            <a:r>
              <a:rPr lang="en-US" dirty="0"/>
              <a:t>Partnerships and routes with regional entities such </a:t>
            </a:r>
            <a:r>
              <a:rPr lang="en-US" baseline="0" dirty="0"/>
              <a:t>health and human service providers, cities, counties, hospitals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26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spc="200" dirty="0"/>
              <a:t>Regional</a:t>
            </a:r>
            <a:r>
              <a:rPr lang="en-US" sz="1200" spc="200" baseline="0" dirty="0"/>
              <a:t> STP and TAP projects programmed last 5 years</a:t>
            </a:r>
            <a:endParaRPr lang="en-US" sz="1200" spc="200" dirty="0"/>
          </a:p>
          <a:p>
            <a:r>
              <a:rPr lang="en-US" sz="1200" spc="200" dirty="0"/>
              <a:t>Grants Past 5 years only – Programs include EDA, RISE, TSIP, SRTS, SRT, FRT, City Bridge Fund, Foundations</a:t>
            </a:r>
          </a:p>
          <a:p>
            <a:r>
              <a:rPr lang="en-US" sz="1200" spc="200" dirty="0"/>
              <a:t>Planning Documents – this includes</a:t>
            </a:r>
            <a:r>
              <a:rPr lang="en-US" sz="1200" spc="200" baseline="0" dirty="0"/>
              <a:t> TIP, TPWP, PTP, LRTP, SRTS Plans, trail plans, </a:t>
            </a:r>
            <a:r>
              <a:rPr lang="en-US" sz="1200" spc="200" baseline="0" dirty="0" err="1"/>
              <a:t>wayfinding</a:t>
            </a:r>
            <a:r>
              <a:rPr lang="en-US" sz="1200" spc="200" baseline="0" dirty="0"/>
              <a:t>, parking, etc.</a:t>
            </a:r>
          </a:p>
          <a:p>
            <a:r>
              <a:rPr lang="en-US" sz="1200" spc="200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spc="200" dirty="0"/>
              <a:t>Regional</a:t>
            </a:r>
            <a:r>
              <a:rPr lang="en-US" sz="1200" spc="200" baseline="0" dirty="0"/>
              <a:t> STP and TAP projects programmed last 5 years</a:t>
            </a:r>
            <a:endParaRPr lang="en-US" sz="1200" spc="200" dirty="0"/>
          </a:p>
          <a:p>
            <a:r>
              <a:rPr lang="en-US" sz="1200" spc="200" dirty="0"/>
              <a:t>Grants Past 5 years only – Programs include EDA, RISE, TSIP, SRTS, SRT, FRT, City Bridge Fund, Foundations</a:t>
            </a:r>
          </a:p>
          <a:p>
            <a:r>
              <a:rPr lang="en-US" sz="1200" spc="200" dirty="0"/>
              <a:t>Planning Documents – this includes</a:t>
            </a:r>
            <a:r>
              <a:rPr lang="en-US" sz="1200" spc="200" baseline="0" dirty="0"/>
              <a:t> TIP, TPWP, PTP, LRTP, SRTS Plans, trail plans, </a:t>
            </a:r>
            <a:r>
              <a:rPr lang="en-US" sz="1200" spc="200" baseline="0" dirty="0" err="1"/>
              <a:t>wayfinding</a:t>
            </a:r>
            <a:r>
              <a:rPr lang="en-US" sz="1200" spc="200" baseline="0" dirty="0"/>
              <a:t>, parking, etc.</a:t>
            </a:r>
          </a:p>
          <a:p>
            <a:r>
              <a:rPr lang="en-US" sz="1200" spc="200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2FCDD-2E72-4EA5-BCC1-459B6212087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5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b_c450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2600" y="6096000"/>
            <a:ext cx="1084200" cy="6119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3E3AE-F73D-4592-81C4-ECF944153C54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85A18-B1E2-4550-938A-59C3F37D22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zjames@seirpc.com" TargetMode="External"/><Relationship Id="rId5" Type="http://schemas.openxmlformats.org/officeDocument/2006/relationships/hyperlink" Target="http://www.facebook.com/seirpc" TargetMode="External"/><Relationship Id="rId4" Type="http://schemas.openxmlformats.org/officeDocument/2006/relationships/hyperlink" Target="http://www.seirpc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cid:D6A1C498-5A5F-4AAD-B82D-FD1CD371EBB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cid:7551CBC3-C36D-4F24-B0FF-A5D0639F8562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17526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Strengthening Southeast Iowa Since 1973</a:t>
            </a:r>
          </a:p>
        </p:txBody>
      </p:sp>
      <p:pic>
        <p:nvPicPr>
          <p:cNvPr id="8" name="Picture 7" descr="web_c45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600200"/>
            <a:ext cx="6075000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39000" y="5867400"/>
            <a:ext cx="1828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9906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SEIRPC TRANSPORTATION PLANNING</a:t>
            </a:r>
          </a:p>
          <a:p>
            <a:r>
              <a:rPr lang="en-US" sz="2400" b="1" i="1" spc="500" dirty="0"/>
              <a:t>Regional Consultation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775836"/>
            <a:ext cx="8077200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9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Mount Pleasant Saunders Park Trail</a:t>
            </a:r>
          </a:p>
          <a:p>
            <a:pPr>
              <a:lnSpc>
                <a:spcPct val="150000"/>
              </a:lnSpc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</p:txBody>
      </p:sp>
      <p:pic>
        <p:nvPicPr>
          <p:cNvPr id="4" name="Picture 3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36089FE-6E7E-43B4-9DB4-B8F44B71FB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7" b="4264"/>
          <a:stretch/>
        </p:blipFill>
        <p:spPr>
          <a:xfrm>
            <a:off x="375034" y="4027945"/>
            <a:ext cx="4270040" cy="2666965"/>
          </a:xfrm>
          <a:prstGeom prst="rect">
            <a:avLst/>
          </a:prstGeom>
        </p:spPr>
      </p:pic>
      <p:pic>
        <p:nvPicPr>
          <p:cNvPr id="7" name="Picture 6" descr="A picture containing outdoor, grass, tree, ground&#10;&#10;Description automatically generated">
            <a:extLst>
              <a:ext uri="{FF2B5EF4-FFF2-40B4-BE49-F238E27FC236}">
                <a16:creationId xmlns:a16="http://schemas.microsoft.com/office/drawing/2014/main" id="{554DD5CF-4E9A-8439-824D-02D5394F3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7"/>
          <a:stretch/>
        </p:blipFill>
        <p:spPr>
          <a:xfrm>
            <a:off x="4797522" y="1593428"/>
            <a:ext cx="4041678" cy="2749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78283B-175C-B5E8-D959-0E2D54EE361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1869" r="2038" b="18458"/>
          <a:stretch/>
        </p:blipFill>
        <p:spPr bwMode="auto">
          <a:xfrm>
            <a:off x="375034" y="1593428"/>
            <a:ext cx="4270040" cy="2362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D4B146BC-33A4-B9CF-3C68-29B404C9D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r="4498"/>
          <a:stretch/>
        </p:blipFill>
        <p:spPr bwMode="auto">
          <a:xfrm>
            <a:off x="4797522" y="4439503"/>
            <a:ext cx="2670078" cy="225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9119098-4E27-9A35-5199-8F522AE95088}"/>
              </a:ext>
            </a:extLst>
          </p:cNvPr>
          <p:cNvSpPr txBox="1">
            <a:spLocks/>
          </p:cNvSpPr>
          <p:nvPr/>
        </p:nvSpPr>
        <p:spPr>
          <a:xfrm>
            <a:off x="457200" y="3448903"/>
            <a:ext cx="1553592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spc="500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6B95C0C-5EB0-4A65-7BCB-97CE559295B3}"/>
              </a:ext>
            </a:extLst>
          </p:cNvPr>
          <p:cNvSpPr txBox="1">
            <a:spLocks/>
          </p:cNvSpPr>
          <p:nvPr/>
        </p:nvSpPr>
        <p:spPr>
          <a:xfrm>
            <a:off x="1676400" y="6210300"/>
            <a:ext cx="1553592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spc="500" dirty="0">
                <a:solidFill>
                  <a:schemeClr val="tx1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297771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9906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SEIRPC TRANSPORTATION PLANNING</a:t>
            </a:r>
          </a:p>
          <a:p>
            <a:r>
              <a:rPr lang="en-US" sz="2400" b="1" i="1" spc="500" dirty="0"/>
              <a:t>Grant Writing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219200"/>
            <a:ext cx="8077200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Grant Writing (FY2023) </a:t>
            </a:r>
          </a:p>
          <a:p>
            <a:pPr>
              <a:lnSpc>
                <a:spcPct val="150000"/>
              </a:lnSpc>
            </a:pPr>
            <a:r>
              <a:rPr lang="en-US" sz="2000" spc="200" dirty="0"/>
              <a:t> 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</a:pPr>
            <a:endParaRPr lang="en-US" sz="2000" spc="2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9D8D7AF-A5F8-45CF-853A-874D25F65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576691"/>
              </p:ext>
            </p:extLst>
          </p:nvPr>
        </p:nvGraphicFramePr>
        <p:xfrm>
          <a:off x="1219200" y="1899544"/>
          <a:ext cx="6305315" cy="47625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28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Grants Written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Grants Funded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Total Grant</a:t>
                      </a:r>
                      <a:r>
                        <a:rPr lang="en-US" sz="1600" b="1" u="none" strike="noStrike" baseline="0" dirty="0">
                          <a:solidFill>
                            <a:schemeClr val="bg1"/>
                          </a:solidFill>
                          <a:latin typeface="+mn-lt"/>
                        </a:rPr>
                        <a:t> Amount Awarded to Date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 (8 under review)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~ $6.7 Million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53D398-E069-51DF-C8E8-7CF887A7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926501"/>
              </p:ext>
            </p:extLst>
          </p:nvPr>
        </p:nvGraphicFramePr>
        <p:xfrm>
          <a:off x="1235364" y="2826642"/>
          <a:ext cx="6305315" cy="72009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28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2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Transportation Grants Written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Transportation Grants Funded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Total Transportation Grant</a:t>
                      </a:r>
                      <a:r>
                        <a:rPr lang="en-US" sz="1600" b="1" u="none" strike="noStrike" baseline="0" dirty="0">
                          <a:solidFill>
                            <a:schemeClr val="bg1"/>
                          </a:solidFill>
                          <a:latin typeface="+mn-lt"/>
                        </a:rPr>
                        <a:t> Amount Awarded to Date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 (3 under review)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~ $1.8 Million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EAC8B-4CF0-96DF-349E-2C1A678D8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494448"/>
              </p:ext>
            </p:extLst>
          </p:nvPr>
        </p:nvGraphicFramePr>
        <p:xfrm>
          <a:off x="790457" y="3983236"/>
          <a:ext cx="7162800" cy="138331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60201">
                  <a:extLst>
                    <a:ext uri="{9D8B030D-6E8A-4147-A177-3AD203B41FA5}">
                      <a16:colId xmlns:a16="http://schemas.microsoft.com/office/drawing/2014/main" val="3804402068"/>
                    </a:ext>
                  </a:extLst>
                </a:gridCol>
                <a:gridCol w="3629025">
                  <a:extLst>
                    <a:ext uri="{9D8B030D-6E8A-4147-A177-3AD203B41FA5}">
                      <a16:colId xmlns:a16="http://schemas.microsoft.com/office/drawing/2014/main" val="889557190"/>
                    </a:ext>
                  </a:extLst>
                </a:gridCol>
                <a:gridCol w="1412639">
                  <a:extLst>
                    <a:ext uri="{9D8B030D-6E8A-4147-A177-3AD203B41FA5}">
                      <a16:colId xmlns:a16="http://schemas.microsoft.com/office/drawing/2014/main" val="1389199422"/>
                    </a:ext>
                  </a:extLst>
                </a:gridCol>
                <a:gridCol w="1160935">
                  <a:extLst>
                    <a:ext uri="{9D8B030D-6E8A-4147-A177-3AD203B41FA5}">
                      <a16:colId xmlns:a16="http://schemas.microsoft.com/office/drawing/2014/main" val="4142564589"/>
                    </a:ext>
                  </a:extLst>
                </a:gridCol>
              </a:tblGrid>
              <a:tr h="1206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Entity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Program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Funding Award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515662"/>
                  </a:ext>
                </a:extLst>
              </a:tr>
              <a:tr h="1206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West Burlington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Gear Avenue Trail Phase II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State Recreational Trails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 $              345,357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extLst>
                  <a:ext uri="{0D108BD9-81ED-4DB2-BD59-A6C34878D82A}">
                    <a16:rowId xmlns:a16="http://schemas.microsoft.com/office/drawing/2014/main" val="804403010"/>
                  </a:ext>
                </a:extLst>
              </a:tr>
              <a:tr h="2497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Fort Madison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Fort Madison Marina Restoration Project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Destination Iowa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 $              250,000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extLst>
                  <a:ext uri="{0D108BD9-81ED-4DB2-BD59-A6C34878D82A}">
                    <a16:rowId xmlns:a16="http://schemas.microsoft.com/office/drawing/2014/main" val="2000989850"/>
                  </a:ext>
                </a:extLst>
              </a:tr>
              <a:tr h="1968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Donnellson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Westview Park Trail - Phase 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REAP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 $                50,000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extLst>
                  <a:ext uri="{0D108BD9-81ED-4DB2-BD59-A6C34878D82A}">
                    <a16:rowId xmlns:a16="http://schemas.microsoft.com/office/drawing/2014/main" val="1755851327"/>
                  </a:ext>
                </a:extLst>
              </a:tr>
              <a:tr h="1968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West Point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8th Street-South Park Connector Trail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REAP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 $                31,865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38" marR="5438" marT="5438" marB="0" anchor="ctr"/>
                </a:tc>
                <a:extLst>
                  <a:ext uri="{0D108BD9-81ED-4DB2-BD59-A6C34878D82A}">
                    <a16:rowId xmlns:a16="http://schemas.microsoft.com/office/drawing/2014/main" val="1220323097"/>
                  </a:ext>
                </a:extLst>
              </a:tr>
              <a:tr h="1968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Burlington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Cascade Bridge Engineering (assisted Impact 7G on application)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Scenic Byways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1,071,780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5465365"/>
                  </a:ext>
                </a:extLst>
              </a:tr>
              <a:tr h="19685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SEIRPC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Safety Action Plan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Safe Streets 4 All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            64,000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5972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385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762000"/>
            <a:ext cx="8763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2000" b="1" spc="200" dirty="0"/>
              <a:t>Grant Writing and Administration</a:t>
            </a:r>
          </a:p>
          <a:p>
            <a:pPr marL="233363" indent="-2333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spc="200" dirty="0"/>
              <a:t>Mount Pleasant – Bluegrass Road (RISE Grant)</a:t>
            </a:r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16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152400"/>
            <a:ext cx="8991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50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SEIRPC TRANSPORTATION ACTIVITIES</a:t>
            </a:r>
          </a:p>
        </p:txBody>
      </p:sp>
      <p:pic>
        <p:nvPicPr>
          <p:cNvPr id="2050" name="Picture 2" descr="Peut être une image de 3 personnes et plein air">
            <a:extLst>
              <a:ext uri="{FF2B5EF4-FFF2-40B4-BE49-F238E27FC236}">
                <a16:creationId xmlns:a16="http://schemas.microsoft.com/office/drawing/2014/main" id="{A1CB5EFE-F093-3BEA-8BF8-DA3F3CC22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13334"/>
          <a:stretch/>
        </p:blipFill>
        <p:spPr bwMode="auto">
          <a:xfrm>
            <a:off x="914400" y="1905000"/>
            <a:ext cx="6858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914400"/>
            <a:ext cx="8763000" cy="5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000" b="1" spc="200" dirty="0"/>
              <a:t>Grant Writing and Administration</a:t>
            </a:r>
          </a:p>
          <a:p>
            <a:pPr marL="233363" indent="-2333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spc="200" dirty="0"/>
              <a:t>Burlington – Riverfront, Jefferson Street, and Main Street   (TIGER Grant)</a:t>
            </a:r>
          </a:p>
          <a:p>
            <a:pPr marL="233363" indent="-233363">
              <a:spcAft>
                <a:spcPts val="1200"/>
              </a:spcAft>
              <a:buFont typeface="Arial" pitchFamily="34" charset="0"/>
              <a:buChar char="•"/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16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152400"/>
            <a:ext cx="8991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50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SEIRPC TRANSPORTATION ACTIVITIES</a:t>
            </a:r>
          </a:p>
        </p:txBody>
      </p:sp>
      <p:pic>
        <p:nvPicPr>
          <p:cNvPr id="3074" name="Picture 2" descr="Tiger Main St">
            <a:extLst>
              <a:ext uri="{FF2B5EF4-FFF2-40B4-BE49-F238E27FC236}">
                <a16:creationId xmlns:a16="http://schemas.microsoft.com/office/drawing/2014/main" id="{EF709FB5-833F-F7A7-417F-148EFB5F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32" y="2003910"/>
            <a:ext cx="3296039" cy="210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9 people and text">
            <a:extLst>
              <a:ext uri="{FF2B5EF4-FFF2-40B4-BE49-F238E27FC236}">
                <a16:creationId xmlns:a16="http://schemas.microsoft.com/office/drawing/2014/main" id="{8411F51B-8D50-BA20-18F0-BA49ADDD4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5"/>
          <a:stretch/>
        </p:blipFill>
        <p:spPr bwMode="auto">
          <a:xfrm>
            <a:off x="416948" y="2406222"/>
            <a:ext cx="4652504" cy="429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y be an image of 2 people and outdoors">
            <a:extLst>
              <a:ext uri="{FF2B5EF4-FFF2-40B4-BE49-F238E27FC236}">
                <a16:creationId xmlns:a16="http://schemas.microsoft.com/office/drawing/2014/main" id="{C69727C4-02F8-9885-0342-67E35B7F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32" y="4212285"/>
            <a:ext cx="3324420" cy="249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7620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SEIRPC TRANSPORTATION ACTIVITIES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716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2000" b="1" spc="200" dirty="0"/>
              <a:t>Grant Writing and Administration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1351002"/>
            <a:ext cx="807720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1" indent="-2238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Fort Madison – </a:t>
            </a:r>
            <a:r>
              <a:rPr lang="en-US" spc="200" dirty="0"/>
              <a:t>Marina Improvements (WRAC, CAT)</a:t>
            </a:r>
          </a:p>
        </p:txBody>
      </p:sp>
      <p:pic>
        <p:nvPicPr>
          <p:cNvPr id="4098" name="Picture 2" descr="May be an image of boat, twilight and body of water">
            <a:extLst>
              <a:ext uri="{FF2B5EF4-FFF2-40B4-BE49-F238E27FC236}">
                <a16:creationId xmlns:a16="http://schemas.microsoft.com/office/drawing/2014/main" id="{D85F05D1-00F8-6C98-5488-B972B89D3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20495" b="2843"/>
          <a:stretch/>
        </p:blipFill>
        <p:spPr bwMode="auto">
          <a:xfrm>
            <a:off x="381000" y="1914832"/>
            <a:ext cx="6819900" cy="468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17526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SEIRPC TRANSPORTATION ACTIVITIES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2000" b="1" spc="200" dirty="0"/>
              <a:t>Grant Writing and Administration</a:t>
            </a:r>
            <a:endParaRPr lang="en-US" sz="2000" spc="200" dirty="0"/>
          </a:p>
        </p:txBody>
      </p:sp>
      <p:sp>
        <p:nvSpPr>
          <p:cNvPr id="7" name="Rectangle 6"/>
          <p:cNvSpPr/>
          <p:nvPr/>
        </p:nvSpPr>
        <p:spPr>
          <a:xfrm>
            <a:off x="381000" y="1219200"/>
            <a:ext cx="739140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1" indent="-2238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Louisa County – Hoover Nature Trail (TAP, SRT)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11D9DF-A291-B19F-8006-734885A6D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4" y="1905000"/>
            <a:ext cx="4463845" cy="32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986153-35F6-B9AE-A9AC-D343E5CA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2516975"/>
            <a:ext cx="4581525" cy="34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17526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SEIRPC TRANSPORTATION ACTIVITIES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8763000" cy="459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2000" b="1" spc="200" dirty="0"/>
              <a:t>Planning </a:t>
            </a:r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16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295400"/>
            <a:ext cx="762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pc="200" dirty="0"/>
              <a:t>  </a:t>
            </a:r>
            <a:r>
              <a:rPr lang="en-US" spc="200" dirty="0" err="1"/>
              <a:t>Wayfinding</a:t>
            </a:r>
            <a:r>
              <a:rPr lang="en-US" spc="200" dirty="0"/>
              <a:t> Signage Studies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pc="200" dirty="0"/>
              <a:t>  Parking Studies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pc="200" dirty="0"/>
              <a:t>  Traffic Impact Studies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pc="200" dirty="0"/>
              <a:t>  Bike and Pedestrian Plans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DF0EB-3D6E-4E56-B36D-913C72B4A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350" y="1935834"/>
            <a:ext cx="2482923" cy="3952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6D20B9-EED0-45D7-BAB8-C42450B85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939" y="762000"/>
            <a:ext cx="1285735" cy="1188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15C1FE-7F5B-4399-B2EF-F565862C1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4414" y="2490874"/>
            <a:ext cx="3705990" cy="47959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066800"/>
            <a:ext cx="8763000" cy="459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2000" b="1" spc="200" dirty="0"/>
              <a:t>Other Services </a:t>
            </a:r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16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1447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3363" lvl="1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Traffic counting</a:t>
            </a:r>
          </a:p>
          <a:p>
            <a:pPr marL="233363" lvl="1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Trail counting</a:t>
            </a:r>
          </a:p>
          <a:p>
            <a:pPr marL="233363" lvl="1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Speed indicators</a:t>
            </a:r>
          </a:p>
        </p:txBody>
      </p:sp>
      <p:pic>
        <p:nvPicPr>
          <p:cNvPr id="9217" name="Picture 1" descr="P:\Planning Department\Transportation\Traffic Counting\Photos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2755900" cy="2803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895600"/>
            <a:ext cx="4648200" cy="3484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 descr="P:\Planning Department\Transportation\Traffic Speed Indicators\Pictures\Speedindicators 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762000"/>
            <a:ext cx="1714638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0" y="152400"/>
            <a:ext cx="8991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50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SEIRPC TRANSPORTATION ACTIVITIES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bloximages.chicago2.vip.townnews.com/ottumwacourier.com/content/tncms/assets/v3/editorial/b/43/b43cf5aa-aba2-5670-ac40-c35b85350e0e/53d5be7f24f69.image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818146"/>
            <a:ext cx="9144000" cy="6039854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17526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SEIRPC TRANSPORTATION ACTIVITIES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480" y="1016763"/>
            <a:ext cx="8763000" cy="459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2000" b="1" spc="200" dirty="0"/>
              <a:t>Community Engagement</a:t>
            </a:r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16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95800" y="1318404"/>
            <a:ext cx="4648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Mid American Port Commission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Southeast Iowa Regional and Economic 	Port Authority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Local bike and pedestrian committees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Healthy Living Committees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National Association of Development 	Organizations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Other State and Federal Agencies – 	EDA, USDA, IEDA, EPA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endParaRPr lang="en-US" sz="1400" spc="200" dirty="0"/>
          </a:p>
        </p:txBody>
      </p:sp>
      <p:sp>
        <p:nvSpPr>
          <p:cNvPr id="5" name="Rectangle 4"/>
          <p:cNvSpPr/>
          <p:nvPr/>
        </p:nvSpPr>
        <p:spPr>
          <a:xfrm>
            <a:off x="381000" y="13184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pc="200" dirty="0"/>
              <a:t>SEIRPC Board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pc="200" dirty="0"/>
              <a:t>Transit Advisory Committee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pc="200" dirty="0"/>
              <a:t>Technical Advisory Committee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pc="200" dirty="0"/>
              <a:t>CEDS(LRTP) Steering Committee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5647" y="1036795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2000" b="1" spc="200" dirty="0"/>
              <a:t>Partnerships</a:t>
            </a:r>
          </a:p>
        </p:txBody>
      </p:sp>
      <p:pic>
        <p:nvPicPr>
          <p:cNvPr id="9" name="Picture 8" descr="web_c45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2600" y="6096000"/>
            <a:ext cx="1084200" cy="611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601A0-8E13-4DB1-ACA5-50959048ED96}"/>
              </a:ext>
            </a:extLst>
          </p:cNvPr>
          <p:cNvSpPr txBox="1"/>
          <p:nvPr/>
        </p:nvSpPr>
        <p:spPr>
          <a:xfrm>
            <a:off x="259480" y="3200400"/>
            <a:ext cx="3886200" cy="459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2000" b="1" spc="200" dirty="0"/>
              <a:t>Partnerships</a:t>
            </a:r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16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5BBFB-8E94-494C-B3F6-36CE8E116022}"/>
              </a:ext>
            </a:extLst>
          </p:cNvPr>
          <p:cNvSpPr/>
          <p:nvPr/>
        </p:nvSpPr>
        <p:spPr>
          <a:xfrm>
            <a:off x="-152400" y="3567419"/>
            <a:ext cx="6248400" cy="329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Iowa Council </a:t>
            </a:r>
            <a:r>
              <a:rPr lang="en-US" sz="1400" spc="200"/>
              <a:t>of Governments (ICOG)</a:t>
            </a:r>
            <a:endParaRPr lang="en-US" sz="1400" spc="200" dirty="0"/>
          </a:p>
          <a:p>
            <a:pPr marL="627063" lvl="1" indent="-16351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Iowa DOT Bicycle and Pedestrian Long-Range Plan/Advisory Committee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Iowa DOT Freight Advisory Council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Iowa DOT Federal Aid Swap Committee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Board Member Highway 34 Coalition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Board Member Highway 61 Coalition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Lee County MTSD</a:t>
            </a:r>
          </a:p>
          <a:p>
            <a:pPr marL="627063" lvl="1" indent="-16351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Chair of Great River Region Partnership 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spc="200" dirty="0"/>
              <a:t>  Economic Development/Chamber of Commerce Boards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nyder-associates.com/assets/images/BurlingtonAirport/IMG_2433_small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685800"/>
            <a:ext cx="9141360" cy="61722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1752600"/>
          </a:xfrm>
        </p:spPr>
        <p:txBody>
          <a:bodyPr>
            <a:normAutofit/>
          </a:bodyPr>
          <a:lstStyle/>
          <a:p>
            <a:r>
              <a:rPr lang="en-US" sz="2400" b="1" spc="200" dirty="0"/>
              <a:t>Thank you for your time today! </a:t>
            </a:r>
            <a:endParaRPr lang="en-US" sz="2400" spc="200" dirty="0"/>
          </a:p>
          <a:p>
            <a:endParaRPr lang="en-US" sz="2400" b="1" i="1" spc="5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447800"/>
            <a:ext cx="8991600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00"/>
              </a:spcAft>
            </a:pPr>
            <a:r>
              <a:rPr lang="en-US" sz="2000" spc="200" dirty="0"/>
              <a:t>Please visit </a:t>
            </a:r>
            <a:r>
              <a:rPr lang="en-US" sz="2000" spc="200" dirty="0">
                <a:hlinkClick r:id="rId4"/>
              </a:rPr>
              <a:t>www.seirpc.com</a:t>
            </a:r>
            <a:r>
              <a:rPr lang="en-US" sz="2000" spc="200" dirty="0"/>
              <a:t>  or </a:t>
            </a:r>
            <a:r>
              <a:rPr lang="en-US" sz="2000" spc="200" dirty="0">
                <a:hlinkClick r:id="rId5"/>
              </a:rPr>
              <a:t>www.facebook.com/seirpc</a:t>
            </a:r>
            <a:r>
              <a:rPr lang="en-US" sz="2000" spc="200" dirty="0"/>
              <a:t> for additional information about SEIRPC. </a:t>
            </a:r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2898874"/>
            <a:ext cx="4648200" cy="702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spc="200" dirty="0"/>
              <a:t>  Mike Norris</a:t>
            </a:r>
          </a:p>
          <a:p>
            <a:pPr marL="288925">
              <a:spcAft>
                <a:spcPts val="1200"/>
              </a:spcAft>
            </a:pPr>
            <a:r>
              <a:rPr lang="en-US" sz="2000" spc="200" dirty="0"/>
              <a:t>Executive Director</a:t>
            </a:r>
          </a:p>
          <a:p>
            <a:pPr marL="288925">
              <a:spcAft>
                <a:spcPts val="1200"/>
              </a:spcAft>
            </a:pPr>
            <a:r>
              <a:rPr lang="en-US" sz="2000" spc="200" dirty="0"/>
              <a:t>319-753-4310</a:t>
            </a:r>
          </a:p>
          <a:p>
            <a:pPr marL="288925">
              <a:spcAft>
                <a:spcPts val="1200"/>
              </a:spcAft>
            </a:pPr>
            <a:r>
              <a:rPr lang="en-US" sz="2000" spc="200" dirty="0">
                <a:hlinkClick r:id="rId6"/>
              </a:rPr>
              <a:t>mnorris@seirpc.com</a:t>
            </a: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16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20A64-10CE-F00D-6251-0A4E98FFFB1F}"/>
              </a:ext>
            </a:extLst>
          </p:cNvPr>
          <p:cNvSpPr txBox="1"/>
          <p:nvPr/>
        </p:nvSpPr>
        <p:spPr>
          <a:xfrm>
            <a:off x="4495800" y="2895600"/>
            <a:ext cx="4572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indent="-28892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spc="200" dirty="0"/>
              <a:t>Zach James</a:t>
            </a:r>
          </a:p>
          <a:p>
            <a:pPr marL="288925">
              <a:spcAft>
                <a:spcPts val="1200"/>
              </a:spcAft>
            </a:pPr>
            <a:r>
              <a:rPr lang="en-US" sz="1800" spc="200" dirty="0"/>
              <a:t>Assistant Director</a:t>
            </a:r>
          </a:p>
          <a:p>
            <a:pPr marL="288925">
              <a:spcAft>
                <a:spcPts val="1200"/>
              </a:spcAft>
            </a:pPr>
            <a:r>
              <a:rPr lang="en-US" sz="1800" spc="200" dirty="0"/>
              <a:t>319-753-4313</a:t>
            </a:r>
          </a:p>
          <a:p>
            <a:pPr marL="288925">
              <a:spcAft>
                <a:spcPts val="1200"/>
              </a:spcAft>
            </a:pPr>
            <a:r>
              <a:rPr lang="en-US" sz="1800" spc="200" dirty="0">
                <a:hlinkClick r:id="rId6"/>
              </a:rPr>
              <a:t>zjames@seirpc.com</a:t>
            </a:r>
            <a:endParaRPr lang="en-US" sz="1400" spc="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14800" y="838200"/>
            <a:ext cx="4876800" cy="5514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spc="200" dirty="0"/>
              <a:t> SEIRPC SERVICE AREA – 103,784</a:t>
            </a:r>
            <a:endParaRPr lang="en-US" sz="2000" i="1" spc="200" dirty="0"/>
          </a:p>
          <a:p>
            <a:pPr marL="344488" indent="-176213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pc="200" dirty="0"/>
              <a:t>Des Moines County – 38,910</a:t>
            </a:r>
          </a:p>
          <a:p>
            <a:pPr marL="344488" indent="-176213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pc="200" dirty="0"/>
              <a:t>Henry County – 20,482</a:t>
            </a:r>
          </a:p>
          <a:p>
            <a:pPr marL="344488" indent="-176213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pc="200" dirty="0"/>
              <a:t>Lee County – 33,555</a:t>
            </a:r>
          </a:p>
          <a:p>
            <a:pPr marL="344488" indent="-176213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pc="200" dirty="0"/>
              <a:t>Louisa County – 10,837</a:t>
            </a:r>
          </a:p>
          <a:p>
            <a:pPr>
              <a:lnSpc>
                <a:spcPct val="150000"/>
              </a:lnSpc>
            </a:pPr>
            <a:endParaRPr lang="en-US" sz="2000" i="1" spc="200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i="1" spc="200" dirty="0"/>
              <a:t> AND THEIR MUNICIPALITIES</a:t>
            </a:r>
          </a:p>
          <a:p>
            <a:pPr marL="344488" indent="-176213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pc="200" dirty="0"/>
              <a:t>Burlington/West Burlington – 27,179</a:t>
            </a:r>
          </a:p>
          <a:p>
            <a:pPr marL="344488" indent="-176213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pc="200" dirty="0"/>
              <a:t>Fort Madison – 10,270</a:t>
            </a:r>
          </a:p>
          <a:p>
            <a:pPr marL="344488" indent="-176213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pc="200" dirty="0"/>
              <a:t>Keokuk – 9,900</a:t>
            </a:r>
          </a:p>
          <a:p>
            <a:pPr marL="344488" indent="-176213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pc="200" dirty="0"/>
              <a:t>Mount Pleasant – 9,274</a:t>
            </a:r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5334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ABOUT SEIRPC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1DDB7-B8D9-815F-31BB-3A69126C2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6" b="1112"/>
          <a:stretch/>
        </p:blipFill>
        <p:spPr>
          <a:xfrm>
            <a:off x="195551" y="838199"/>
            <a:ext cx="3994728" cy="57805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D3B0FF-ACAA-0659-EE22-42AE91B268C5}"/>
              </a:ext>
            </a:extLst>
          </p:cNvPr>
          <p:cNvSpPr/>
          <p:nvPr/>
        </p:nvSpPr>
        <p:spPr>
          <a:xfrm>
            <a:off x="117764" y="801253"/>
            <a:ext cx="1600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F2B216-82A5-9B11-493D-B07F9F7F3381}"/>
              </a:ext>
            </a:extLst>
          </p:cNvPr>
          <p:cNvSpPr/>
          <p:nvPr/>
        </p:nvSpPr>
        <p:spPr>
          <a:xfrm>
            <a:off x="152400" y="6349898"/>
            <a:ext cx="1371600" cy="505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G_0853"/>
          <p:cNvPicPr>
            <a:picLocks noChangeAspect="1" noChangeArrowheads="1"/>
          </p:cNvPicPr>
          <p:nvPr/>
        </p:nvPicPr>
        <p:blipFill>
          <a:blip r:embed="rId3" cstate="print"/>
          <a:srcRect l="893" t="1356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732732"/>
            <a:ext cx="4572000" cy="633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Incorporated 1973</a:t>
            </a:r>
          </a:p>
          <a:p>
            <a:pPr marL="168275" indent="-168275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19-member board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35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Total employees (including SEIBUS)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Budget ~$3.8 million for FY2024 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Offices located in West Burlington</a:t>
            </a:r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16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" y="304800"/>
            <a:ext cx="8991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50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ABOUT SEIRPC</a:t>
            </a:r>
          </a:p>
        </p:txBody>
      </p:sp>
      <p:pic>
        <p:nvPicPr>
          <p:cNvPr id="10" name="Picture 9" descr="web_c45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2600" y="6096000"/>
            <a:ext cx="1084200" cy="6119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earthsky.files.wordpress.com/2013/07/burlington-bridge-e1413579240998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762000"/>
            <a:ext cx="9174582" cy="6096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1295400"/>
            <a:ext cx="8610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1600" spc="200" dirty="0"/>
              <a:t>Community Planning and Development</a:t>
            </a:r>
          </a:p>
          <a:p>
            <a:pPr marL="168275" indent="-168275"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1600" spc="200" dirty="0"/>
              <a:t>Technical assistance including GIS Mapping and data collection/analysis</a:t>
            </a:r>
          </a:p>
          <a:p>
            <a:pPr marL="168275" indent="-168275"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1600" spc="200" dirty="0"/>
              <a:t>Housing Trust Fund administration </a:t>
            </a:r>
          </a:p>
          <a:p>
            <a:pPr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1600" spc="200" dirty="0"/>
              <a:t> Economic Development Assistance</a:t>
            </a:r>
          </a:p>
          <a:p>
            <a:pPr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1600" spc="200" dirty="0"/>
              <a:t> Grant writing/administration</a:t>
            </a:r>
          </a:p>
          <a:p>
            <a:pPr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1600" spc="200" dirty="0"/>
              <a:t> Revolving Loan Fund administration</a:t>
            </a:r>
          </a:p>
          <a:p>
            <a:pPr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1600" spc="200" dirty="0"/>
              <a:t> Public transit</a:t>
            </a:r>
          </a:p>
          <a:p>
            <a:pPr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1600" spc="200" dirty="0"/>
              <a:t> Transportation Planning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" y="304800"/>
            <a:ext cx="8991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50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ABOUT SEIRPC AND OUR REGION</a:t>
            </a:r>
          </a:p>
        </p:txBody>
      </p:sp>
      <p:pic>
        <p:nvPicPr>
          <p:cNvPr id="10" name="Picture 9" descr="web_c45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2600" y="6096000"/>
            <a:ext cx="1084200" cy="611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897518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spc="200" dirty="0"/>
              <a:t>  Services offered: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Transit\Carolyn Lees\buses\132\003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914400"/>
            <a:ext cx="9144001" cy="51816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57200" y="152400"/>
            <a:ext cx="8991600" cy="5334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SOUTHEAST IOWA BUS (SEIBUS)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8991600" cy="666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Aft>
                <a:spcPts val="2200"/>
              </a:spcAft>
              <a:buFont typeface="Arial" pitchFamily="34" charset="0"/>
              <a:buChar char="•"/>
            </a:pPr>
            <a:r>
              <a:rPr lang="en-US" sz="2000" spc="200" dirty="0"/>
              <a:t>Authorized regional transit provider by Des Moines, Henry, Lee, and Louisa Counties</a:t>
            </a:r>
          </a:p>
          <a:p>
            <a:pPr marL="233363" indent="-233363">
              <a:spcAft>
                <a:spcPts val="2200"/>
              </a:spcAft>
              <a:buFont typeface="Arial" pitchFamily="34" charset="0"/>
              <a:buChar char="•"/>
            </a:pPr>
            <a:r>
              <a:rPr lang="en-US" sz="2000" spc="200" dirty="0"/>
              <a:t>Statistics:</a:t>
            </a:r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lnSpc>
                <a:spcPct val="150000"/>
              </a:lnSpc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2000" spc="200" dirty="0"/>
          </a:p>
          <a:p>
            <a:pPr>
              <a:spcAft>
                <a:spcPts val="2200"/>
              </a:spcAft>
            </a:pPr>
            <a:endParaRPr lang="en-US" sz="1600" spc="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063421"/>
              </p:ext>
            </p:extLst>
          </p:nvPr>
        </p:nvGraphicFramePr>
        <p:xfrm>
          <a:off x="838200" y="2286000"/>
          <a:ext cx="6535928" cy="17983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63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FY2020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FY2021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FY2022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2000" b="1" i="1" dirty="0"/>
                        <a:t>Total Rides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/>
                        <a:t>121,846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/>
                        <a:t>53,840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/>
                        <a:t>107,576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230188" indent="0"/>
                      <a:r>
                        <a:rPr lang="en-US" sz="1600" dirty="0"/>
                        <a:t>General Public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24,425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17,068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21,306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230188" indent="0"/>
                      <a:r>
                        <a:rPr lang="en-US" sz="1600" dirty="0"/>
                        <a:t>Medicaid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10,363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6,130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8,005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230188" indent="0"/>
                      <a:r>
                        <a:rPr lang="en-US" sz="1600" dirty="0"/>
                        <a:t>Contracted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87,058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30,642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78,265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8804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081935" y="6858000"/>
          <a:ext cx="709126" cy="365760"/>
        </p:xfrm>
        <a:graphic>
          <a:graphicData uri="http://schemas.openxmlformats.org/drawingml/2006/table">
            <a:tbl>
              <a:tblPr/>
              <a:tblGrid>
                <a:gridCol w="709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6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P:\Transit\Carolyn Lees\Logos\SEIBUS logo_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6875" y="209938"/>
            <a:ext cx="974725" cy="440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57200" y="152400"/>
            <a:ext cx="8991600" cy="5334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SOUTHEAST IOWA BUS (SEIBUS)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Aft>
                <a:spcPts val="2200"/>
              </a:spcAft>
              <a:buFont typeface="Arial" pitchFamily="34" charset="0"/>
              <a:buChar char="•"/>
            </a:pPr>
            <a:r>
              <a:rPr lang="en-US" sz="2000" spc="200" dirty="0"/>
              <a:t>New bus storage facility – West Burlington (PTIG)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081935" y="6858000"/>
          <a:ext cx="709126" cy="365760"/>
        </p:xfrm>
        <a:graphic>
          <a:graphicData uri="http://schemas.openxmlformats.org/drawingml/2006/table">
            <a:tbl>
              <a:tblPr/>
              <a:tblGrid>
                <a:gridCol w="709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6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P:\Transit\Carolyn Lees\Logos\SEIBUS logo_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6875" y="209938"/>
            <a:ext cx="974725" cy="440222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C49F8-039E-1297-8A69-35181FFB59AD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05000"/>
            <a:ext cx="5943600" cy="452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3D807-C930-5D07-C540-041DA4BF830D}"/>
              </a:ext>
            </a:extLst>
          </p:cNvPr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505200" cy="2499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85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57200" y="152400"/>
            <a:ext cx="8991600" cy="5334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SOUTHEAST IOWA BUS (SEIBUS)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Aft>
                <a:spcPts val="2200"/>
              </a:spcAft>
              <a:buFont typeface="Arial" pitchFamily="34" charset="0"/>
              <a:buChar char="•"/>
            </a:pPr>
            <a:r>
              <a:rPr lang="en-US" sz="2000" spc="200" dirty="0"/>
              <a:t>New bus storage facility – Mount Pleasant                               (PTIG application in process)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081935" y="6858000"/>
          <a:ext cx="709126" cy="365760"/>
        </p:xfrm>
        <a:graphic>
          <a:graphicData uri="http://schemas.openxmlformats.org/drawingml/2006/table">
            <a:tbl>
              <a:tblPr/>
              <a:tblGrid>
                <a:gridCol w="709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46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P:\Transit\Carolyn Lees\Logos\SEIBUS logo_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6875" y="209938"/>
            <a:ext cx="974725" cy="440222"/>
          </a:xfrm>
          <a:prstGeom prst="rect">
            <a:avLst/>
          </a:prstGeom>
          <a:noFill/>
        </p:spPr>
      </p:pic>
      <p:pic>
        <p:nvPicPr>
          <p:cNvPr id="2" name="Picture 1" descr="A row of storage units&#10;&#10;Description automatically generated with low confidence">
            <a:extLst>
              <a:ext uri="{FF2B5EF4-FFF2-40B4-BE49-F238E27FC236}">
                <a16:creationId xmlns:a16="http://schemas.microsoft.com/office/drawing/2014/main" id="{5851431A-8D18-9287-1C6A-32811B889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6400800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oup of buses parked in a garage&#10;&#10;Description automatically generated with low confidence">
            <a:extLst>
              <a:ext uri="{FF2B5EF4-FFF2-40B4-BE49-F238E27FC236}">
                <a16:creationId xmlns:a16="http://schemas.microsoft.com/office/drawing/2014/main" id="{296C43BF-8581-EDBF-AC71-1616AF112F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11" y="1524000"/>
            <a:ext cx="3226526" cy="217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2610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9906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SEIRPC TRANSPORTATION PLANNING</a:t>
            </a:r>
          </a:p>
          <a:p>
            <a:r>
              <a:rPr lang="en-US" sz="2400" b="1" i="1" spc="500" dirty="0"/>
              <a:t>Regional Consultation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219200"/>
            <a:ext cx="8077200" cy="533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9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SEIRPC distributes STBG and TAP funds through competitive process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Competitive process and scoring encourages larger projects with regional impact and ensuring all funding to be spent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STBG and TAP Projects Awarded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6719" y="4724400"/>
          <a:ext cx="8183881" cy="1144905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18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4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2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2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2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FFY2022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FFY2023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FFY2024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FFY2025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FFY2026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Totals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latin typeface="+mn-lt"/>
                        </a:rPr>
                        <a:t>STBG Projects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latin typeface="+mn-lt"/>
                        </a:rPr>
                        <a:t>STBG Funding</a:t>
                      </a:r>
                      <a:r>
                        <a:rPr lang="en-US" sz="1200" u="none" strike="noStrike" baseline="0" dirty="0">
                          <a:latin typeface="+mn-lt"/>
                        </a:rPr>
                        <a:t> Amount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2,667,710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3,115,562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3,140,306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3,203,680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3,266,680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$15,393,938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latin typeface="+mn-lt"/>
                        </a:rPr>
                        <a:t>TAP Projects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latin typeface="+mn-lt"/>
                        </a:rPr>
                        <a:t>TAP Funding Amount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   562,683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    238,800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    347,534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    548,111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+mn-lt"/>
                        </a:rPr>
                        <a:t> $      375,000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$1,116,380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8991600" cy="990600"/>
          </a:xfrm>
        </p:spPr>
        <p:txBody>
          <a:bodyPr>
            <a:normAutofit/>
          </a:bodyPr>
          <a:lstStyle/>
          <a:p>
            <a:r>
              <a:rPr lang="en-US" sz="2400" b="1" i="1" spc="500" dirty="0"/>
              <a:t>SEIRPC TRANSPORTATION PLANNING</a:t>
            </a:r>
          </a:p>
          <a:p>
            <a:r>
              <a:rPr lang="en-US" sz="2400" b="1" i="1" spc="500" dirty="0"/>
              <a:t>Regional Consultation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155" y="1143000"/>
            <a:ext cx="8382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spc="200" dirty="0"/>
              <a:t>Fort Madison– Avenue H/Business US Highway 61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</a:pPr>
            <a:endParaRPr lang="en-US" sz="2000" spc="200" dirty="0"/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endParaRPr lang="en-US" sz="2000" spc="200" dirty="0"/>
          </a:p>
        </p:txBody>
      </p:sp>
      <p:pic>
        <p:nvPicPr>
          <p:cNvPr id="7" name="Picture 6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618327A9-B6E0-0918-953F-F47DD1F4A1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29893" r="3293" b="19018"/>
          <a:stretch/>
        </p:blipFill>
        <p:spPr bwMode="auto">
          <a:xfrm>
            <a:off x="551155" y="4145900"/>
            <a:ext cx="4947821" cy="2483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2E58E6D3-4F17-4AEA-AF7A-9AA1DA58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76" t="6789" b="21690"/>
          <a:stretch/>
        </p:blipFill>
        <p:spPr bwMode="auto">
          <a:xfrm>
            <a:off x="551155" y="1728551"/>
            <a:ext cx="4947821" cy="2375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24AA31A-A2DC-4E91-DC04-FFE0220352D3}"/>
              </a:ext>
            </a:extLst>
          </p:cNvPr>
          <p:cNvSpPr txBox="1">
            <a:spLocks/>
          </p:cNvSpPr>
          <p:nvPr/>
        </p:nvSpPr>
        <p:spPr>
          <a:xfrm>
            <a:off x="587405" y="1728551"/>
            <a:ext cx="1553592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spc="500" dirty="0">
                <a:solidFill>
                  <a:schemeClr val="tx1"/>
                </a:solidFill>
              </a:rPr>
              <a:t>BEFORE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FD2F99B-B1C8-7B75-1D25-FAB904AD4CAC}"/>
              </a:ext>
            </a:extLst>
          </p:cNvPr>
          <p:cNvSpPr txBox="1">
            <a:spLocks/>
          </p:cNvSpPr>
          <p:nvPr/>
        </p:nvSpPr>
        <p:spPr>
          <a:xfrm>
            <a:off x="2230514" y="4145900"/>
            <a:ext cx="1553592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spc="500" dirty="0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11" name="Picture 10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680E7487-CCF0-DE18-BBDE-86E2808EF9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8" t="20339" r="23013" b="31602"/>
          <a:stretch/>
        </p:blipFill>
        <p:spPr bwMode="auto">
          <a:xfrm>
            <a:off x="5629921" y="1714857"/>
            <a:ext cx="3302494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picture containing outdoor, sky, tree&#10;&#10;Description automatically generated">
            <a:extLst>
              <a:ext uri="{FF2B5EF4-FFF2-40B4-BE49-F238E27FC236}">
                <a16:creationId xmlns:a16="http://schemas.microsoft.com/office/drawing/2014/main" id="{F84641E0-4B7D-4A9B-90EA-DCC782B89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r="22291"/>
          <a:stretch/>
        </p:blipFill>
        <p:spPr bwMode="auto">
          <a:xfrm>
            <a:off x="5621043" y="3657600"/>
            <a:ext cx="2758737" cy="2293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1848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10325</TotalTime>
  <Words>1289</Words>
  <Application>Microsoft Office PowerPoint</Application>
  <PresentationFormat>On-screen Show (4:3)</PresentationFormat>
  <Paragraphs>316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Norris</dc:creator>
  <cp:lastModifiedBy>Zach James</cp:lastModifiedBy>
  <cp:revision>423</cp:revision>
  <dcterms:created xsi:type="dcterms:W3CDTF">2013-09-23T18:05:03Z</dcterms:created>
  <dcterms:modified xsi:type="dcterms:W3CDTF">2023-06-06T20:33:22Z</dcterms:modified>
</cp:coreProperties>
</file>