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01" r:id="rId3"/>
    <p:sldId id="278" r:id="rId4"/>
    <p:sldId id="303" r:id="rId5"/>
    <p:sldId id="304" r:id="rId6"/>
    <p:sldId id="305" r:id="rId7"/>
    <p:sldId id="296" r:id="rId8"/>
    <p:sldId id="317" r:id="rId9"/>
    <p:sldId id="306" r:id="rId10"/>
    <p:sldId id="307" r:id="rId11"/>
    <p:sldId id="308" r:id="rId12"/>
    <p:sldId id="320" r:id="rId13"/>
    <p:sldId id="294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 userDrawn="1">
          <p15:clr>
            <a:srgbClr val="A4A3A4"/>
          </p15:clr>
        </p15:guide>
        <p15:guide id="2" pos="2265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37" autoAdjust="0"/>
  </p:normalViewPr>
  <p:slideViewPr>
    <p:cSldViewPr>
      <p:cViewPr varScale="1">
        <p:scale>
          <a:sx n="78" d="100"/>
          <a:sy n="78" d="100"/>
        </p:scale>
        <p:origin x="153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282" y="-92"/>
      </p:cViewPr>
      <p:guideLst>
        <p:guide orient="horz" pos="2936"/>
        <p:guide pos="2265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r">
              <a:defRPr sz="1200"/>
            </a:lvl1pPr>
          </a:lstStyle>
          <a:p>
            <a:fld id="{65ABA0CD-338B-4C73-8F65-B9C9A0642D0F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r">
              <a:defRPr sz="1200"/>
            </a:lvl1pPr>
          </a:lstStyle>
          <a:p>
            <a:fld id="{980D6AE5-888F-4CF9-B0A9-FD01F9F1A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92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r">
              <a:defRPr sz="1200"/>
            </a:lvl1pPr>
          </a:lstStyle>
          <a:p>
            <a:fld id="{3E0452C3-9993-4358-8F39-080B2EDEF941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19" rIns="92438" bIns="462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2438" tIns="46219" rIns="92438" bIns="462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r">
              <a:defRPr sz="1200"/>
            </a:lvl1pPr>
          </a:lstStyle>
          <a:p>
            <a:fld id="{24A3D0F8-2DBA-4FE2-8EEE-573EB39B8F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0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8F5A-67D3-4008-9266-5FE9001B337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8F5A-67D3-4008-9266-5FE9001B337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Complete I-74 Project with Kimberly Road Interchange which provides pedestrian accessibility and rehabilitates pavement</a:t>
            </a:r>
            <a:r>
              <a:rPr lang="en-US" baseline="0" dirty="0">
                <a:solidFill>
                  <a:schemeClr val="tx1"/>
                </a:solidFill>
              </a:rPr>
              <a:t> and ramps which are in very poor repair.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Interstate feasibility analysis which includes studying four</a:t>
            </a:r>
            <a:r>
              <a:rPr lang="en-US" baseline="0" dirty="0">
                <a:solidFill>
                  <a:schemeClr val="tx1"/>
                </a:solidFill>
              </a:rPr>
              <a:t> potential changes and maybe more identified by the Department.  They are </a:t>
            </a:r>
            <a:r>
              <a:rPr lang="en-US" dirty="0">
                <a:solidFill>
                  <a:schemeClr val="tx1"/>
                </a:solidFill>
              </a:rPr>
              <a:t>six-laning of I-80 ; realigning Kimberly Road I-280 Interchange; extending</a:t>
            </a:r>
            <a:r>
              <a:rPr lang="en-US" baseline="0" dirty="0">
                <a:solidFill>
                  <a:schemeClr val="tx1"/>
                </a:solidFill>
              </a:rPr>
              <a:t> a north bound lane at the I-74 and I-80 interchange; and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reconstructing I-80 Middle Road Interchange.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8F5A-67D3-4008-9266-5FE9001B337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2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3D0F8-2DBA-4FE2-8EEE-573EB39B8F3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0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8F5A-67D3-4008-9266-5FE9001B337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5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C8F5A-67D3-4008-9266-5FE9001B33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3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8F53-141C-4D0F-8ADC-71607AE4AE3B}" type="datetime1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905-F81B-4050-957E-345065CE39A1}" type="datetime1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B1A5-31FD-49A8-BDC0-A88218F9FFAF}" type="datetime1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B0B0-5179-4F09-801E-2130DD2F9695}" type="datetime1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CC17-5F0D-46C0-8455-4A745FEBD3AD}" type="datetime1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F65A-720C-4AF0-83D9-DD9341E477B3}" type="datetime1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0F33-D92E-4758-8285-1D86318C9FBD}" type="datetime1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C468-4FFC-49B1-A32F-B1C653D9CC1E}" type="datetime1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D61D-1BB0-4E65-97FD-8243F2F89A75}" type="datetime1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5570-B4BE-48FA-B569-089B77B34393}" type="datetime1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5588-622B-44AC-BBDE-30699477F3D5}" type="datetime1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4992-6DF5-4539-92D9-045A14EAD141}" type="datetime1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B70D-C0E4-497C-9789-7EFA68F6F1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idge 2.jpg"/>
          <p:cNvPicPr>
            <a:picLocks noChangeAspect="1"/>
          </p:cNvPicPr>
          <p:nvPr/>
        </p:nvPicPr>
        <p:blipFill>
          <a:blip r:embed="rId3" cstate="print">
            <a:lum bright="12000"/>
          </a:blip>
          <a:stretch>
            <a:fillRect/>
          </a:stretch>
        </p:blipFill>
        <p:spPr>
          <a:xfrm>
            <a:off x="0" y="0"/>
            <a:ext cx="1600200" cy="10681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4800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2971800" y="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lum bright="7000"/>
          </a:blip>
          <a:srcRect/>
          <a:stretch>
            <a:fillRect/>
          </a:stretch>
        </p:blipFill>
        <p:spPr bwMode="auto">
          <a:xfrm>
            <a:off x="5943600" y="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9487" y="0"/>
            <a:ext cx="1604513" cy="10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Iowa DOT Commission Presentation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June 13, 2023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045075"/>
            <a:ext cx="8382000" cy="1676400"/>
          </a:xfrm>
        </p:spPr>
        <p:txBody>
          <a:bodyPr>
            <a:noAutofit/>
          </a:bodyPr>
          <a:lstStyle/>
          <a:p>
            <a:r>
              <a:rPr lang="en-US" sz="2400" b="1" dirty="0"/>
              <a:t>Interstate 80 at US 61 Interchange </a:t>
            </a:r>
            <a:r>
              <a:rPr lang="en-US" sz="2400" b="1" u="sng" dirty="0"/>
              <a:t>~</a:t>
            </a:r>
            <a:r>
              <a:rPr lang="en-US" sz="2400" b="1" dirty="0"/>
              <a:t> 77,000 Intersecting AADT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Over 35% Growth on I-80 Forecasted by Network Model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Inadequate Merging Lanes Contribute to 232/HMVMT Crashes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All Ramp Loops Rated Poor Geometry – NEXT PRIORITY!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1295400" y="152400"/>
            <a:ext cx="6553199" cy="4914899"/>
          </a:xfrm>
        </p:spPr>
      </p:pic>
    </p:spTree>
    <p:extLst>
      <p:ext uri="{BB962C8B-B14F-4D97-AF65-F5344CB8AC3E}">
        <p14:creationId xmlns:p14="http://schemas.microsoft.com/office/powerpoint/2010/main" val="115271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62323"/>
            <a:ext cx="9020869" cy="615530"/>
          </a:xfrm>
        </p:spPr>
        <p:txBody>
          <a:bodyPr>
            <a:noAutofit/>
          </a:bodyPr>
          <a:lstStyle/>
          <a:p>
            <a:r>
              <a:rPr lang="en-US" sz="2400" dirty="0"/>
              <a:t>Interstate 80 at NW Blvd Interchange - 54,250 Intersecting AADT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042" y="5213685"/>
            <a:ext cx="9220200" cy="182880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b="1" dirty="0"/>
              <a:t>Over 30% Growth on I-80 Forecasted by Bi-State Network Model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/>
              <a:t> 3 of 4 Ramps have Poor Crash Rates (86 – 261)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/>
              <a:t> Interchange Reconfiguration to Accommodate Trucks Recommended 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/>
              <a:t> Additional Trucks Anticipated with Amazon and Fair Oaks Foods  </a:t>
            </a:r>
          </a:p>
          <a:p>
            <a:endParaRPr lang="en-US" sz="22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1472851" y="159427"/>
            <a:ext cx="6292670" cy="4607837"/>
          </a:xfrm>
        </p:spPr>
      </p:pic>
    </p:spTree>
    <p:extLst>
      <p:ext uri="{BB962C8B-B14F-4D97-AF65-F5344CB8AC3E}">
        <p14:creationId xmlns:p14="http://schemas.microsoft.com/office/powerpoint/2010/main" val="75325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4800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1074750"/>
            <a:chOff x="0" y="0"/>
            <a:chExt cx="9144000" cy="1074750"/>
          </a:xfrm>
        </p:grpSpPr>
        <p:pic>
          <p:nvPicPr>
            <p:cNvPr id="5" name="Picture 4" descr="bridge 2.jpg"/>
            <p:cNvPicPr>
              <a:picLocks noChangeAspect="1"/>
            </p:cNvPicPr>
            <p:nvPr/>
          </p:nvPicPr>
          <p:blipFill>
            <a:blip r:embed="rId3" cstate="print">
              <a:lum bright="12000"/>
            </a:blip>
            <a:stretch>
              <a:fillRect/>
            </a:stretch>
          </p:blipFill>
          <p:spPr>
            <a:xfrm>
              <a:off x="0" y="0"/>
              <a:ext cx="1600200" cy="10681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12" name="Picture 1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0"/>
              <a:ext cx="1371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2971800" y="0"/>
              <a:ext cx="1524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/>
            <p:nvPr/>
          </p:nvPicPr>
          <p:blipFill>
            <a:blip r:embed="rId6" cstate="print">
              <a:lum bright="7000"/>
            </a:blip>
            <a:srcRect/>
            <a:stretch>
              <a:fillRect/>
            </a:stretch>
          </p:blipFill>
          <p:spPr bwMode="auto">
            <a:xfrm>
              <a:off x="5943600" y="0"/>
              <a:ext cx="1600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5800" y="0"/>
              <a:ext cx="1447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39487" y="0"/>
              <a:ext cx="1604513" cy="107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0969" y="1251419"/>
            <a:ext cx="8229600" cy="914400"/>
          </a:xfrm>
        </p:spPr>
        <p:txBody>
          <a:bodyPr/>
          <a:lstStyle/>
          <a:p>
            <a:r>
              <a:rPr lang="en-US" b="1" dirty="0"/>
              <a:t>Iowa DOT Staff Appreciated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343400"/>
          </a:xfrm>
        </p:spPr>
        <p:txBody>
          <a:bodyPr>
            <a:normAutofit/>
          </a:bodyPr>
          <a:lstStyle/>
          <a:p>
            <a:r>
              <a:rPr lang="en-US" b="1" dirty="0"/>
              <a:t>Consistent Communication with Various Project Engineers, PIO’s, District Office Staff, Public</a:t>
            </a:r>
          </a:p>
          <a:p>
            <a:r>
              <a:rPr lang="en-US" b="1" dirty="0"/>
              <a:t>Open to Troubleshooting Issues when they Arise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/>
              <a:t>Thank </a:t>
            </a:r>
            <a:r>
              <a:rPr lang="en-US" b="1" dirty="0"/>
              <a:t>You! Questions?</a:t>
            </a:r>
          </a:p>
          <a:p>
            <a:pPr marL="0" indent="0" algn="ctr">
              <a:buNone/>
            </a:pPr>
            <a:r>
              <a:rPr lang="en-US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13175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4800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1074750"/>
            <a:chOff x="0" y="0"/>
            <a:chExt cx="9144000" cy="1074750"/>
          </a:xfrm>
        </p:grpSpPr>
        <p:pic>
          <p:nvPicPr>
            <p:cNvPr id="5" name="Picture 4" descr="bridge 2.jpg"/>
            <p:cNvPicPr>
              <a:picLocks noChangeAspect="1"/>
            </p:cNvPicPr>
            <p:nvPr/>
          </p:nvPicPr>
          <p:blipFill>
            <a:blip r:embed="rId3" cstate="print">
              <a:lum bright="12000"/>
            </a:blip>
            <a:stretch>
              <a:fillRect/>
            </a:stretch>
          </p:blipFill>
          <p:spPr>
            <a:xfrm>
              <a:off x="0" y="0"/>
              <a:ext cx="1600200" cy="10681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12" name="Picture 1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0"/>
              <a:ext cx="1371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2971800" y="0"/>
              <a:ext cx="1524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/>
            <p:nvPr/>
          </p:nvPicPr>
          <p:blipFill>
            <a:blip r:embed="rId6" cstate="print">
              <a:lum bright="7000"/>
            </a:blip>
            <a:srcRect/>
            <a:stretch>
              <a:fillRect/>
            </a:stretch>
          </p:blipFill>
          <p:spPr bwMode="auto">
            <a:xfrm>
              <a:off x="5943600" y="0"/>
              <a:ext cx="1600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5800" y="0"/>
              <a:ext cx="1447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39487" y="0"/>
              <a:ext cx="1604513" cy="107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971800"/>
          </a:xfrm>
        </p:spPr>
        <p:txBody>
          <a:bodyPr/>
          <a:lstStyle/>
          <a:p>
            <a:r>
              <a:rPr lang="en-US" b="1" dirty="0"/>
              <a:t>Thank You!</a:t>
            </a:r>
            <a:br>
              <a:rPr lang="en-US" b="1" dirty="0"/>
            </a:br>
            <a:r>
              <a:rPr lang="en-US" b="1" dirty="0"/>
              <a:t>Questions?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306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0083F-9C97-4395-9E3E-07979FB54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7858425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3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4800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0"/>
            <a:ext cx="9144000" cy="1074750"/>
            <a:chOff x="0" y="0"/>
            <a:chExt cx="9144000" cy="1074750"/>
          </a:xfrm>
        </p:grpSpPr>
        <p:pic>
          <p:nvPicPr>
            <p:cNvPr id="5" name="Picture 4" descr="bridge 2.jpg"/>
            <p:cNvPicPr>
              <a:picLocks noChangeAspect="1"/>
            </p:cNvPicPr>
            <p:nvPr/>
          </p:nvPicPr>
          <p:blipFill>
            <a:blip r:embed="rId3" cstate="print">
              <a:lum bright="12000"/>
            </a:blip>
            <a:stretch>
              <a:fillRect/>
            </a:stretch>
          </p:blipFill>
          <p:spPr>
            <a:xfrm>
              <a:off x="0" y="0"/>
              <a:ext cx="1600200" cy="10681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12" name="Picture 1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0"/>
              <a:ext cx="1371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2971800" y="0"/>
              <a:ext cx="1524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/>
            <p:nvPr/>
          </p:nvPicPr>
          <p:blipFill>
            <a:blip r:embed="rId6" cstate="print">
              <a:lum bright="7000"/>
            </a:blip>
            <a:srcRect/>
            <a:stretch>
              <a:fillRect/>
            </a:stretch>
          </p:blipFill>
          <p:spPr bwMode="auto">
            <a:xfrm>
              <a:off x="5943600" y="0"/>
              <a:ext cx="1600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5800" y="0"/>
              <a:ext cx="1447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39487" y="0"/>
              <a:ext cx="1604513" cy="107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7761" y="1446172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Six-Laning of I-80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7761" y="2208172"/>
            <a:ext cx="9144000" cy="4268828"/>
          </a:xfrm>
        </p:spPr>
        <p:txBody>
          <a:bodyPr>
            <a:normAutofit/>
          </a:bodyPr>
          <a:lstStyle/>
          <a:p>
            <a:pPr marL="0" defTabSz="344488">
              <a:spcBef>
                <a:spcPts val="0"/>
              </a:spcBef>
            </a:pPr>
            <a:r>
              <a:rPr lang="en-US" b="1" dirty="0"/>
              <a:t>Advocating in 4 Long Range Transportation Plans</a:t>
            </a:r>
          </a:p>
          <a:p>
            <a:pPr marL="0" defTabSz="344488">
              <a:spcBef>
                <a:spcPts val="0"/>
              </a:spcBef>
            </a:pPr>
            <a:r>
              <a:rPr lang="en-US" b="1" dirty="0"/>
              <a:t>Pre Pandemic AADT was 52,500 in Quad Cities</a:t>
            </a:r>
          </a:p>
          <a:p>
            <a:pPr marL="0" defTabSz="344488">
              <a:spcBef>
                <a:spcPts val="0"/>
              </a:spcBef>
            </a:pPr>
            <a:r>
              <a:rPr lang="en-US" b="1" dirty="0"/>
              <a:t>	Some of the Highest Counts in Iowa on I-80</a:t>
            </a:r>
          </a:p>
          <a:p>
            <a:pPr marL="0">
              <a:spcBef>
                <a:spcPts val="0"/>
              </a:spcBef>
            </a:pPr>
            <a:r>
              <a:rPr lang="en-US" b="1" dirty="0"/>
              <a:t>35% + Increase in Traffic Since 2002</a:t>
            </a:r>
          </a:p>
          <a:p>
            <a:pPr marL="0">
              <a:spcBef>
                <a:spcPts val="0"/>
              </a:spcBef>
            </a:pPr>
            <a:r>
              <a:rPr lang="en-US" b="1" dirty="0"/>
              <a:t>One of Busiest Stretches with over 36% Trucks</a:t>
            </a:r>
          </a:p>
          <a:p>
            <a:pPr marL="0">
              <a:spcBef>
                <a:spcPts val="0"/>
              </a:spcBef>
            </a:pPr>
            <a:r>
              <a:rPr lang="en-US" b="1" dirty="0"/>
              <a:t>Advocating Initially for Interchanges</a:t>
            </a:r>
          </a:p>
          <a:p>
            <a:pPr marL="0">
              <a:spcBef>
                <a:spcPts val="0"/>
              </a:spcBef>
            </a:pPr>
            <a:r>
              <a:rPr lang="en-US" b="1" dirty="0"/>
              <a:t>I-80 Widening Focus on QCA with Higher Traffic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such as other Metro Areas in the State</a:t>
            </a:r>
          </a:p>
          <a:p>
            <a:pPr marL="0">
              <a:spcBef>
                <a:spcPts val="0"/>
              </a:spcBef>
            </a:pPr>
            <a:endParaRPr lang="en-US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idge 2.jpg"/>
          <p:cNvPicPr>
            <a:picLocks noChangeAspect="1"/>
          </p:cNvPicPr>
          <p:nvPr/>
        </p:nvPicPr>
        <p:blipFill>
          <a:blip r:embed="rId3" cstate="print">
            <a:lum bright="12000"/>
          </a:blip>
          <a:stretch>
            <a:fillRect/>
          </a:stretch>
        </p:blipFill>
        <p:spPr>
          <a:xfrm>
            <a:off x="0" y="0"/>
            <a:ext cx="1600200" cy="10681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4800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2971800" y="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lum bright="7000"/>
          </a:blip>
          <a:srcRect/>
          <a:stretch>
            <a:fillRect/>
          </a:stretch>
        </p:blipFill>
        <p:spPr bwMode="auto">
          <a:xfrm>
            <a:off x="5943600" y="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9487" y="0"/>
            <a:ext cx="1604513" cy="10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1398739"/>
            <a:ext cx="8839200" cy="742786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r>
              <a:rPr lang="en-US" b="1" dirty="0"/>
              <a:t> Interstate 80 System Study in QCA</a:t>
            </a:r>
            <a:br>
              <a:rPr lang="en-US" b="1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-114300" y="1757311"/>
            <a:ext cx="8839200" cy="4572000"/>
          </a:xfrm>
        </p:spPr>
        <p:txBody>
          <a:bodyPr>
            <a:noAutofit/>
          </a:bodyPr>
          <a:lstStyle/>
          <a:p>
            <a:pPr marL="738188" lvl="1" indent="-28098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Studied Condition, Geometry, Operation, Safety &amp; Six-Laning of I-80 (I-80 Bridge – I-280)</a:t>
            </a:r>
          </a:p>
          <a:p>
            <a:pPr marL="738188" lvl="1" indent="-28098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21 of 28 Ramps Rated Poor in Safety/Crashes</a:t>
            </a:r>
          </a:p>
          <a:p>
            <a:pPr marL="738188" lvl="1" indent="-28098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Crash Rates Expected to Increase</a:t>
            </a:r>
          </a:p>
          <a:p>
            <a:pPr marL="738188" lvl="1" indent="-28098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Right Shoulder Rated Poor throughout Study Area</a:t>
            </a:r>
          </a:p>
          <a:p>
            <a:pPr marL="738188" lvl="1" indent="-280988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Build Concept: 6-Laning &amp; Removes Left-Hand Exits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443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792806"/>
            <a:ext cx="9391121" cy="192866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Interstate 80 Bridge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/>
              <a:t> Included in Iowa and Illinois DOT TIP’s – Thank You!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/>
              <a:t> Structurally Deficient Design with Poor Shoulders Drove Need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/>
              <a:t> Phase I Study Nearing Completion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/>
              <a:t> Construction Anticipated in 2028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sz="2400" b="1" dirty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sz="2400" b="1" dirty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/>
              <a:t> Periodic Bridge Closures Required for Repairs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/>
              <a:t> WB Ramps at US 67 Interchange Rated Poor for Crashes/Geometry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/>
              <a:t>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sz="2400" b="1" dirty="0"/>
          </a:p>
          <a:p>
            <a:pPr>
              <a:spcBef>
                <a:spcPts val="0"/>
              </a:spcBef>
            </a:pPr>
            <a:endParaRPr lang="en-US" sz="20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032" r="6032"/>
          <a:stretch>
            <a:fillRect/>
          </a:stretch>
        </p:blipFill>
        <p:spPr>
          <a:xfrm>
            <a:off x="1143000" y="234870"/>
            <a:ext cx="6096000" cy="43371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21475"/>
            <a:ext cx="2133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9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00" y="4910504"/>
            <a:ext cx="9144000" cy="144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I-80 at Middle Road Interchange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Included in State TIP – Thank you!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34% Growth on 80/100% on Middle Forecasted by Network Model 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TBK Sports Complex &amp; SE Quadrant Expansion Drives Need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1142999" y="125808"/>
            <a:ext cx="6379593" cy="4784695"/>
          </a:xfrm>
        </p:spPr>
      </p:pic>
    </p:spTree>
    <p:extLst>
      <p:ext uri="{BB962C8B-B14F-4D97-AF65-F5344CB8AC3E}">
        <p14:creationId xmlns:p14="http://schemas.microsoft.com/office/powerpoint/2010/main" val="5482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007952"/>
            <a:ext cx="8077200" cy="533400"/>
          </a:xfrm>
        </p:spPr>
        <p:txBody>
          <a:bodyPr anchor="t">
            <a:noAutofit/>
          </a:bodyPr>
          <a:lstStyle/>
          <a:p>
            <a:r>
              <a:rPr lang="en-US" sz="2400" dirty="0"/>
              <a:t>TBK Bank Indoor and Outdoor Sport Complex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200" y="5426075"/>
            <a:ext cx="9448800" cy="1295400"/>
          </a:xfrm>
        </p:spPr>
        <p:txBody>
          <a:bodyPr>
            <a:no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$60 Million Investment, 182 Total Jobs, + $100 Million Commercial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785,000 Visitors Annually, 40 % from Six Surrounding States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b="1" dirty="0"/>
              <a:t>Soccer/Basketball/Volleyball/Pickleball/Wrestling/Baseball/Softball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r="4107"/>
          <a:stretch>
            <a:fillRect/>
          </a:stretch>
        </p:blipFill>
        <p:spPr>
          <a:xfrm>
            <a:off x="838200" y="76200"/>
            <a:ext cx="7010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2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14799" y="5072495"/>
            <a:ext cx="4648201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TBK Bank Sports Complex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342" y="4807974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TBK 100 Million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Iron Tee Golf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Multi-Sport Turf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Paired with Bettendorf Forest Grove Improvement Project – Roadway/Roundabout/BikePed/Utilities</a:t>
            </a:r>
          </a:p>
          <a:p>
            <a:endParaRPr lang="en-US" sz="24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6958972-8027-415F-817F-56599A743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747" y="304800"/>
            <a:ext cx="822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4800599"/>
            <a:ext cx="9067800" cy="19208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Interstate 80 at Interstate 74 Interchange – 62,700 Intersecting AADT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/>
              <a:t> Over 60% Growth on I-80 Forecasted by Bi-State Network Model 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/>
              <a:t> EB &amp; WB I-74 Bridges Over I-80 Rated Poor for Width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/>
              <a:t> 3 of 4 Ramps have Poor Crash Rates (136 – 316)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/>
              <a:t> Growth in Davenport and Bettendorf Projected to the North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B70D-C0E4-497C-9789-7EFA68F6F16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>
            <a:fillRect/>
          </a:stretch>
        </p:blipFill>
        <p:spPr>
          <a:xfrm>
            <a:off x="1295400" y="76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5491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</TotalTime>
  <Words>574</Words>
  <Application>Microsoft Office PowerPoint</Application>
  <PresentationFormat>On-screen Show (4:3)</PresentationFormat>
  <Paragraphs>76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Iowa DOT Commission Presentation</vt:lpstr>
      <vt:lpstr>PowerPoint Presentation</vt:lpstr>
      <vt:lpstr>Six-Laning of I-80</vt:lpstr>
      <vt:lpstr>  Interstate 80 System Study in QCA   </vt:lpstr>
      <vt:lpstr>PowerPoint Presentation</vt:lpstr>
      <vt:lpstr>PowerPoint Presentation</vt:lpstr>
      <vt:lpstr>TBK Bank Indoor and Outdoor Sport Complex </vt:lpstr>
      <vt:lpstr>TBK Bank Sports Complex</vt:lpstr>
      <vt:lpstr>PowerPoint Presentation</vt:lpstr>
      <vt:lpstr>PowerPoint Presentation</vt:lpstr>
      <vt:lpstr>Interstate 80 at NW Blvd Interchange - 54,250 Intersecting AADT</vt:lpstr>
      <vt:lpstr>Iowa DOT Staff Appreciated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 Bulat</dc:creator>
  <cp:lastModifiedBy>DENISE BULAT</cp:lastModifiedBy>
  <cp:revision>293</cp:revision>
  <cp:lastPrinted>2023-06-05T17:22:47Z</cp:lastPrinted>
  <dcterms:created xsi:type="dcterms:W3CDTF">2010-01-25T20:02:56Z</dcterms:created>
  <dcterms:modified xsi:type="dcterms:W3CDTF">2023-06-08T13:50:19Z</dcterms:modified>
</cp:coreProperties>
</file>