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367" r:id="rId3"/>
    <p:sldId id="334" r:id="rId4"/>
    <p:sldId id="333" r:id="rId5"/>
    <p:sldId id="364" r:id="rId6"/>
    <p:sldId id="368" r:id="rId7"/>
    <p:sldId id="287"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53565A"/>
    <a:srgbClr val="69686D"/>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10" autoAdjust="0"/>
    <p:restoredTop sz="95574" autoAdjust="0"/>
  </p:normalViewPr>
  <p:slideViewPr>
    <p:cSldViewPr>
      <p:cViewPr varScale="1">
        <p:scale>
          <a:sx n="99" d="100"/>
          <a:sy n="99" d="100"/>
        </p:scale>
        <p:origin x="619" y="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62" d="100"/>
          <a:sy n="62" d="100"/>
        </p:scale>
        <p:origin x="312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6/3/2023</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6/3/2023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mailto:craig.markley@iowadot.u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954107"/>
          </a:xfrm>
          <a:prstGeom prst="rect">
            <a:avLst/>
          </a:prstGeom>
          <a:noFill/>
        </p:spPr>
        <p:txBody>
          <a:bodyPr wrap="square" rtlCol="0">
            <a:spAutoFit/>
          </a:bodyPr>
          <a:lstStyle/>
          <a:p>
            <a:r>
              <a:rPr lang="en-US" sz="2000" b="1" dirty="0">
                <a:solidFill>
                  <a:schemeClr val="bg1"/>
                </a:solidFill>
                <a:latin typeface="PT Sans" panose="020B0503020203020204" pitchFamily="34" charset="0"/>
              </a:rPr>
              <a:t>Revitalize Iowa’s Sound Economy Program</a:t>
            </a:r>
          </a:p>
          <a:p>
            <a:r>
              <a:rPr lang="en-US" b="1" dirty="0">
                <a:solidFill>
                  <a:schemeClr val="bg1"/>
                </a:solidFill>
                <a:latin typeface="PT Sans" panose="020B0503020203020204" pitchFamily="34" charset="0"/>
              </a:rPr>
              <a:t>Iowa Transportation Commission Workshop</a:t>
            </a:r>
          </a:p>
          <a:p>
            <a:r>
              <a:rPr lang="en-US" b="1" dirty="0">
                <a:solidFill>
                  <a:schemeClr val="bg1"/>
                </a:solidFill>
                <a:latin typeface="PT Sans" panose="020B0503020203020204" pitchFamily="34" charset="0"/>
              </a:rPr>
              <a:t>June 12, 2023</a:t>
            </a:r>
            <a:endParaRPr lang="en-US"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426515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55000" lnSpcReduction="20000"/>
          </a:bodyPr>
          <a:lstStyle/>
          <a:p>
            <a:pPr lvl="0"/>
            <a:r>
              <a:rPr lang="en-US" sz="3100" b="1" dirty="0"/>
              <a:t>Available Funding</a:t>
            </a:r>
          </a:p>
          <a:p>
            <a:pPr lvl="1">
              <a:spcAft>
                <a:spcPts val="1200"/>
              </a:spcAft>
            </a:pPr>
            <a:r>
              <a:rPr lang="en-US" dirty="0"/>
              <a:t>Funded annually with dedicated state motor fuel and special fuel tax revenues</a:t>
            </a:r>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0"/>
            <a:r>
              <a:rPr lang="en-US" sz="3100" b="1" dirty="0"/>
              <a:t>Application Summary for SFY2023</a:t>
            </a:r>
          </a:p>
          <a:p>
            <a:pPr lvl="1">
              <a:spcAft>
                <a:spcPts val="1200"/>
              </a:spcAft>
            </a:pPr>
            <a:r>
              <a:rPr lang="en-US" dirty="0"/>
              <a:t>Total number of projects awarded: 8</a:t>
            </a:r>
          </a:p>
          <a:p>
            <a:pPr lvl="1">
              <a:spcAft>
                <a:spcPts val="1200"/>
              </a:spcAft>
            </a:pPr>
            <a:r>
              <a:rPr lang="en-US" dirty="0"/>
              <a:t>Total project costs: $24,007,269</a:t>
            </a:r>
          </a:p>
          <a:p>
            <a:pPr lvl="1">
              <a:spcAft>
                <a:spcPts val="1200"/>
              </a:spcAft>
            </a:pPr>
            <a:r>
              <a:rPr lang="en-US" dirty="0"/>
              <a:t>Total amount awarded: $12,914,201</a:t>
            </a:r>
          </a:p>
          <a:p>
            <a:pPr lvl="1"/>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97285443"/>
              </p:ext>
            </p:extLst>
          </p:nvPr>
        </p:nvGraphicFramePr>
        <p:xfrm>
          <a:off x="1547664" y="2420888"/>
          <a:ext cx="6552728" cy="2011680"/>
        </p:xfrm>
        <a:graphic>
          <a:graphicData uri="http://schemas.openxmlformats.org/drawingml/2006/table">
            <a:tbl>
              <a:tblPr firstRow="1" bandRow="1">
                <a:tableStyleId>{5C22544A-7EE6-4342-B048-85BDC9FD1C3A}</a:tableStyleId>
              </a:tblPr>
              <a:tblGrid>
                <a:gridCol w="2967272">
                  <a:extLst>
                    <a:ext uri="{9D8B030D-6E8A-4147-A177-3AD203B41FA5}">
                      <a16:colId xmlns:a16="http://schemas.microsoft.com/office/drawing/2014/main" val="1223671175"/>
                    </a:ext>
                  </a:extLst>
                </a:gridCol>
                <a:gridCol w="1854546">
                  <a:extLst>
                    <a:ext uri="{9D8B030D-6E8A-4147-A177-3AD203B41FA5}">
                      <a16:colId xmlns:a16="http://schemas.microsoft.com/office/drawing/2014/main" val="2782411665"/>
                    </a:ext>
                  </a:extLst>
                </a:gridCol>
                <a:gridCol w="1730910">
                  <a:extLst>
                    <a:ext uri="{9D8B030D-6E8A-4147-A177-3AD203B41FA5}">
                      <a16:colId xmlns:a16="http://schemas.microsoft.com/office/drawing/2014/main" val="77337432"/>
                    </a:ext>
                  </a:extLst>
                </a:gridCol>
              </a:tblGrid>
              <a:tr h="360040">
                <a:tc>
                  <a:txBody>
                    <a:bodyPr/>
                    <a:lstStyle/>
                    <a:p>
                      <a:endParaRPr lang="en-US" dirty="0"/>
                    </a:p>
                  </a:txBody>
                  <a:tcPr>
                    <a:solidFill>
                      <a:schemeClr val="tx1"/>
                    </a:solidFill>
                  </a:tcPr>
                </a:tc>
                <a:tc>
                  <a:txBody>
                    <a:bodyPr/>
                    <a:lstStyle/>
                    <a:p>
                      <a:pPr algn="ctr"/>
                      <a:r>
                        <a:rPr lang="en-US" sz="1500" b="0" dirty="0">
                          <a:latin typeface="PT Sans" panose="020B0503020203020204"/>
                        </a:rPr>
                        <a:t>CITY</a:t>
                      </a:r>
                    </a:p>
                  </a:txBody>
                  <a:tcPr>
                    <a:solidFill>
                      <a:schemeClr val="tx1"/>
                    </a:solidFill>
                  </a:tcPr>
                </a:tc>
                <a:tc>
                  <a:txBody>
                    <a:bodyPr/>
                    <a:lstStyle/>
                    <a:p>
                      <a:pPr algn="ctr"/>
                      <a:r>
                        <a:rPr lang="en-US" sz="1500" b="0" dirty="0">
                          <a:latin typeface="PT Sans" panose="020B0503020203020204"/>
                        </a:rPr>
                        <a:t>COUNTY</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Average funding generated monthly</a:t>
                      </a:r>
                    </a:p>
                  </a:txBody>
                  <a:tcPr>
                    <a:solidFill>
                      <a:schemeClr val="tx1"/>
                    </a:solidFill>
                  </a:tcPr>
                </a:tc>
                <a:tc>
                  <a:txBody>
                    <a:bodyPr/>
                    <a:lstStyle/>
                    <a:p>
                      <a:pPr algn="ctr"/>
                      <a:r>
                        <a:rPr lang="en-US" sz="1500" dirty="0">
                          <a:latin typeface="PT Sans" panose="020B0503020203020204"/>
                        </a:rPr>
                        <a:t>$905,101</a:t>
                      </a:r>
                    </a:p>
                  </a:txBody>
                  <a:tcPr/>
                </a:tc>
                <a:tc>
                  <a:txBody>
                    <a:bodyPr/>
                    <a:lstStyle/>
                    <a:p>
                      <a:pPr algn="ctr"/>
                      <a:r>
                        <a:rPr lang="en-US" sz="1500" dirty="0">
                          <a:latin typeface="PT Sans" panose="020B0503020203020204"/>
                        </a:rPr>
                        <a:t>$452,550</a:t>
                      </a:r>
                    </a:p>
                  </a:txBody>
                  <a:tcPr/>
                </a:tc>
                <a:extLst>
                  <a:ext uri="{0D108BD9-81ED-4DB2-BD59-A6C34878D82A}">
                    <a16:rowId xmlns:a16="http://schemas.microsoft.com/office/drawing/2014/main" val="391757430"/>
                  </a:ext>
                </a:extLst>
              </a:tr>
              <a:tr h="508000">
                <a:tc>
                  <a:txBody>
                    <a:bodyPr/>
                    <a:lstStyle/>
                    <a:p>
                      <a:r>
                        <a:rPr lang="en-US" sz="1500" b="0" dirty="0">
                          <a:solidFill>
                            <a:schemeClr val="bg1"/>
                          </a:solidFill>
                          <a:latin typeface="PT Sans" panose="020B0503020203020204"/>
                        </a:rPr>
                        <a:t>SFY 2023 current Road Use Tax Revenue (as of 4/30/2023)</a:t>
                      </a:r>
                    </a:p>
                  </a:txBody>
                  <a:tcPr>
                    <a:solidFill>
                      <a:schemeClr val="tx1"/>
                    </a:solidFill>
                  </a:tcPr>
                </a:tc>
                <a:tc>
                  <a:txBody>
                    <a:bodyPr/>
                    <a:lstStyle/>
                    <a:p>
                      <a:pPr algn="ctr"/>
                      <a:r>
                        <a:rPr lang="en-US" sz="1500" dirty="0">
                          <a:latin typeface="PT Sans" panose="020B0503020203020204"/>
                        </a:rPr>
                        <a:t>$10,028,710.66</a:t>
                      </a:r>
                    </a:p>
                  </a:txBody>
                  <a:tcPr/>
                </a:tc>
                <a:tc>
                  <a:txBody>
                    <a:bodyPr/>
                    <a:lstStyle/>
                    <a:p>
                      <a:pPr algn="ctr"/>
                      <a:r>
                        <a:rPr lang="en-US" sz="1500" dirty="0">
                          <a:latin typeface="PT Sans" panose="020B0503020203020204"/>
                        </a:rPr>
                        <a:t>$5,014,355.32</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Current Unobligated Balance (as of 4/30/2023)</a:t>
                      </a:r>
                    </a:p>
                  </a:txBody>
                  <a:tcPr>
                    <a:solidFill>
                      <a:schemeClr val="tx1"/>
                    </a:solidFill>
                  </a:tcPr>
                </a:tc>
                <a:tc>
                  <a:txBody>
                    <a:bodyPr/>
                    <a:lstStyle/>
                    <a:p>
                      <a:pPr algn="ctr"/>
                      <a:r>
                        <a:rPr lang="en-US" sz="1500" dirty="0">
                          <a:latin typeface="PT Sans" panose="020B0503020203020204"/>
                        </a:rPr>
                        <a:t>$8,615,970.21</a:t>
                      </a:r>
                    </a:p>
                  </a:txBody>
                  <a:tcPr/>
                </a:tc>
                <a:tc>
                  <a:txBody>
                    <a:bodyPr/>
                    <a:lstStyle/>
                    <a:p>
                      <a:pPr algn="ctr"/>
                      <a:r>
                        <a:rPr lang="en-US" sz="1500" dirty="0">
                          <a:latin typeface="PT Sans" panose="020B0503020203020204"/>
                        </a:rPr>
                        <a:t>$593,810.32</a:t>
                      </a:r>
                    </a:p>
                  </a:txBody>
                  <a:tcPr/>
                </a:tc>
                <a:extLst>
                  <a:ext uri="{0D108BD9-81ED-4DB2-BD59-A6C34878D82A}">
                    <a16:rowId xmlns:a16="http://schemas.microsoft.com/office/drawing/2014/main" val="4199533641"/>
                  </a:ext>
                </a:extLst>
              </a:tr>
            </a:tbl>
          </a:graphicData>
        </a:graphic>
      </p:graphicFrame>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a:t>
            </a:r>
            <a:br>
              <a:rPr lang="en-US" sz="3400" b="1" dirty="0">
                <a:solidFill>
                  <a:schemeClr val="tx2"/>
                </a:solidFill>
              </a:rPr>
            </a:br>
            <a:r>
              <a:rPr lang="en-US" sz="3400" b="1" dirty="0">
                <a:solidFill>
                  <a:schemeClr val="tx2"/>
                </a:solidFill>
              </a:rPr>
              <a:t>Project Evaluation Criteria</a:t>
            </a:r>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51" name="Picture 50">
            <a:extLst>
              <a:ext uri="{FF2B5EF4-FFF2-40B4-BE49-F238E27FC236}">
                <a16:creationId xmlns:a16="http://schemas.microsoft.com/office/drawing/2014/main" id="{F999C3B5-2DBB-4A65-B0D5-D4CF53A35A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9" name="Title 10">
            <a:extLst>
              <a:ext uri="{FF2B5EF4-FFF2-40B4-BE49-F238E27FC236}">
                <a16:creationId xmlns:a16="http://schemas.microsoft.com/office/drawing/2014/main" id="{31665C7D-5068-47C1-AE72-60DCFB88CD4A}"/>
              </a:ext>
            </a:extLst>
          </p:cNvPr>
          <p:cNvSpPr txBox="1">
            <a:spLocks/>
          </p:cNvSpPr>
          <p:nvPr/>
        </p:nvSpPr>
        <p:spPr>
          <a:xfrm>
            <a:off x="542285" y="70776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83910" cy="844612"/>
            <a:chOff x="172361" y="2033593"/>
            <a:chExt cx="8883910"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83910" cy="844612"/>
              <a:chOff x="173243" y="2962504"/>
              <a:chExt cx="8883910"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92740" y="3118666"/>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631099"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803498" y="2962504"/>
                <a:ext cx="1435607"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239105" y="2962504"/>
                <a:ext cx="636068"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22582" y="3235137"/>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167974"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874291" y="2033593"/>
              <a:ext cx="1293436"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803205" y="2207236"/>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 </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7152" y="4958044"/>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a:extLst>
              <a:ext uri="{FF2B5EF4-FFF2-40B4-BE49-F238E27FC236}">
                <a16:creationId xmlns:a16="http://schemas.microsoft.com/office/drawing/2014/main" id="{5C2733DA-9C17-434E-83E2-92A9674E1E4D}"/>
              </a:ext>
            </a:extLst>
          </p:cNvPr>
          <p:cNvSpPr>
            <a:spLocks noChangeAspect="1"/>
          </p:cNvSpPr>
          <p:nvPr/>
        </p:nvSpPr>
        <p:spPr>
          <a:xfrm>
            <a:off x="4781984" y="6150235"/>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 name="Table 2">
            <a:extLst>
              <a:ext uri="{FF2B5EF4-FFF2-40B4-BE49-F238E27FC236}">
                <a16:creationId xmlns:a16="http://schemas.microsoft.com/office/drawing/2014/main" id="{35287A0A-30D4-4F9E-B7FB-19F8AD7E3D7A}"/>
              </a:ext>
            </a:extLst>
          </p:cNvPr>
          <p:cNvGraphicFramePr>
            <a:graphicFrameLocks noGrp="1"/>
          </p:cNvGraphicFramePr>
          <p:nvPr>
            <p:extLst>
              <p:ext uri="{D42A27DB-BD31-4B8C-83A1-F6EECF244321}">
                <p14:modId xmlns:p14="http://schemas.microsoft.com/office/powerpoint/2010/main" val="604436376"/>
              </p:ext>
            </p:extLst>
          </p:nvPr>
        </p:nvGraphicFramePr>
        <p:xfrm>
          <a:off x="68211" y="2472573"/>
          <a:ext cx="8896156" cy="2011680"/>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3293920604"/>
                    </a:ext>
                  </a:extLst>
                </a:gridCol>
                <a:gridCol w="1440160">
                  <a:extLst>
                    <a:ext uri="{9D8B030D-6E8A-4147-A177-3AD203B41FA5}">
                      <a16:colId xmlns:a16="http://schemas.microsoft.com/office/drawing/2014/main" val="2644497655"/>
                    </a:ext>
                  </a:extLst>
                </a:gridCol>
                <a:gridCol w="648072">
                  <a:extLst>
                    <a:ext uri="{9D8B030D-6E8A-4147-A177-3AD203B41FA5}">
                      <a16:colId xmlns:a16="http://schemas.microsoft.com/office/drawing/2014/main" val="918561277"/>
                    </a:ext>
                  </a:extLst>
                </a:gridCol>
                <a:gridCol w="1296144">
                  <a:extLst>
                    <a:ext uri="{9D8B030D-6E8A-4147-A177-3AD203B41FA5}">
                      <a16:colId xmlns:a16="http://schemas.microsoft.com/office/drawing/2014/main" val="110406823"/>
                    </a:ext>
                  </a:extLst>
                </a:gridCol>
                <a:gridCol w="1368152">
                  <a:extLst>
                    <a:ext uri="{9D8B030D-6E8A-4147-A177-3AD203B41FA5}">
                      <a16:colId xmlns:a16="http://schemas.microsoft.com/office/drawing/2014/main" val="2951110212"/>
                    </a:ext>
                  </a:extLst>
                </a:gridCol>
                <a:gridCol w="1451374">
                  <a:extLst>
                    <a:ext uri="{9D8B030D-6E8A-4147-A177-3AD203B41FA5}">
                      <a16:colId xmlns:a16="http://schemas.microsoft.com/office/drawing/2014/main" val="1729074159"/>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Construction of approximately 10,000 feet of new roadway connecting Iowa 23 and US 63, turn lanes at Iowa 23 and 17th Avenue East, Iowa 23 and </a:t>
                      </a:r>
                      <a:r>
                        <a:rPr lang="en-US" sz="1400" dirty="0" err="1">
                          <a:solidFill>
                            <a:schemeClr val="tx2"/>
                          </a:solidFill>
                          <a:latin typeface="PT Sans" panose="020B0503020203020204" pitchFamily="34" charset="0"/>
                        </a:rPr>
                        <a:t>Osburn</a:t>
                      </a:r>
                      <a:r>
                        <a:rPr lang="en-US" sz="1400" dirty="0">
                          <a:solidFill>
                            <a:schemeClr val="tx2"/>
                          </a:solidFill>
                          <a:latin typeface="PT Sans" panose="020B0503020203020204" pitchFamily="34" charset="0"/>
                        </a:rPr>
                        <a:t> Avenue, Iowa 23 and proposed connector, and US 63 and proposed connector located southeast of Oskaloosa.</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Mahaska County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58</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$15,600,563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65%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$10,140,366</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221357"/>
                  </a:ext>
                </a:extLst>
              </a:tr>
            </a:tbl>
          </a:graphicData>
        </a:graphic>
      </p:graphicFrame>
    </p:spTree>
    <p:extLst>
      <p:ext uri="{BB962C8B-B14F-4D97-AF65-F5344CB8AC3E}">
        <p14:creationId xmlns:p14="http://schemas.microsoft.com/office/powerpoint/2010/main" val="1298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31165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Mahaska County</a:t>
            </a:r>
          </a:p>
          <a:p>
            <a:pPr marL="0" indent="0">
              <a:spcBef>
                <a:spcPts val="0"/>
              </a:spcBef>
              <a:buClr>
                <a:schemeClr val="tx1"/>
              </a:buClr>
              <a:buNone/>
              <a:defRPr/>
            </a:pPr>
            <a:r>
              <a:rPr lang="en-US" sz="1800" b="1" dirty="0">
                <a:latin typeface="PT Sans" panose="020B0503020203020204"/>
                <a:cs typeface="Arial" pitchFamily="34" charset="0"/>
              </a:rPr>
              <a:t>(Local Development)</a:t>
            </a:r>
          </a:p>
          <a:p>
            <a:pPr marL="0" indent="0">
              <a:buNone/>
            </a:pPr>
            <a:r>
              <a:rPr lang="en-US" sz="1800" dirty="0">
                <a:latin typeface="PT Sans" panose="020B0503020203020204"/>
              </a:rPr>
              <a:t>Construction of approximately 10,000 feet of new roadway connecting Iowa 23 and US 63, turn lanes at Iowa 23 and 17th Avenue East, Iowa 23 and </a:t>
            </a:r>
            <a:r>
              <a:rPr lang="en-US" sz="1800" dirty="0" err="1">
                <a:latin typeface="PT Sans" panose="020B0503020203020204"/>
              </a:rPr>
              <a:t>Osburn</a:t>
            </a:r>
            <a:r>
              <a:rPr lang="en-US" sz="1800" dirty="0">
                <a:latin typeface="PT Sans" panose="020B0503020203020204"/>
              </a:rPr>
              <a:t> Avenue, Iowa 23 and proposed connector, and US 63 and proposed connector located southeast of Oskaloosa. This project is necessary to provide improved access to more than 517 acres including Oskaloosa Innovation Park, a proposed Iowa Economic Development Authority Certified Site of approximately 490 acres, and an additional 27 acres that will be opened </a:t>
            </a:r>
            <a:r>
              <a:rPr lang="en-US" sz="1800">
                <a:latin typeface="PT Sans" panose="020B0503020203020204"/>
              </a:rPr>
              <a:t>for RISE eligible </a:t>
            </a:r>
            <a:r>
              <a:rPr lang="en-US" sz="1800" dirty="0">
                <a:latin typeface="PT Sans" panose="020B0503020203020204"/>
              </a:rPr>
              <a:t>development.</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$15,600,563</a:t>
            </a:r>
          </a:p>
          <a:p>
            <a:pPr marL="0" indent="0">
              <a:spcBef>
                <a:spcPts val="0"/>
              </a:spcBef>
              <a:buClr>
                <a:schemeClr val="tx1"/>
              </a:buClr>
              <a:buNone/>
              <a:defRPr/>
            </a:pPr>
            <a:r>
              <a:rPr lang="en-US" sz="1800" dirty="0">
                <a:latin typeface="PT Sans" panose="020B0503020203020204"/>
                <a:cs typeface="Arial" pitchFamily="34" charset="0"/>
              </a:rPr>
              <a:t>Requested:    $10,140,366  (65%)</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14" name="Rectangle 13">
            <a:extLst>
              <a:ext uri="{FF2B5EF4-FFF2-40B4-BE49-F238E27FC236}">
                <a16:creationId xmlns:a16="http://schemas.microsoft.com/office/drawing/2014/main" id="{407D7A52-F9E3-4FF7-8B0B-47A8D936B3CE}"/>
              </a:ext>
            </a:extLst>
          </p:cNvPr>
          <p:cNvSpPr/>
          <p:nvPr/>
        </p:nvSpPr>
        <p:spPr>
          <a:xfrm>
            <a:off x="1259632" y="4437116"/>
            <a:ext cx="1440160" cy="360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4A18CD-F9E1-F699-54A5-6A20E0DCDDDC}"/>
              </a:ext>
            </a:extLst>
          </p:cNvPr>
          <p:cNvPicPr>
            <a:picLocks noChangeAspect="1"/>
          </p:cNvPicPr>
          <p:nvPr/>
        </p:nvPicPr>
        <p:blipFill>
          <a:blip r:embed="rId2"/>
          <a:stretch>
            <a:fillRect/>
          </a:stretch>
        </p:blipFill>
        <p:spPr>
          <a:xfrm>
            <a:off x="441070" y="3381301"/>
            <a:ext cx="3746233" cy="3022343"/>
          </a:xfrm>
          <a:prstGeom prst="rect">
            <a:avLst/>
          </a:prstGeom>
        </p:spPr>
      </p:pic>
      <p:sp>
        <p:nvSpPr>
          <p:cNvPr id="10" name="Oval 9">
            <a:extLst>
              <a:ext uri="{FF2B5EF4-FFF2-40B4-BE49-F238E27FC236}">
                <a16:creationId xmlns:a16="http://schemas.microsoft.com/office/drawing/2014/main" id="{5CCBF3BB-EF70-5A3F-2F02-E1864BD183AA}"/>
              </a:ext>
            </a:extLst>
          </p:cNvPr>
          <p:cNvSpPr>
            <a:spLocks noChangeAspect="1"/>
          </p:cNvSpPr>
          <p:nvPr/>
        </p:nvSpPr>
        <p:spPr>
          <a:xfrm>
            <a:off x="2771800" y="5661248"/>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a:extLst>
              <a:ext uri="{FF2B5EF4-FFF2-40B4-BE49-F238E27FC236}">
                <a16:creationId xmlns:a16="http://schemas.microsoft.com/office/drawing/2014/main" id="{A7204C77-5D5A-17B6-582E-C49F735BEF13}"/>
              </a:ext>
            </a:extLst>
          </p:cNvPr>
          <p:cNvPicPr>
            <a:picLocks noChangeAspect="1"/>
          </p:cNvPicPr>
          <p:nvPr/>
        </p:nvPicPr>
        <p:blipFill>
          <a:blip r:embed="rId3"/>
          <a:stretch>
            <a:fillRect/>
          </a:stretch>
        </p:blipFill>
        <p:spPr>
          <a:xfrm>
            <a:off x="4142225" y="2839039"/>
            <a:ext cx="4751615" cy="3573016"/>
          </a:xfrm>
          <a:prstGeom prst="rect">
            <a:avLst/>
          </a:prstGeom>
        </p:spPr>
      </p:pic>
    </p:spTree>
    <p:extLst>
      <p:ext uri="{BB962C8B-B14F-4D97-AF65-F5344CB8AC3E}">
        <p14:creationId xmlns:p14="http://schemas.microsoft.com/office/powerpoint/2010/main" val="333706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pPr algn="ctr"/>
            <a:r>
              <a:rPr lang="en-US" sz="1400" b="1" dirty="0">
                <a:solidFill>
                  <a:schemeClr val="bg1">
                    <a:lumMod val="50000"/>
                  </a:schemeClr>
                </a:solidFill>
                <a:latin typeface="Century Gothic" panose="020B0502020202020204" pitchFamily="34" charset="0"/>
                <a:cs typeface="Arial" panose="020B0604020202020204" pitchFamily="34" charset="0"/>
              </a:rPr>
              <a:t>Debra Arp, Systems Planning Bureau</a:t>
            </a:r>
          </a:p>
          <a:p>
            <a:pPr algn="ctr"/>
            <a:r>
              <a:rPr lang="en-US" sz="1400" b="1" dirty="0">
                <a:solidFill>
                  <a:schemeClr val="bg1">
                    <a:lumMod val="50000"/>
                  </a:schemeClr>
                </a:solidFill>
                <a:latin typeface="Century Gothic" panose="020B0502020202020204" pitchFamily="34" charset="0"/>
                <a:cs typeface="Arial" panose="020B0604020202020204" pitchFamily="34" charset="0"/>
                <a:hlinkClick r:id="rId3"/>
              </a:rPr>
              <a:t>Debra.Arp@iowadot.us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pPr algn="ctr"/>
            <a:r>
              <a:rPr lang="en-US" sz="1400" b="1" dirty="0">
                <a:solidFill>
                  <a:schemeClr val="bg1">
                    <a:lumMod val="50000"/>
                  </a:schemeClr>
                </a:solidFill>
                <a:latin typeface="Century Gothic" panose="020B0502020202020204" pitchFamily="34" charset="0"/>
                <a:cs typeface="Arial" panose="020B0604020202020204" pitchFamily="34" charset="0"/>
              </a:rPr>
              <a:t>515-239-1681</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14974</TotalTime>
  <Words>380</Words>
  <Application>Microsoft Office PowerPoint</Application>
  <PresentationFormat>On-screen Show (4:3)</PresentationFormat>
  <Paragraphs>63</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PT Sans</vt:lpstr>
      <vt:lpstr>Office Theme</vt:lpstr>
      <vt:lpstr>PowerPoint Presentation</vt:lpstr>
      <vt:lpstr>Revitalize Iowa’s Sound Economy Program</vt:lpstr>
      <vt:lpstr>Available Funding and Application Summary</vt:lpstr>
      <vt:lpstr>Local Development  Project Evaluation Criteria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Pedersen, Garrett</cp:lastModifiedBy>
  <cp:revision>416</cp:revision>
  <cp:lastPrinted>2020-11-02T13:28:55Z</cp:lastPrinted>
  <dcterms:created xsi:type="dcterms:W3CDTF">2014-05-10T08:44:16Z</dcterms:created>
  <dcterms:modified xsi:type="dcterms:W3CDTF">2023-06-03T13:05:24Z</dcterms:modified>
</cp:coreProperties>
</file>