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  <p:sldMasterId id="2147483681" r:id="rId2"/>
  </p:sldMasterIdLst>
  <p:notesMasterIdLst>
    <p:notesMasterId r:id="rId41"/>
  </p:notesMasterIdLst>
  <p:handoutMasterIdLst>
    <p:handoutMasterId r:id="rId42"/>
  </p:handoutMasterIdLst>
  <p:sldIdLst>
    <p:sldId id="557" r:id="rId3"/>
    <p:sldId id="504" r:id="rId4"/>
    <p:sldId id="505" r:id="rId5"/>
    <p:sldId id="506" r:id="rId6"/>
    <p:sldId id="577" r:id="rId7"/>
    <p:sldId id="607" r:id="rId8"/>
    <p:sldId id="608" r:id="rId9"/>
    <p:sldId id="609" r:id="rId10"/>
    <p:sldId id="610" r:id="rId11"/>
    <p:sldId id="480" r:id="rId12"/>
    <p:sldId id="576" r:id="rId13"/>
    <p:sldId id="616" r:id="rId14"/>
    <p:sldId id="473" r:id="rId15"/>
    <p:sldId id="367" r:id="rId16"/>
    <p:sldId id="494" r:id="rId17"/>
    <p:sldId id="574" r:id="rId18"/>
    <p:sldId id="510" r:id="rId19"/>
    <p:sldId id="293" r:id="rId20"/>
    <p:sldId id="329" r:id="rId21"/>
    <p:sldId id="523" r:id="rId22"/>
    <p:sldId id="587" r:id="rId23"/>
    <p:sldId id="524" r:id="rId24"/>
    <p:sldId id="526" r:id="rId25"/>
    <p:sldId id="556" r:id="rId26"/>
    <p:sldId id="555" r:id="rId27"/>
    <p:sldId id="530" r:id="rId28"/>
    <p:sldId id="533" r:id="rId29"/>
    <p:sldId id="532" r:id="rId30"/>
    <p:sldId id="469" r:id="rId31"/>
    <p:sldId id="542" r:id="rId32"/>
    <p:sldId id="323" r:id="rId33"/>
    <p:sldId id="292" r:id="rId34"/>
    <p:sldId id="348" r:id="rId35"/>
    <p:sldId id="471" r:id="rId36"/>
    <p:sldId id="294" r:id="rId37"/>
    <p:sldId id="564" r:id="rId38"/>
    <p:sldId id="561" r:id="rId39"/>
    <p:sldId id="562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6F09"/>
    <a:srgbClr val="F905CB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9" autoAdjust="0"/>
    <p:restoredTop sz="94660"/>
  </p:normalViewPr>
  <p:slideViewPr>
    <p:cSldViewPr snapToGrid="0">
      <p:cViewPr varScale="1">
        <p:scale>
          <a:sx n="97" d="100"/>
          <a:sy n="97" d="100"/>
        </p:scale>
        <p:origin x="96" y="8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43380-6599-4B51-B00C-50E4556EDAA6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1177E-FF55-46CD-B20F-C55DF44B0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257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89704E-CB01-4EE2-9BAA-78BCFCFF14F6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50C34E-6E7A-41E9-8ACE-5AB428CD4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79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7F6BD-4BFF-4B1B-8560-E64DB4880A08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656D5-3A1B-4E4F-9F5E-C29A44806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80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7F6BD-4BFF-4B1B-8560-E64DB4880A08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656D5-3A1B-4E4F-9F5E-C29A44806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370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7F6BD-4BFF-4B1B-8560-E64DB4880A08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656D5-3A1B-4E4F-9F5E-C29A44806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0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6/3/2024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801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smtClean="0"/>
              <a:t>6/3/2024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823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6/3/2024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61228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smtClean="0"/>
              <a:t>6/3/2024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849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smtClean="0"/>
              <a:t>6/3/2024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11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smtClean="0"/>
              <a:t>6/3/2024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891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smtClean="0"/>
              <a:t>6/3/2024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401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smtClean="0"/>
              <a:t>6/3/2024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261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7F6BD-4BFF-4B1B-8560-E64DB4880A08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656D5-3A1B-4E4F-9F5E-C29A44806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310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smtClean="0"/>
              <a:t>6/3/2024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486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smtClean="0"/>
              <a:t>6/3/2024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084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smtClean="0"/>
              <a:t>6/3/2024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4921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smtClean="0"/>
              <a:t>6/3/2024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208456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smtClean="0"/>
              <a:t>6/3/2024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0443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smtClean="0"/>
              <a:t>6/3/2024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1167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smtClean="0"/>
              <a:t>6/3/2024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519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smtClean="0"/>
              <a:t>6/3/2024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9260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smtClean="0"/>
              <a:t>6/3/2024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9552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"/>
            <a:ext cx="12192000" cy="6857999"/>
          </a:xfrm>
          <a:prstGeom prst="rect">
            <a:avLst/>
          </a:prstGeom>
          <a:solidFill>
            <a:schemeClr val="accent1"/>
          </a:solidFill>
        </p:spPr>
        <p:txBody>
          <a:bodyPr anchor="t"/>
          <a:lstStyle>
            <a:lvl1pPr marL="0" indent="0" algn="l">
              <a:buNone/>
              <a:defRPr baseline="0"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22145868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7F6BD-4BFF-4B1B-8560-E64DB4880A08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656D5-3A1B-4E4F-9F5E-C29A44806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03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7F6BD-4BFF-4B1B-8560-E64DB4880A08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656D5-3A1B-4E4F-9F5E-C29A44806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922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7F6BD-4BFF-4B1B-8560-E64DB4880A08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656D5-3A1B-4E4F-9F5E-C29A44806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160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7F6BD-4BFF-4B1B-8560-E64DB4880A08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656D5-3A1B-4E4F-9F5E-C29A44806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655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7F6BD-4BFF-4B1B-8560-E64DB4880A08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656D5-3A1B-4E4F-9F5E-C29A44806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354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7F6BD-4BFF-4B1B-8560-E64DB4880A08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656D5-3A1B-4E4F-9F5E-C29A44806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092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7F6BD-4BFF-4B1B-8560-E64DB4880A08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656D5-3A1B-4E4F-9F5E-C29A44806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661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7F6BD-4BFF-4B1B-8560-E64DB4880A08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656D5-3A1B-4E4F-9F5E-C29A44806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7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smtClean="0"/>
              <a:t>6/3/2024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66" y="5095731"/>
            <a:ext cx="1962534" cy="162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532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64087" y="4154556"/>
            <a:ext cx="5581227" cy="2474843"/>
          </a:xfrm>
        </p:spPr>
        <p:txBody>
          <a:bodyPr>
            <a:normAutofit fontScale="77500" lnSpcReduction="20000"/>
          </a:bodyPr>
          <a:lstStyle/>
          <a:p>
            <a:r>
              <a:rPr lang="en-US" sz="5400" dirty="0"/>
              <a:t>IDOT Transportation Commission</a:t>
            </a:r>
          </a:p>
          <a:p>
            <a:r>
              <a:rPr lang="en-US" sz="5400" dirty="0"/>
              <a:t>Council Bluffs</a:t>
            </a:r>
          </a:p>
          <a:p>
            <a:endParaRPr lang="en-US" sz="3600" dirty="0"/>
          </a:p>
          <a:p>
            <a:r>
              <a:rPr lang="en-US" dirty="0"/>
              <a:t>June 11, 2024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0"/>
            <a:ext cx="10713794" cy="390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56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Growing Metro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825625"/>
            <a:ext cx="3551391" cy="4351338"/>
          </a:xfrm>
        </p:spPr>
        <p:txBody>
          <a:bodyPr/>
          <a:lstStyle/>
          <a:p>
            <a:r>
              <a:rPr lang="en-US" u="sng" dirty="0"/>
              <a:t>How many will come to Council Bluffs?</a:t>
            </a:r>
          </a:p>
        </p:txBody>
      </p:sp>
      <p:pic>
        <p:nvPicPr>
          <p:cNvPr id="1028" name="Picture 4" descr="https://i.kinja-img.com/gawker-media/image/upload/mwjdthlg4qizk3ehpz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723" y="1825625"/>
            <a:ext cx="6809332" cy="385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875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will they go?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825625"/>
            <a:ext cx="7092975" cy="4351338"/>
          </a:xfrm>
        </p:spPr>
        <p:txBody>
          <a:bodyPr/>
          <a:lstStyle/>
          <a:p>
            <a:r>
              <a:rPr lang="en-US" dirty="0"/>
              <a:t>There is already a </a:t>
            </a:r>
            <a:r>
              <a:rPr lang="en-US" u="sng" dirty="0"/>
              <a:t>housing shortage</a:t>
            </a:r>
            <a:r>
              <a:rPr lang="en-US" dirty="0"/>
              <a:t> in the Omaha-Council Bluffs metro</a:t>
            </a:r>
          </a:p>
        </p:txBody>
      </p:sp>
      <p:pic>
        <p:nvPicPr>
          <p:cNvPr id="1026" name="Picture 2" descr="Lessons learned from housing policy during COVID-19 | Brookin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232" y="1598480"/>
            <a:ext cx="5604848" cy="560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246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Rental Housing Shortage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7551" y="1690688"/>
            <a:ext cx="9439441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American Community Survey 5 year avg. estimates (US Census):</a:t>
            </a:r>
          </a:p>
          <a:p>
            <a:r>
              <a:rPr lang="en-US" dirty="0"/>
              <a:t>2022: 1.4%</a:t>
            </a:r>
          </a:p>
          <a:p>
            <a:r>
              <a:rPr lang="en-US" dirty="0"/>
              <a:t>2021: 2.1%</a:t>
            </a:r>
          </a:p>
          <a:p>
            <a:r>
              <a:rPr lang="en-US" dirty="0"/>
              <a:t>2020: 2.2%</a:t>
            </a:r>
          </a:p>
          <a:p>
            <a:r>
              <a:rPr lang="en-US" dirty="0"/>
              <a:t>2019: 2.2%</a:t>
            </a:r>
          </a:p>
          <a:p>
            <a:r>
              <a:rPr lang="en-US" dirty="0"/>
              <a:t>2018: 3.4%</a:t>
            </a:r>
          </a:p>
          <a:p>
            <a:r>
              <a:rPr lang="en-US" dirty="0"/>
              <a:t>2017: 4.0%</a:t>
            </a:r>
          </a:p>
          <a:p>
            <a:r>
              <a:rPr lang="en-US" dirty="0"/>
              <a:t>2016: 5.1%</a:t>
            </a:r>
          </a:p>
          <a:p>
            <a:r>
              <a:rPr lang="en-US" dirty="0"/>
              <a:t>2015: 8.0%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008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101" y="1378267"/>
            <a:ext cx="8924925" cy="538162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66925" y="311273"/>
            <a:ext cx="9216908" cy="117544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Chicago &amp; Northwestern Railway</a:t>
            </a:r>
          </a:p>
        </p:txBody>
      </p:sp>
      <p:sp>
        <p:nvSpPr>
          <p:cNvPr id="5" name="Oval 4"/>
          <p:cNvSpPr/>
          <p:nvPr/>
        </p:nvSpPr>
        <p:spPr>
          <a:xfrm>
            <a:off x="1562070" y="3685791"/>
            <a:ext cx="9037956" cy="60628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600026" y="6390560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1885</a:t>
            </a:r>
          </a:p>
        </p:txBody>
      </p:sp>
    </p:spTree>
    <p:extLst>
      <p:ext uri="{BB962C8B-B14F-4D97-AF65-F5344CB8AC3E}">
        <p14:creationId xmlns:p14="http://schemas.microsoft.com/office/powerpoint/2010/main" val="166558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612" y="86829"/>
            <a:ext cx="4748408" cy="1175441"/>
          </a:xfrm>
        </p:spPr>
        <p:txBody>
          <a:bodyPr>
            <a:norm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Avenue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785" y="-1"/>
            <a:ext cx="6292216" cy="6858001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98310" y="1169896"/>
            <a:ext cx="4993288" cy="211001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Former railroad; tracks removed</a:t>
            </a:r>
          </a:p>
          <a:p>
            <a:r>
              <a:rPr lang="en-US" dirty="0"/>
              <a:t>1 block south of W. Broadway</a:t>
            </a:r>
          </a:p>
          <a:p>
            <a:r>
              <a:rPr lang="en-US" dirty="0"/>
              <a:t>66’ wide </a:t>
            </a:r>
          </a:p>
          <a:p>
            <a:r>
              <a:rPr lang="en-US" dirty="0"/>
              <a:t>1.8 miles from 16</a:t>
            </a:r>
            <a:r>
              <a:rPr lang="en-US" baseline="30000" dirty="0"/>
              <a:t>th</a:t>
            </a:r>
            <a:r>
              <a:rPr lang="en-US" dirty="0"/>
              <a:t> to 35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r>
              <a:rPr lang="en-US" dirty="0"/>
              <a:t>City-owned ROW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79914"/>
            <a:ext cx="5691598" cy="3578086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5902960" y="406400"/>
            <a:ext cx="5374640" cy="6390640"/>
          </a:xfrm>
          <a:custGeom>
            <a:avLst/>
            <a:gdLst>
              <a:gd name="connsiteX0" fmla="*/ 0 w 5374640"/>
              <a:gd name="connsiteY0" fmla="*/ 5811520 h 6390640"/>
              <a:gd name="connsiteX1" fmla="*/ 2722880 w 5374640"/>
              <a:gd name="connsiteY1" fmla="*/ 0 h 6390640"/>
              <a:gd name="connsiteX2" fmla="*/ 3931920 w 5374640"/>
              <a:gd name="connsiteY2" fmla="*/ 101600 h 6390640"/>
              <a:gd name="connsiteX3" fmla="*/ 5374640 w 5374640"/>
              <a:gd name="connsiteY3" fmla="*/ 6390640 h 6390640"/>
              <a:gd name="connsiteX4" fmla="*/ 40640 w 5374640"/>
              <a:gd name="connsiteY4" fmla="*/ 6197600 h 6390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4640" h="6390640">
                <a:moveTo>
                  <a:pt x="0" y="5811520"/>
                </a:moveTo>
                <a:lnTo>
                  <a:pt x="2722880" y="0"/>
                </a:lnTo>
                <a:lnTo>
                  <a:pt x="3931920" y="101600"/>
                </a:lnTo>
                <a:lnTo>
                  <a:pt x="5374640" y="6390640"/>
                </a:lnTo>
                <a:lnTo>
                  <a:pt x="40640" y="619760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98783" y="5049078"/>
            <a:ext cx="4651513" cy="60628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4522" y="5797898"/>
            <a:ext cx="1252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2006 Aerial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9428480" y="274320"/>
            <a:ext cx="0" cy="655320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9766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903422" cy="2028940"/>
          </a:xfrm>
        </p:spPr>
        <p:txBody>
          <a:bodyPr/>
          <a:lstStyle/>
          <a:p>
            <a:r>
              <a:rPr lang="en-US" dirty="0"/>
              <a:t>Big Picture: Connections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6987"/>
          <a:stretch/>
        </p:blipFill>
        <p:spPr>
          <a:xfrm>
            <a:off x="5297557" y="217612"/>
            <a:ext cx="6670723" cy="467940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20000" y="2295939"/>
            <a:ext cx="10233800" cy="3881024"/>
          </a:xfrm>
        </p:spPr>
        <p:txBody>
          <a:bodyPr/>
          <a:lstStyle/>
          <a:p>
            <a:r>
              <a:rPr lang="en-US" dirty="0"/>
              <a:t>Bike trails</a:t>
            </a:r>
          </a:p>
          <a:p>
            <a:r>
              <a:rPr lang="en-US" dirty="0"/>
              <a:t>Bike lanes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7829550" y="2394065"/>
            <a:ext cx="233362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May be an image of bicycle and text that says '-- FIRST AVE council bluffs'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2860"/>
            <a:ext cx="3525140" cy="352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219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9217" b="37358"/>
          <a:stretch/>
        </p:blipFill>
        <p:spPr>
          <a:xfrm>
            <a:off x="0" y="5130800"/>
            <a:ext cx="12179437" cy="172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96449" cy="299822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181271" y="1172301"/>
            <a:ext cx="4107414" cy="19281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/>
              <a:t>It’s more than a trail</a:t>
            </a:r>
          </a:p>
        </p:txBody>
      </p:sp>
    </p:spTree>
    <p:extLst>
      <p:ext uri="{BB962C8B-B14F-4D97-AF65-F5344CB8AC3E}">
        <p14:creationId xmlns:p14="http://schemas.microsoft.com/office/powerpoint/2010/main" val="2251871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9718" y="69850"/>
            <a:ext cx="5864157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FFFF00"/>
                </a:solidFill>
              </a:rPr>
              <a:t>F</a:t>
            </a:r>
            <a:r>
              <a:rPr lang="en-US" sz="3600" dirty="0"/>
              <a:t>urthering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FFFF00"/>
                </a:solidFill>
              </a:rPr>
              <a:t>I</a:t>
            </a:r>
            <a:r>
              <a:rPr lang="en-US" sz="3600" dirty="0"/>
              <a:t>nterconnections,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FFFF00"/>
                </a:solidFill>
              </a:rPr>
              <a:t>R</a:t>
            </a:r>
            <a:r>
              <a:rPr lang="en-US" sz="3600" dirty="0"/>
              <a:t>evitalization,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FFFF00"/>
                </a:solidFill>
              </a:rPr>
              <a:t>S</a:t>
            </a:r>
            <a:r>
              <a:rPr lang="en-US" sz="3600" dirty="0"/>
              <a:t>treetscapes,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FFFF00"/>
                </a:solidFill>
              </a:rPr>
              <a:t>T</a:t>
            </a:r>
            <a:r>
              <a:rPr lang="en-US" sz="3600" dirty="0"/>
              <a:t>ransportation, and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FFFF00"/>
                </a:solidFill>
              </a:rPr>
              <a:t>A</a:t>
            </a:r>
            <a:r>
              <a:rPr lang="en-US" sz="3600" dirty="0"/>
              <a:t>esthetics for a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FFFF00"/>
                </a:solidFill>
              </a:rPr>
              <a:t>V</a:t>
            </a:r>
            <a:r>
              <a:rPr lang="en-US" sz="3600" dirty="0"/>
              <a:t>ibrant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FFFF00"/>
                </a:solidFill>
              </a:rPr>
              <a:t>E</a:t>
            </a:r>
            <a:r>
              <a:rPr lang="en-US" sz="3600" dirty="0"/>
              <a:t>conomy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9217" b="37358"/>
          <a:stretch/>
        </p:blipFill>
        <p:spPr>
          <a:xfrm>
            <a:off x="0" y="5130800"/>
            <a:ext cx="12179437" cy="172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96449" cy="299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67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374483" cy="2556979"/>
          </a:xfrm>
        </p:spPr>
        <p:txBody>
          <a:bodyPr/>
          <a:lstStyle/>
          <a:p>
            <a:r>
              <a:rPr lang="en-US" dirty="0"/>
              <a:t>A Multi-Use Trail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4594" y="2506662"/>
            <a:ext cx="3358089" cy="4351338"/>
          </a:xfrm>
        </p:spPr>
        <p:txBody>
          <a:bodyPr/>
          <a:lstStyle/>
          <a:p>
            <a:r>
              <a:rPr lang="en-US" dirty="0"/>
              <a:t>Trail Concept </a:t>
            </a:r>
          </a:p>
          <a:p>
            <a:r>
              <a:rPr lang="en-US" dirty="0"/>
              <a:t>Offset to south side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536" y="0"/>
            <a:ext cx="79894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90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2506" r="44104" b="19076"/>
          <a:stretch/>
        </p:blipFill>
        <p:spPr>
          <a:xfrm>
            <a:off x="0" y="441434"/>
            <a:ext cx="12188071" cy="53287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5046" y="30206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Trail Concept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274" y="4100362"/>
            <a:ext cx="4597726" cy="275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38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Mission:</a:t>
            </a:r>
          </a:p>
        </p:txBody>
      </p:sp>
      <p:pic>
        <p:nvPicPr>
          <p:cNvPr id="7" name="Picture 4" descr="May be an image of text that says 'COUNCIL BLUFES'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595" y="1497624"/>
            <a:ext cx="9537405" cy="536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820" y="1497624"/>
            <a:ext cx="4756296" cy="1872896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i="1" dirty="0">
                <a:solidFill>
                  <a:schemeClr val="bg1"/>
                </a:solidFill>
              </a:rPr>
              <a:t>To continuously improve the quality of life and attractiveness of the City of Council Bluffs.</a:t>
            </a:r>
          </a:p>
        </p:txBody>
      </p:sp>
    </p:spTree>
    <p:extLst>
      <p:ext uri="{BB962C8B-B14F-4D97-AF65-F5344CB8AC3E}">
        <p14:creationId xmlns:p14="http://schemas.microsoft.com/office/powerpoint/2010/main" val="9728668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903422" cy="2028940"/>
          </a:xfrm>
        </p:spPr>
        <p:txBody>
          <a:bodyPr/>
          <a:lstStyle/>
          <a:p>
            <a:r>
              <a:rPr lang="en-US" dirty="0"/>
              <a:t>Big Picture: Connections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6987"/>
          <a:stretch/>
        </p:blipFill>
        <p:spPr>
          <a:xfrm>
            <a:off x="5297557" y="217612"/>
            <a:ext cx="6670723" cy="467940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20000" y="2295939"/>
            <a:ext cx="10233800" cy="3881024"/>
          </a:xfrm>
        </p:spPr>
        <p:txBody>
          <a:bodyPr/>
          <a:lstStyle/>
          <a:p>
            <a:r>
              <a:rPr lang="en-US" dirty="0"/>
              <a:t>Bike trails</a:t>
            </a:r>
          </a:p>
          <a:p>
            <a:r>
              <a:rPr lang="en-US" dirty="0"/>
              <a:t>Bike lanes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671" t="17951" r="2898" b="24550"/>
          <a:stretch/>
        </p:blipFill>
        <p:spPr>
          <a:xfrm>
            <a:off x="0" y="3499358"/>
            <a:ext cx="6741622" cy="3358642"/>
          </a:xfrm>
          <a:prstGeom prst="rect">
            <a:avLst/>
          </a:prstGeom>
        </p:spPr>
      </p:pic>
      <p:sp>
        <p:nvSpPr>
          <p:cNvPr id="9" name="Content Placeholder 5"/>
          <p:cNvSpPr txBox="1">
            <a:spLocks/>
          </p:cNvSpPr>
          <p:nvPr/>
        </p:nvSpPr>
        <p:spPr>
          <a:xfrm>
            <a:off x="6832279" y="5883965"/>
            <a:ext cx="3601278" cy="775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Future transit?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3992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Streetcar?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586343"/>
            <a:ext cx="3453370" cy="4351338"/>
          </a:xfrm>
        </p:spPr>
        <p:txBody>
          <a:bodyPr/>
          <a:lstStyle/>
          <a:p>
            <a:r>
              <a:rPr lang="en-US" dirty="0"/>
              <a:t>Modern Streetcar a.k.a. Tram</a:t>
            </a:r>
          </a:p>
          <a:p>
            <a:pPr lvl="1"/>
            <a:r>
              <a:rPr lang="en-US" dirty="0"/>
              <a:t>Can operate either within mixed traffic or dedicated lanes</a:t>
            </a:r>
          </a:p>
          <a:p>
            <a:pPr lvl="1"/>
            <a:r>
              <a:rPr lang="en-US" dirty="0"/>
              <a:t>Slower speeds, more frequent stops (about every 3-6 blocks)</a:t>
            </a:r>
          </a:p>
        </p:txBody>
      </p:sp>
      <p:pic>
        <p:nvPicPr>
          <p:cNvPr id="4" name="Picture 2" descr="The Hop will remain free to ride for at least the rest of the year">
            <a:extLst>
              <a:ext uri="{FF2B5EF4-FFF2-40B4-BE49-F238E27FC236}">
                <a16:creationId xmlns:a16="http://schemas.microsoft.com/office/drawing/2014/main" id="{A50A5529-40F7-4CB0-8905-B50A5CEA4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370" y="2039193"/>
            <a:ext cx="7618630" cy="481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956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Multi-Modal Corridor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825625"/>
            <a:ext cx="2547539" cy="4351338"/>
          </a:xfrm>
        </p:spPr>
        <p:txBody>
          <a:bodyPr/>
          <a:lstStyle/>
          <a:p>
            <a:r>
              <a:rPr lang="en-US" dirty="0"/>
              <a:t>2015 West Broadway Master Plan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2332"/>
          <a:stretch/>
        </p:blipFill>
        <p:spPr>
          <a:xfrm>
            <a:off x="3749843" y="1371600"/>
            <a:ext cx="8442157" cy="548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640" t="17099" r="74263" b="10244"/>
          <a:stretch/>
        </p:blipFill>
        <p:spPr>
          <a:xfrm rot="10800000">
            <a:off x="6115356" y="5072148"/>
            <a:ext cx="820189" cy="16960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45095" y="1825625"/>
            <a:ext cx="1208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r>
              <a:rPr lang="en-US" baseline="30000" dirty="0">
                <a:solidFill>
                  <a:schemeClr val="bg1"/>
                </a:solidFill>
              </a:rPr>
              <a:t>st</a:t>
            </a:r>
            <a:r>
              <a:rPr lang="en-US" dirty="0">
                <a:solidFill>
                  <a:schemeClr val="bg1"/>
                </a:solidFill>
              </a:rPr>
              <a:t> Avenue </a:t>
            </a:r>
          </a:p>
        </p:txBody>
      </p:sp>
    </p:spTree>
    <p:extLst>
      <p:ext uri="{BB962C8B-B14F-4D97-AF65-F5344CB8AC3E}">
        <p14:creationId xmlns:p14="http://schemas.microsoft.com/office/powerpoint/2010/main" val="24258784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Omaha-Council Bluffs Urban Core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299" y="1397000"/>
            <a:ext cx="8400501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78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Omaha-Council Bluffs Urban Core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Dodge Park Golf Course is the single largest development opportunity in the Urban Core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39473"/>
            <a:ext cx="12240590" cy="371852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812597" y="4700187"/>
            <a:ext cx="1914259" cy="1688625"/>
          </a:xfrm>
          <a:prstGeom prst="ellipse">
            <a:avLst/>
          </a:prstGeom>
          <a:noFill/>
          <a:ln w="76200">
            <a:solidFill>
              <a:srgbClr val="F905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693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Omaha-Council Bluffs Urban Core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Modern Streetcar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112" y="2246091"/>
            <a:ext cx="8440396" cy="454354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802310" y="2615013"/>
            <a:ext cx="4389690" cy="2187723"/>
          </a:xfrm>
          <a:prstGeom prst="ellipse">
            <a:avLst/>
          </a:prstGeom>
          <a:noFill/>
          <a:ln w="76200">
            <a:solidFill>
              <a:srgbClr val="F905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742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Omaha-Council Bluffs Urban Core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825625"/>
            <a:ext cx="2406485" cy="4351338"/>
          </a:xfrm>
        </p:spPr>
        <p:txBody>
          <a:bodyPr/>
          <a:lstStyle/>
          <a:p>
            <a:r>
              <a:rPr lang="en-US" dirty="0"/>
              <a:t>Multi-Modal Bridge</a:t>
            </a:r>
          </a:p>
          <a:p>
            <a:r>
              <a:rPr lang="en-US" dirty="0"/>
              <a:t>Looking west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885" y="1746748"/>
            <a:ext cx="8871115" cy="511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053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Omaha-Council Bluffs Urban Core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430" y="1825625"/>
            <a:ext cx="2885456" cy="4351338"/>
          </a:xfrm>
        </p:spPr>
        <p:txBody>
          <a:bodyPr/>
          <a:lstStyle/>
          <a:p>
            <a:r>
              <a:rPr lang="en-US" dirty="0"/>
              <a:t>Dodge Park Golf Course Redevelopment</a:t>
            </a:r>
          </a:p>
          <a:p>
            <a:r>
              <a:rPr lang="en-US" dirty="0"/>
              <a:t>Looking south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647" y="1430073"/>
            <a:ext cx="8386354" cy="542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773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Omaha-Council Bluffs Urban Core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430" y="1825625"/>
            <a:ext cx="2885456" cy="4351338"/>
          </a:xfrm>
        </p:spPr>
        <p:txBody>
          <a:bodyPr/>
          <a:lstStyle/>
          <a:p>
            <a:r>
              <a:rPr lang="en-US" dirty="0"/>
              <a:t>Dodge Park Golf Course Redevelopment</a:t>
            </a:r>
          </a:p>
          <a:p>
            <a:r>
              <a:rPr lang="en-US" dirty="0"/>
              <a:t>Looking west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007" y="2272937"/>
            <a:ext cx="8750993" cy="458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574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9251"/>
            <a:ext cx="12212346" cy="453874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Transit Alternatives Analysis</a:t>
            </a:r>
          </a:p>
        </p:txBody>
      </p:sp>
    </p:spTree>
    <p:extLst>
      <p:ext uri="{BB962C8B-B14F-4D97-AF65-F5344CB8AC3E}">
        <p14:creationId xmlns:p14="http://schemas.microsoft.com/office/powerpoint/2010/main" val="692261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is Council Bluffs?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542" y="1403703"/>
            <a:ext cx="7998733" cy="545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405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88" y="0"/>
            <a:ext cx="10294603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Rounded Rectangle 2"/>
          <p:cNvSpPr/>
          <p:nvPr/>
        </p:nvSpPr>
        <p:spPr>
          <a:xfrm>
            <a:off x="8306512" y="4255806"/>
            <a:ext cx="2278879" cy="33328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306511" y="1015526"/>
            <a:ext cx="2278879" cy="33328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306511" y="5878082"/>
            <a:ext cx="2278879" cy="33328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7036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374483" cy="2556979"/>
          </a:xfrm>
        </p:spPr>
        <p:txBody>
          <a:bodyPr/>
          <a:lstStyle/>
          <a:p>
            <a:r>
              <a:rPr lang="en-US" dirty="0"/>
              <a:t>A Multi-Modal Corridor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3450" y="2829477"/>
            <a:ext cx="3100165" cy="4351338"/>
          </a:xfrm>
        </p:spPr>
        <p:txBody>
          <a:bodyPr/>
          <a:lstStyle/>
          <a:p>
            <a:r>
              <a:rPr lang="en-US" dirty="0"/>
              <a:t>Multi-use Trail is complete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536" y="0"/>
            <a:ext cx="79894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237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374483" cy="2556979"/>
          </a:xfrm>
        </p:spPr>
        <p:txBody>
          <a:bodyPr/>
          <a:lstStyle/>
          <a:p>
            <a:r>
              <a:rPr lang="en-US" dirty="0"/>
              <a:t>A Multi-Modal Corridor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9574" y="2829477"/>
            <a:ext cx="3023109" cy="2685498"/>
          </a:xfrm>
        </p:spPr>
        <p:txBody>
          <a:bodyPr/>
          <a:lstStyle/>
          <a:p>
            <a:r>
              <a:rPr lang="en-US" dirty="0"/>
              <a:t>Concept with future transit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683" y="1"/>
            <a:ext cx="79894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030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65" y="98323"/>
            <a:ext cx="12204365" cy="66182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3583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Plazas Convert to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Transit Stops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(every 3-4 blocks—6 total)</a:t>
            </a:r>
          </a:p>
        </p:txBody>
      </p:sp>
    </p:spTree>
    <p:extLst>
      <p:ext uri="{BB962C8B-B14F-4D97-AF65-F5344CB8AC3E}">
        <p14:creationId xmlns:p14="http://schemas.microsoft.com/office/powerpoint/2010/main" val="4725927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BE628F43-14F7-46CF-A0B3-FF6AB17FA0A4" descr="BE628F43-14F7-46CF-A0B3-FF6AB17FA0A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89010" y="849909"/>
            <a:ext cx="6866392" cy="514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60287" y="1740232"/>
            <a:ext cx="3263568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Trail Plazas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Convert to Transit Stops</a:t>
            </a:r>
            <a:br>
              <a:rPr lang="en-US" dirty="0">
                <a:solidFill>
                  <a:schemeClr val="tx1"/>
                </a:solidFill>
              </a:rPr>
            </a:b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018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" b="2080"/>
          <a:stretch/>
        </p:blipFill>
        <p:spPr>
          <a:xfrm>
            <a:off x="318653" y="0"/>
            <a:ext cx="10720647" cy="683903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939131" y="3433206"/>
            <a:ext cx="3088491" cy="294259"/>
          </a:xfrm>
          <a:prstGeom prst="roundRect">
            <a:avLst/>
          </a:prstGeom>
          <a:solidFill>
            <a:schemeClr val="accent5">
              <a:alpha val="3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027622" y="3339536"/>
            <a:ext cx="571821" cy="575979"/>
          </a:xfrm>
          <a:prstGeom prst="ellipse">
            <a:avLst/>
          </a:prstGeom>
          <a:solidFill>
            <a:schemeClr val="accent4">
              <a:alpha val="3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 rot="19584500">
            <a:off x="9536762" y="3154198"/>
            <a:ext cx="513633" cy="293948"/>
          </a:xfrm>
          <a:prstGeom prst="roundRect">
            <a:avLst/>
          </a:prstGeom>
          <a:solidFill>
            <a:schemeClr val="accent5">
              <a:alpha val="3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991899" y="2659372"/>
            <a:ext cx="446256" cy="587256"/>
          </a:xfrm>
          <a:prstGeom prst="ellipse">
            <a:avLst/>
          </a:prstGeom>
          <a:solidFill>
            <a:schemeClr val="accent1">
              <a:alpha val="3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175256" y="3270867"/>
            <a:ext cx="745021" cy="987239"/>
          </a:xfrm>
          <a:prstGeom prst="ellipse">
            <a:avLst/>
          </a:prstGeom>
          <a:solidFill>
            <a:schemeClr val="accent5">
              <a:alpha val="3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105929" y="2759190"/>
            <a:ext cx="1808544" cy="1796185"/>
          </a:xfrm>
          <a:prstGeom prst="ellipse">
            <a:avLst/>
          </a:prstGeom>
          <a:solidFill>
            <a:schemeClr val="accent4">
              <a:alpha val="3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2430212" y="3651237"/>
            <a:ext cx="609180" cy="461279"/>
          </a:xfrm>
          <a:prstGeom prst="roundRect">
            <a:avLst/>
          </a:prstGeom>
          <a:solidFill>
            <a:schemeClr val="accent5">
              <a:alpha val="3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902231" y="3682726"/>
            <a:ext cx="484000" cy="232789"/>
          </a:xfrm>
          <a:prstGeom prst="roundRect">
            <a:avLst/>
          </a:prstGeom>
          <a:solidFill>
            <a:schemeClr val="accent5">
              <a:alpha val="3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320884" y="3634223"/>
            <a:ext cx="592111" cy="596955"/>
          </a:xfrm>
          <a:prstGeom prst="ellipse">
            <a:avLst/>
          </a:prstGeom>
          <a:solidFill>
            <a:schemeClr val="accent1">
              <a:alpha val="3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2492433" y="4312433"/>
            <a:ext cx="0" cy="14341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854633" y="4100421"/>
            <a:ext cx="0" cy="35853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202536" cy="2028940"/>
          </a:xfrm>
          <a:solidFill>
            <a:schemeClr val="tx1">
              <a:lumMod val="85000"/>
              <a:alpha val="5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Big Picture: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 Connected Metro Core</a:t>
            </a:r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1650190" y="3830991"/>
            <a:ext cx="3714799" cy="35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5364989" y="3580335"/>
            <a:ext cx="697636" cy="2613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9485597" y="2953000"/>
            <a:ext cx="773683" cy="6273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66"/>
          <p:cNvSpPr/>
          <p:nvPr/>
        </p:nvSpPr>
        <p:spPr>
          <a:xfrm>
            <a:off x="5482448" y="3711002"/>
            <a:ext cx="133004" cy="1330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10187951" y="2880708"/>
            <a:ext cx="133004" cy="1330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9759463" y="3246628"/>
            <a:ext cx="133004" cy="1330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9291038" y="3513833"/>
            <a:ext cx="133004" cy="1330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8771491" y="3524279"/>
            <a:ext cx="133004" cy="1330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8040736" y="3524279"/>
            <a:ext cx="133004" cy="1330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1528982" y="3775168"/>
            <a:ext cx="133004" cy="1330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2073015" y="3764489"/>
            <a:ext cx="133004" cy="1330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2648009" y="3764488"/>
            <a:ext cx="133004" cy="1330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559895" y="3764487"/>
            <a:ext cx="133004" cy="1330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4254859" y="3764487"/>
            <a:ext cx="133004" cy="1330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3754242" y="3764487"/>
            <a:ext cx="133004" cy="1330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6823672" y="3513833"/>
            <a:ext cx="133004" cy="1330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6184583" y="3524279"/>
            <a:ext cx="133004" cy="1330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7345617" y="3528122"/>
            <a:ext cx="133004" cy="1330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/>
          <p:nvPr/>
        </p:nvCxnSpPr>
        <p:spPr>
          <a:xfrm flipV="1">
            <a:off x="6034123" y="3580335"/>
            <a:ext cx="3451474" cy="579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4217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572" y="1492339"/>
            <a:ext cx="4731186" cy="4351338"/>
          </a:xfrm>
        </p:spPr>
        <p:txBody>
          <a:bodyPr>
            <a:normAutofit/>
          </a:bodyPr>
          <a:lstStyle/>
          <a:p>
            <a:r>
              <a:rPr lang="en-US" sz="2400" dirty="0"/>
              <a:t>Quadrilateral agreement with City of Council Bluffs, City of Omaha, Metro Transit, and the Omaha Streetcar Authority-DONE!</a:t>
            </a:r>
          </a:p>
          <a:p>
            <a:r>
              <a:rPr lang="en-US" sz="2400" dirty="0"/>
              <a:t>Easement agreement with CB Community School District</a:t>
            </a:r>
          </a:p>
          <a:p>
            <a:r>
              <a:rPr lang="en-US" sz="2400" dirty="0"/>
              <a:t>A Planning &amp; Environmental Linkages study for the FTA</a:t>
            </a:r>
          </a:p>
          <a:p>
            <a:r>
              <a:rPr lang="en-US" sz="2400" dirty="0"/>
              <a:t>Financial Plan for operations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7757" y="2401888"/>
            <a:ext cx="7134243" cy="4456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708" y="0"/>
            <a:ext cx="6263292" cy="137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577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4966C3-450E-482F-84A5-E8040939E0DB}"/>
              </a:ext>
            </a:extLst>
          </p:cNvPr>
          <p:cNvSpPr txBox="1"/>
          <p:nvPr/>
        </p:nvSpPr>
        <p:spPr>
          <a:xfrm>
            <a:off x="2565808" y="490360"/>
            <a:ext cx="70024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u="sng" dirty="0"/>
              <a:t>FIRSTAVECB.com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730" y="1690689"/>
            <a:ext cx="6662185" cy="4996639"/>
          </a:xfrm>
        </p:spPr>
      </p:pic>
    </p:spTree>
    <p:extLst>
      <p:ext uri="{BB962C8B-B14F-4D97-AF65-F5344CB8AC3E}">
        <p14:creationId xmlns:p14="http://schemas.microsoft.com/office/powerpoint/2010/main" val="22334908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192" y="4850296"/>
            <a:ext cx="8183026" cy="176916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Please contact me if you would like more information:</a:t>
            </a:r>
          </a:p>
          <a:p>
            <a:pPr marL="0" indent="0">
              <a:buNone/>
            </a:pPr>
            <a:r>
              <a:rPr lang="en-US" dirty="0"/>
              <a:t>	Brandon Garrett, Chief of Staff</a:t>
            </a:r>
          </a:p>
          <a:p>
            <a:pPr marL="0" indent="0">
              <a:buNone/>
            </a:pPr>
            <a:r>
              <a:rPr lang="en-US" dirty="0"/>
              <a:t>	712-890-5268</a:t>
            </a:r>
          </a:p>
          <a:p>
            <a:pPr marL="0" indent="0">
              <a:buNone/>
            </a:pPr>
            <a:r>
              <a:rPr lang="en-US" dirty="0"/>
              <a:t>	bgarrett@councilbluffs-ia.gov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06" y="676406"/>
            <a:ext cx="10860720" cy="396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80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is Council Bluffs?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542" y="1403703"/>
            <a:ext cx="7998733" cy="545429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001000" y="3164063"/>
            <a:ext cx="2000250" cy="19335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432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is Council Bluffs?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542" y="1403703"/>
            <a:ext cx="7998733" cy="545429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934200" y="3295650"/>
            <a:ext cx="2486025" cy="447675"/>
          </a:xfrm>
          <a:prstGeom prst="ellipse">
            <a:avLst/>
          </a:prstGeom>
          <a:noFill/>
          <a:ln w="76200">
            <a:solidFill>
              <a:srgbClr val="F905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ular Callout 6"/>
          <p:cNvSpPr/>
          <p:nvPr/>
        </p:nvSpPr>
        <p:spPr>
          <a:xfrm>
            <a:off x="8929396" y="2614613"/>
            <a:ext cx="2354421" cy="455158"/>
          </a:xfrm>
          <a:prstGeom prst="wedgeRectCallout">
            <a:avLst>
              <a:gd name="adj1" fmla="val -41441"/>
              <a:gd name="adj2" fmla="val 106846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034646" y="2546648"/>
            <a:ext cx="2143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“Urban Core”</a:t>
            </a:r>
          </a:p>
        </p:txBody>
      </p:sp>
    </p:spTree>
    <p:extLst>
      <p:ext uri="{BB962C8B-B14F-4D97-AF65-F5344CB8AC3E}">
        <p14:creationId xmlns:p14="http://schemas.microsoft.com/office/powerpoint/2010/main" val="1289343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5" y="99067"/>
            <a:ext cx="8534400" cy="1507067"/>
          </a:xfrm>
        </p:spPr>
        <p:txBody>
          <a:bodyPr/>
          <a:lstStyle/>
          <a:p>
            <a:r>
              <a:rPr lang="en-US" dirty="0"/>
              <a:t>CB is Bigger than You Think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432" y="1454468"/>
            <a:ext cx="8550241" cy="540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41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72532"/>
            <a:ext cx="8534400" cy="1507067"/>
          </a:xfrm>
        </p:spPr>
        <p:txBody>
          <a:bodyPr/>
          <a:lstStyle/>
          <a:p>
            <a:r>
              <a:rPr lang="en-US" dirty="0"/>
              <a:t>A metro over a million…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8940"/>
            <a:ext cx="12221204" cy="4274288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916914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72532"/>
            <a:ext cx="8534400" cy="1507067"/>
          </a:xfrm>
        </p:spPr>
        <p:txBody>
          <a:bodyPr/>
          <a:lstStyle/>
          <a:p>
            <a:r>
              <a:rPr lang="en-US" dirty="0"/>
              <a:t>A metro over a million…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721550"/>
            <a:ext cx="12192000" cy="51364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https://media.istockphoto.com/id/1158733435/vector/large-group-of-people-in-the-shape-of-circle.jpg?s=612x612&amp;w=0&amp;k=20&amp;c=5nHZu-z86Piwr0SKgx54LX592B5PxrEpQNvgPKmcehA=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8" r="18752"/>
          <a:stretch/>
        </p:blipFill>
        <p:spPr bwMode="auto">
          <a:xfrm>
            <a:off x="1268818" y="1879599"/>
            <a:ext cx="4827182" cy="483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632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721550"/>
            <a:ext cx="12192000" cy="51364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22" y="214483"/>
            <a:ext cx="11775556" cy="1507067"/>
          </a:xfrm>
        </p:spPr>
        <p:txBody>
          <a:bodyPr>
            <a:normAutofit fontScale="90000"/>
          </a:bodyPr>
          <a:lstStyle/>
          <a:p>
            <a:r>
              <a:rPr lang="en-US" dirty="0"/>
              <a:t>AND GROWING BY another 500,000 by 2054</a:t>
            </a:r>
          </a:p>
        </p:txBody>
      </p:sp>
      <p:pic>
        <p:nvPicPr>
          <p:cNvPr id="1026" name="Picture 2" descr="https://media.istockphoto.com/id/1158733435/vector/large-group-of-people-in-the-shape-of-circle.jpg?s=612x612&amp;w=0&amp;k=20&amp;c=5nHZu-z86Piwr0SKgx54LX592B5PxrEpQNvgPKmcehA=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8" r="18752"/>
          <a:stretch/>
        </p:blipFill>
        <p:spPr bwMode="auto">
          <a:xfrm>
            <a:off x="1268818" y="1879599"/>
            <a:ext cx="4827182" cy="483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media.istockphoto.com/id/1158733435/vector/large-group-of-people-in-the-shape-of-circle.jpg?s=612x612&amp;w=0&amp;k=20&amp;c=5nHZu-z86Piwr0SKgx54LX592B5PxrEpQNvgPKmcehA=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2" r="18752"/>
          <a:stretch/>
        </p:blipFill>
        <p:spPr bwMode="auto">
          <a:xfrm>
            <a:off x="7821975" y="1870406"/>
            <a:ext cx="2317513" cy="483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ross 6"/>
          <p:cNvSpPr/>
          <p:nvPr/>
        </p:nvSpPr>
        <p:spPr>
          <a:xfrm>
            <a:off x="6265691" y="3565236"/>
            <a:ext cx="1099127" cy="1052946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69591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49821</TotalTime>
  <Words>450</Words>
  <Application>Microsoft Office PowerPoint</Application>
  <PresentationFormat>Widescreen</PresentationFormat>
  <Paragraphs>96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 Light</vt:lpstr>
      <vt:lpstr>Corbel</vt:lpstr>
      <vt:lpstr>Custom Design</vt:lpstr>
      <vt:lpstr>Depth</vt:lpstr>
      <vt:lpstr>PowerPoint Presentation</vt:lpstr>
      <vt:lpstr>Our Mission:</vt:lpstr>
      <vt:lpstr>Where is Council Bluffs?</vt:lpstr>
      <vt:lpstr>Where is Council Bluffs?</vt:lpstr>
      <vt:lpstr>Where is Council Bluffs?</vt:lpstr>
      <vt:lpstr>CB is Bigger than You Think</vt:lpstr>
      <vt:lpstr>A metro over a million…</vt:lpstr>
      <vt:lpstr>A metro over a million…</vt:lpstr>
      <vt:lpstr>AND GROWING BY another 500,000 by 2054</vt:lpstr>
      <vt:lpstr>A Growing Metro</vt:lpstr>
      <vt:lpstr>Where will they go?</vt:lpstr>
      <vt:lpstr>Rental Housing Shortage</vt:lpstr>
      <vt:lpstr>PowerPoint Presentation</vt:lpstr>
      <vt:lpstr>1st Avenue</vt:lpstr>
      <vt:lpstr>Big Picture: Connections</vt:lpstr>
      <vt:lpstr>PowerPoint Presentation</vt:lpstr>
      <vt:lpstr>PowerPoint Presentation</vt:lpstr>
      <vt:lpstr>A Multi-Use Trail</vt:lpstr>
      <vt:lpstr>Trail Concept</vt:lpstr>
      <vt:lpstr>Big Picture: Connections</vt:lpstr>
      <vt:lpstr>What is a Streetcar?</vt:lpstr>
      <vt:lpstr>A Multi-Modal Corridor</vt:lpstr>
      <vt:lpstr>Omaha-Council Bluffs Urban Core</vt:lpstr>
      <vt:lpstr>Omaha-Council Bluffs Urban Core</vt:lpstr>
      <vt:lpstr>Omaha-Council Bluffs Urban Core</vt:lpstr>
      <vt:lpstr>Omaha-Council Bluffs Urban Core</vt:lpstr>
      <vt:lpstr>Omaha-Council Bluffs Urban Core</vt:lpstr>
      <vt:lpstr>Omaha-Council Bluffs Urban Core</vt:lpstr>
      <vt:lpstr>Transit Alternatives Analysis</vt:lpstr>
      <vt:lpstr>PowerPoint Presentation</vt:lpstr>
      <vt:lpstr>A Multi-Modal Corridor</vt:lpstr>
      <vt:lpstr>A Multi-Modal Corridor</vt:lpstr>
      <vt:lpstr>Plazas Convert to Transit Stops (every 3-4 blocks—6 total)</vt:lpstr>
      <vt:lpstr>Trail Plazas Convert to Transit Stops </vt:lpstr>
      <vt:lpstr>Big Picture:  A Connected Metro Core</vt:lpstr>
      <vt:lpstr>Next Steps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Ashley Kruse</dc:creator>
  <cp:lastModifiedBy>Chambers, Matthew</cp:lastModifiedBy>
  <cp:revision>314</cp:revision>
  <dcterms:created xsi:type="dcterms:W3CDTF">2017-03-28T15:07:37Z</dcterms:created>
  <dcterms:modified xsi:type="dcterms:W3CDTF">2024-06-03T18:44:40Z</dcterms:modified>
</cp:coreProperties>
</file>