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7" r:id="rId4"/>
    <p:sldId id="268" r:id="rId5"/>
    <p:sldId id="276" r:id="rId6"/>
    <p:sldId id="258" r:id="rId7"/>
    <p:sldId id="257" r:id="rId8"/>
    <p:sldId id="277" r:id="rId9"/>
    <p:sldId id="2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114"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0416-8610-2CA1-B724-F2109EA5E5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14C00C-4302-F235-5BDB-777485D06D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D9EA96-75AC-51B7-37F3-AF399E9CFEEE}"/>
              </a:ext>
            </a:extLst>
          </p:cNvPr>
          <p:cNvSpPr>
            <a:spLocks noGrp="1"/>
          </p:cNvSpPr>
          <p:nvPr>
            <p:ph type="dt" sz="half" idx="10"/>
          </p:nvPr>
        </p:nvSpPr>
        <p:spPr/>
        <p:txBody>
          <a:bodyPr/>
          <a:lstStyle/>
          <a:p>
            <a:fld id="{74C68738-6A4F-41C6-A123-4C0A542CD1E6}" type="datetimeFigureOut">
              <a:rPr lang="en-US" smtClean="0"/>
              <a:t>6/3/2024</a:t>
            </a:fld>
            <a:endParaRPr lang="en-US"/>
          </a:p>
        </p:txBody>
      </p:sp>
      <p:sp>
        <p:nvSpPr>
          <p:cNvPr id="5" name="Footer Placeholder 4">
            <a:extLst>
              <a:ext uri="{FF2B5EF4-FFF2-40B4-BE49-F238E27FC236}">
                <a16:creationId xmlns:a16="http://schemas.microsoft.com/office/drawing/2014/main" id="{AEDE2436-F00F-C56D-93D3-757547BAF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130B5-F1D1-4C3F-1FD2-4AA57F5FBFB4}"/>
              </a:ext>
            </a:extLst>
          </p:cNvPr>
          <p:cNvSpPr>
            <a:spLocks noGrp="1"/>
          </p:cNvSpPr>
          <p:nvPr>
            <p:ph type="sldNum" sz="quarter" idx="12"/>
          </p:nvPr>
        </p:nvSpPr>
        <p:spPr/>
        <p:txBody>
          <a:bodyPr/>
          <a:lstStyle/>
          <a:p>
            <a:fld id="{3D2144D0-D3AE-446C-AED9-7AF06C053721}" type="slidenum">
              <a:rPr lang="en-US" smtClean="0"/>
              <a:t>‹#›</a:t>
            </a:fld>
            <a:endParaRPr lang="en-US"/>
          </a:p>
        </p:txBody>
      </p:sp>
    </p:spTree>
    <p:extLst>
      <p:ext uri="{BB962C8B-B14F-4D97-AF65-F5344CB8AC3E}">
        <p14:creationId xmlns:p14="http://schemas.microsoft.com/office/powerpoint/2010/main" val="1201852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0016-FCDE-0E3E-8214-FAF75A51FE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8FD674-94DA-1754-DB2C-3B432E6C9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2181C-66E0-AA5D-F6B3-5A4CC01709F1}"/>
              </a:ext>
            </a:extLst>
          </p:cNvPr>
          <p:cNvSpPr>
            <a:spLocks noGrp="1"/>
          </p:cNvSpPr>
          <p:nvPr>
            <p:ph type="dt" sz="half" idx="10"/>
          </p:nvPr>
        </p:nvSpPr>
        <p:spPr/>
        <p:txBody>
          <a:bodyPr/>
          <a:lstStyle/>
          <a:p>
            <a:fld id="{74C68738-6A4F-41C6-A123-4C0A542CD1E6}" type="datetimeFigureOut">
              <a:rPr lang="en-US" smtClean="0"/>
              <a:t>6/3/2024</a:t>
            </a:fld>
            <a:endParaRPr lang="en-US"/>
          </a:p>
        </p:txBody>
      </p:sp>
      <p:sp>
        <p:nvSpPr>
          <p:cNvPr id="5" name="Footer Placeholder 4">
            <a:extLst>
              <a:ext uri="{FF2B5EF4-FFF2-40B4-BE49-F238E27FC236}">
                <a16:creationId xmlns:a16="http://schemas.microsoft.com/office/drawing/2014/main" id="{B521ABD8-5CE4-84EE-B39E-D4B9D988F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09E671-6E2B-A053-6132-905F00A1FE5A}"/>
              </a:ext>
            </a:extLst>
          </p:cNvPr>
          <p:cNvSpPr>
            <a:spLocks noGrp="1"/>
          </p:cNvSpPr>
          <p:nvPr>
            <p:ph type="sldNum" sz="quarter" idx="12"/>
          </p:nvPr>
        </p:nvSpPr>
        <p:spPr/>
        <p:txBody>
          <a:bodyPr/>
          <a:lstStyle/>
          <a:p>
            <a:fld id="{3D2144D0-D3AE-446C-AED9-7AF06C053721}" type="slidenum">
              <a:rPr lang="en-US" smtClean="0"/>
              <a:t>‹#›</a:t>
            </a:fld>
            <a:endParaRPr lang="en-US"/>
          </a:p>
        </p:txBody>
      </p:sp>
    </p:spTree>
    <p:extLst>
      <p:ext uri="{BB962C8B-B14F-4D97-AF65-F5344CB8AC3E}">
        <p14:creationId xmlns:p14="http://schemas.microsoft.com/office/powerpoint/2010/main" val="276824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7949A4-D480-6B7D-A121-D2BC0472F2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C7E9D0-3FE1-8F12-A9D7-06AB0C23D6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490C1-3769-9B10-1C0D-76D0845139E1}"/>
              </a:ext>
            </a:extLst>
          </p:cNvPr>
          <p:cNvSpPr>
            <a:spLocks noGrp="1"/>
          </p:cNvSpPr>
          <p:nvPr>
            <p:ph type="dt" sz="half" idx="10"/>
          </p:nvPr>
        </p:nvSpPr>
        <p:spPr/>
        <p:txBody>
          <a:bodyPr/>
          <a:lstStyle/>
          <a:p>
            <a:fld id="{74C68738-6A4F-41C6-A123-4C0A542CD1E6}" type="datetimeFigureOut">
              <a:rPr lang="en-US" smtClean="0"/>
              <a:t>6/3/2024</a:t>
            </a:fld>
            <a:endParaRPr lang="en-US"/>
          </a:p>
        </p:txBody>
      </p:sp>
      <p:sp>
        <p:nvSpPr>
          <p:cNvPr id="5" name="Footer Placeholder 4">
            <a:extLst>
              <a:ext uri="{FF2B5EF4-FFF2-40B4-BE49-F238E27FC236}">
                <a16:creationId xmlns:a16="http://schemas.microsoft.com/office/drawing/2014/main" id="{AA477EFE-322E-C428-1879-A2C1E4FE4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1BB66-E81E-A865-8570-32AC2323AE21}"/>
              </a:ext>
            </a:extLst>
          </p:cNvPr>
          <p:cNvSpPr>
            <a:spLocks noGrp="1"/>
          </p:cNvSpPr>
          <p:nvPr>
            <p:ph type="sldNum" sz="quarter" idx="12"/>
          </p:nvPr>
        </p:nvSpPr>
        <p:spPr/>
        <p:txBody>
          <a:bodyPr/>
          <a:lstStyle/>
          <a:p>
            <a:fld id="{3D2144D0-D3AE-446C-AED9-7AF06C053721}" type="slidenum">
              <a:rPr lang="en-US" smtClean="0"/>
              <a:t>‹#›</a:t>
            </a:fld>
            <a:endParaRPr lang="en-US"/>
          </a:p>
        </p:txBody>
      </p:sp>
    </p:spTree>
    <p:extLst>
      <p:ext uri="{BB962C8B-B14F-4D97-AF65-F5344CB8AC3E}">
        <p14:creationId xmlns:p14="http://schemas.microsoft.com/office/powerpoint/2010/main" val="265060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135A-265B-5857-8F25-964F414FC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27044-C241-C1B9-4936-BB42C8DC5E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29FBA-C1A3-D386-0A2B-D1949E7150F0}"/>
              </a:ext>
            </a:extLst>
          </p:cNvPr>
          <p:cNvSpPr>
            <a:spLocks noGrp="1"/>
          </p:cNvSpPr>
          <p:nvPr>
            <p:ph type="dt" sz="half" idx="10"/>
          </p:nvPr>
        </p:nvSpPr>
        <p:spPr/>
        <p:txBody>
          <a:bodyPr/>
          <a:lstStyle/>
          <a:p>
            <a:fld id="{74C68738-6A4F-41C6-A123-4C0A542CD1E6}" type="datetimeFigureOut">
              <a:rPr lang="en-US" smtClean="0"/>
              <a:t>6/3/2024</a:t>
            </a:fld>
            <a:endParaRPr lang="en-US"/>
          </a:p>
        </p:txBody>
      </p:sp>
      <p:sp>
        <p:nvSpPr>
          <p:cNvPr id="5" name="Footer Placeholder 4">
            <a:extLst>
              <a:ext uri="{FF2B5EF4-FFF2-40B4-BE49-F238E27FC236}">
                <a16:creationId xmlns:a16="http://schemas.microsoft.com/office/drawing/2014/main" id="{4692BF78-DEED-781F-3D7B-C5169D095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145B6-D623-A01F-4C47-DA6C0A83398E}"/>
              </a:ext>
            </a:extLst>
          </p:cNvPr>
          <p:cNvSpPr>
            <a:spLocks noGrp="1"/>
          </p:cNvSpPr>
          <p:nvPr>
            <p:ph type="sldNum" sz="quarter" idx="12"/>
          </p:nvPr>
        </p:nvSpPr>
        <p:spPr/>
        <p:txBody>
          <a:bodyPr/>
          <a:lstStyle/>
          <a:p>
            <a:fld id="{3D2144D0-D3AE-446C-AED9-7AF06C053721}" type="slidenum">
              <a:rPr lang="en-US" smtClean="0"/>
              <a:t>‹#›</a:t>
            </a:fld>
            <a:endParaRPr lang="en-US"/>
          </a:p>
        </p:txBody>
      </p:sp>
    </p:spTree>
    <p:extLst>
      <p:ext uri="{BB962C8B-B14F-4D97-AF65-F5344CB8AC3E}">
        <p14:creationId xmlns:p14="http://schemas.microsoft.com/office/powerpoint/2010/main" val="245725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4A8E-ADE0-29A2-D122-3537E83BF8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2B84D5-3B16-902E-CB5A-180738AE71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50F1D2-F5F0-A049-A3D5-94FC1716ED4E}"/>
              </a:ext>
            </a:extLst>
          </p:cNvPr>
          <p:cNvSpPr>
            <a:spLocks noGrp="1"/>
          </p:cNvSpPr>
          <p:nvPr>
            <p:ph type="dt" sz="half" idx="10"/>
          </p:nvPr>
        </p:nvSpPr>
        <p:spPr/>
        <p:txBody>
          <a:bodyPr/>
          <a:lstStyle/>
          <a:p>
            <a:fld id="{74C68738-6A4F-41C6-A123-4C0A542CD1E6}" type="datetimeFigureOut">
              <a:rPr lang="en-US" smtClean="0"/>
              <a:t>6/3/2024</a:t>
            </a:fld>
            <a:endParaRPr lang="en-US"/>
          </a:p>
        </p:txBody>
      </p:sp>
      <p:sp>
        <p:nvSpPr>
          <p:cNvPr id="5" name="Footer Placeholder 4">
            <a:extLst>
              <a:ext uri="{FF2B5EF4-FFF2-40B4-BE49-F238E27FC236}">
                <a16:creationId xmlns:a16="http://schemas.microsoft.com/office/drawing/2014/main" id="{C0D4818F-D154-5EF6-4E04-51C057BC6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06453-B8BE-2B27-5E45-847F7B0F1088}"/>
              </a:ext>
            </a:extLst>
          </p:cNvPr>
          <p:cNvSpPr>
            <a:spLocks noGrp="1"/>
          </p:cNvSpPr>
          <p:nvPr>
            <p:ph type="sldNum" sz="quarter" idx="12"/>
          </p:nvPr>
        </p:nvSpPr>
        <p:spPr/>
        <p:txBody>
          <a:bodyPr/>
          <a:lstStyle/>
          <a:p>
            <a:fld id="{3D2144D0-D3AE-446C-AED9-7AF06C053721}" type="slidenum">
              <a:rPr lang="en-US" smtClean="0"/>
              <a:t>‹#›</a:t>
            </a:fld>
            <a:endParaRPr lang="en-US"/>
          </a:p>
        </p:txBody>
      </p:sp>
    </p:spTree>
    <p:extLst>
      <p:ext uri="{BB962C8B-B14F-4D97-AF65-F5344CB8AC3E}">
        <p14:creationId xmlns:p14="http://schemas.microsoft.com/office/powerpoint/2010/main" val="218081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2BAF-5984-C850-E41D-71346E1E53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538734-F6F8-C261-C59E-BF7E9FD725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2FC5A9-D779-AB01-4CF9-5DCFB748AB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C114C4-AEBB-0504-4961-7AB6640D8B68}"/>
              </a:ext>
            </a:extLst>
          </p:cNvPr>
          <p:cNvSpPr>
            <a:spLocks noGrp="1"/>
          </p:cNvSpPr>
          <p:nvPr>
            <p:ph type="dt" sz="half" idx="10"/>
          </p:nvPr>
        </p:nvSpPr>
        <p:spPr/>
        <p:txBody>
          <a:bodyPr/>
          <a:lstStyle/>
          <a:p>
            <a:fld id="{74C68738-6A4F-41C6-A123-4C0A542CD1E6}" type="datetimeFigureOut">
              <a:rPr lang="en-US" smtClean="0"/>
              <a:t>6/3/2024</a:t>
            </a:fld>
            <a:endParaRPr lang="en-US"/>
          </a:p>
        </p:txBody>
      </p:sp>
      <p:sp>
        <p:nvSpPr>
          <p:cNvPr id="6" name="Footer Placeholder 5">
            <a:extLst>
              <a:ext uri="{FF2B5EF4-FFF2-40B4-BE49-F238E27FC236}">
                <a16:creationId xmlns:a16="http://schemas.microsoft.com/office/drawing/2014/main" id="{7915A3CA-5DEE-AB26-580D-159E67C6C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B5E367-D2B8-AF39-90DD-756D7186B0C5}"/>
              </a:ext>
            </a:extLst>
          </p:cNvPr>
          <p:cNvSpPr>
            <a:spLocks noGrp="1"/>
          </p:cNvSpPr>
          <p:nvPr>
            <p:ph type="sldNum" sz="quarter" idx="12"/>
          </p:nvPr>
        </p:nvSpPr>
        <p:spPr/>
        <p:txBody>
          <a:bodyPr/>
          <a:lstStyle/>
          <a:p>
            <a:fld id="{3D2144D0-D3AE-446C-AED9-7AF06C053721}" type="slidenum">
              <a:rPr lang="en-US" smtClean="0"/>
              <a:t>‹#›</a:t>
            </a:fld>
            <a:endParaRPr lang="en-US"/>
          </a:p>
        </p:txBody>
      </p:sp>
    </p:spTree>
    <p:extLst>
      <p:ext uri="{BB962C8B-B14F-4D97-AF65-F5344CB8AC3E}">
        <p14:creationId xmlns:p14="http://schemas.microsoft.com/office/powerpoint/2010/main" val="251815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2FA61-99A1-2392-61EF-DF9FE4635B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CE5A02-0FA9-C26E-354E-C72258EAC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36256B-3393-9811-52D5-6CE94A069F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229FAC-AE3F-3079-B5F0-0730CE534D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E9DA8-2C07-1A63-FA93-FFF7FD8CFE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D60E51-04E1-F406-942F-DEADBA0C0DCA}"/>
              </a:ext>
            </a:extLst>
          </p:cNvPr>
          <p:cNvSpPr>
            <a:spLocks noGrp="1"/>
          </p:cNvSpPr>
          <p:nvPr>
            <p:ph type="dt" sz="half" idx="10"/>
          </p:nvPr>
        </p:nvSpPr>
        <p:spPr/>
        <p:txBody>
          <a:bodyPr/>
          <a:lstStyle/>
          <a:p>
            <a:fld id="{74C68738-6A4F-41C6-A123-4C0A542CD1E6}" type="datetimeFigureOut">
              <a:rPr lang="en-US" smtClean="0"/>
              <a:t>6/3/2024</a:t>
            </a:fld>
            <a:endParaRPr lang="en-US"/>
          </a:p>
        </p:txBody>
      </p:sp>
      <p:sp>
        <p:nvSpPr>
          <p:cNvPr id="8" name="Footer Placeholder 7">
            <a:extLst>
              <a:ext uri="{FF2B5EF4-FFF2-40B4-BE49-F238E27FC236}">
                <a16:creationId xmlns:a16="http://schemas.microsoft.com/office/drawing/2014/main" id="{F9001FB2-6384-E6CB-0C07-E568C24A50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106AE-B364-5374-4A84-7ED1B2786054}"/>
              </a:ext>
            </a:extLst>
          </p:cNvPr>
          <p:cNvSpPr>
            <a:spLocks noGrp="1"/>
          </p:cNvSpPr>
          <p:nvPr>
            <p:ph type="sldNum" sz="quarter" idx="12"/>
          </p:nvPr>
        </p:nvSpPr>
        <p:spPr/>
        <p:txBody>
          <a:bodyPr/>
          <a:lstStyle/>
          <a:p>
            <a:fld id="{3D2144D0-D3AE-446C-AED9-7AF06C053721}" type="slidenum">
              <a:rPr lang="en-US" smtClean="0"/>
              <a:t>‹#›</a:t>
            </a:fld>
            <a:endParaRPr lang="en-US"/>
          </a:p>
        </p:txBody>
      </p:sp>
    </p:spTree>
    <p:extLst>
      <p:ext uri="{BB962C8B-B14F-4D97-AF65-F5344CB8AC3E}">
        <p14:creationId xmlns:p14="http://schemas.microsoft.com/office/powerpoint/2010/main" val="219769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E16E-DE21-8DC0-E381-773ADD2F43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34E8CD-442A-5EA4-5CB8-CE35BCF38677}"/>
              </a:ext>
            </a:extLst>
          </p:cNvPr>
          <p:cNvSpPr>
            <a:spLocks noGrp="1"/>
          </p:cNvSpPr>
          <p:nvPr>
            <p:ph type="dt" sz="half" idx="10"/>
          </p:nvPr>
        </p:nvSpPr>
        <p:spPr/>
        <p:txBody>
          <a:bodyPr/>
          <a:lstStyle/>
          <a:p>
            <a:fld id="{74C68738-6A4F-41C6-A123-4C0A542CD1E6}" type="datetimeFigureOut">
              <a:rPr lang="en-US" smtClean="0"/>
              <a:t>6/3/2024</a:t>
            </a:fld>
            <a:endParaRPr lang="en-US"/>
          </a:p>
        </p:txBody>
      </p:sp>
      <p:sp>
        <p:nvSpPr>
          <p:cNvPr id="4" name="Footer Placeholder 3">
            <a:extLst>
              <a:ext uri="{FF2B5EF4-FFF2-40B4-BE49-F238E27FC236}">
                <a16:creationId xmlns:a16="http://schemas.microsoft.com/office/drawing/2014/main" id="{FB92B07A-A5B4-9360-3DB2-E70104C994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98E3B9-DC9F-F81C-0945-7A781AFD15B4}"/>
              </a:ext>
            </a:extLst>
          </p:cNvPr>
          <p:cNvSpPr>
            <a:spLocks noGrp="1"/>
          </p:cNvSpPr>
          <p:nvPr>
            <p:ph type="sldNum" sz="quarter" idx="12"/>
          </p:nvPr>
        </p:nvSpPr>
        <p:spPr/>
        <p:txBody>
          <a:bodyPr/>
          <a:lstStyle/>
          <a:p>
            <a:fld id="{3D2144D0-D3AE-446C-AED9-7AF06C053721}" type="slidenum">
              <a:rPr lang="en-US" smtClean="0"/>
              <a:t>‹#›</a:t>
            </a:fld>
            <a:endParaRPr lang="en-US"/>
          </a:p>
        </p:txBody>
      </p:sp>
    </p:spTree>
    <p:extLst>
      <p:ext uri="{BB962C8B-B14F-4D97-AF65-F5344CB8AC3E}">
        <p14:creationId xmlns:p14="http://schemas.microsoft.com/office/powerpoint/2010/main" val="108012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E54EB9-3607-CE74-840D-27D2D42DCDF4}"/>
              </a:ext>
            </a:extLst>
          </p:cNvPr>
          <p:cNvSpPr>
            <a:spLocks noGrp="1"/>
          </p:cNvSpPr>
          <p:nvPr>
            <p:ph type="dt" sz="half" idx="10"/>
          </p:nvPr>
        </p:nvSpPr>
        <p:spPr/>
        <p:txBody>
          <a:bodyPr/>
          <a:lstStyle/>
          <a:p>
            <a:fld id="{74C68738-6A4F-41C6-A123-4C0A542CD1E6}" type="datetimeFigureOut">
              <a:rPr lang="en-US" smtClean="0"/>
              <a:t>6/3/2024</a:t>
            </a:fld>
            <a:endParaRPr lang="en-US"/>
          </a:p>
        </p:txBody>
      </p:sp>
      <p:sp>
        <p:nvSpPr>
          <p:cNvPr id="3" name="Footer Placeholder 2">
            <a:extLst>
              <a:ext uri="{FF2B5EF4-FFF2-40B4-BE49-F238E27FC236}">
                <a16:creationId xmlns:a16="http://schemas.microsoft.com/office/drawing/2014/main" id="{DD94CA5C-2CE7-1880-A415-B80D97C889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5FC018-8359-ABED-470B-A35B36C7166B}"/>
              </a:ext>
            </a:extLst>
          </p:cNvPr>
          <p:cNvSpPr>
            <a:spLocks noGrp="1"/>
          </p:cNvSpPr>
          <p:nvPr>
            <p:ph type="sldNum" sz="quarter" idx="12"/>
          </p:nvPr>
        </p:nvSpPr>
        <p:spPr/>
        <p:txBody>
          <a:bodyPr/>
          <a:lstStyle/>
          <a:p>
            <a:fld id="{3D2144D0-D3AE-446C-AED9-7AF06C053721}" type="slidenum">
              <a:rPr lang="en-US" smtClean="0"/>
              <a:t>‹#›</a:t>
            </a:fld>
            <a:endParaRPr lang="en-US"/>
          </a:p>
        </p:txBody>
      </p:sp>
    </p:spTree>
    <p:extLst>
      <p:ext uri="{BB962C8B-B14F-4D97-AF65-F5344CB8AC3E}">
        <p14:creationId xmlns:p14="http://schemas.microsoft.com/office/powerpoint/2010/main" val="414771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03645-D559-2265-8F34-0E3815911E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593CE0-6553-ADC7-8318-325B4AECBE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FC31DA-A3C7-22A4-BA18-6D79684FA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354243-DF49-9187-D267-1F78E2DEF854}"/>
              </a:ext>
            </a:extLst>
          </p:cNvPr>
          <p:cNvSpPr>
            <a:spLocks noGrp="1"/>
          </p:cNvSpPr>
          <p:nvPr>
            <p:ph type="dt" sz="half" idx="10"/>
          </p:nvPr>
        </p:nvSpPr>
        <p:spPr/>
        <p:txBody>
          <a:bodyPr/>
          <a:lstStyle/>
          <a:p>
            <a:fld id="{74C68738-6A4F-41C6-A123-4C0A542CD1E6}" type="datetimeFigureOut">
              <a:rPr lang="en-US" smtClean="0"/>
              <a:t>6/3/2024</a:t>
            </a:fld>
            <a:endParaRPr lang="en-US"/>
          </a:p>
        </p:txBody>
      </p:sp>
      <p:sp>
        <p:nvSpPr>
          <p:cNvPr id="6" name="Footer Placeholder 5">
            <a:extLst>
              <a:ext uri="{FF2B5EF4-FFF2-40B4-BE49-F238E27FC236}">
                <a16:creationId xmlns:a16="http://schemas.microsoft.com/office/drawing/2014/main" id="{C9A390FA-3C1B-9443-5661-BE926BB28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9C3FA-CA07-5ED0-D599-F92B1233A7F4}"/>
              </a:ext>
            </a:extLst>
          </p:cNvPr>
          <p:cNvSpPr>
            <a:spLocks noGrp="1"/>
          </p:cNvSpPr>
          <p:nvPr>
            <p:ph type="sldNum" sz="quarter" idx="12"/>
          </p:nvPr>
        </p:nvSpPr>
        <p:spPr/>
        <p:txBody>
          <a:bodyPr/>
          <a:lstStyle/>
          <a:p>
            <a:fld id="{3D2144D0-D3AE-446C-AED9-7AF06C053721}" type="slidenum">
              <a:rPr lang="en-US" smtClean="0"/>
              <a:t>‹#›</a:t>
            </a:fld>
            <a:endParaRPr lang="en-US"/>
          </a:p>
        </p:txBody>
      </p:sp>
    </p:spTree>
    <p:extLst>
      <p:ext uri="{BB962C8B-B14F-4D97-AF65-F5344CB8AC3E}">
        <p14:creationId xmlns:p14="http://schemas.microsoft.com/office/powerpoint/2010/main" val="409967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4746-3CA3-42F5-9F62-8EC144C2D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EDC87B-8CA0-2ECE-C06C-D0BE3FFA9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44A3C0-3C66-185F-FB12-55F66C6AF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26ABA-7CD2-A032-F821-F29786049B00}"/>
              </a:ext>
            </a:extLst>
          </p:cNvPr>
          <p:cNvSpPr>
            <a:spLocks noGrp="1"/>
          </p:cNvSpPr>
          <p:nvPr>
            <p:ph type="dt" sz="half" idx="10"/>
          </p:nvPr>
        </p:nvSpPr>
        <p:spPr/>
        <p:txBody>
          <a:bodyPr/>
          <a:lstStyle/>
          <a:p>
            <a:fld id="{74C68738-6A4F-41C6-A123-4C0A542CD1E6}" type="datetimeFigureOut">
              <a:rPr lang="en-US" smtClean="0"/>
              <a:t>6/3/2024</a:t>
            </a:fld>
            <a:endParaRPr lang="en-US"/>
          </a:p>
        </p:txBody>
      </p:sp>
      <p:sp>
        <p:nvSpPr>
          <p:cNvPr id="6" name="Footer Placeholder 5">
            <a:extLst>
              <a:ext uri="{FF2B5EF4-FFF2-40B4-BE49-F238E27FC236}">
                <a16:creationId xmlns:a16="http://schemas.microsoft.com/office/drawing/2014/main" id="{8D364392-D752-3BB1-2385-E7F719173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D592E8-B00D-D2D9-EACC-359C3F7105EB}"/>
              </a:ext>
            </a:extLst>
          </p:cNvPr>
          <p:cNvSpPr>
            <a:spLocks noGrp="1"/>
          </p:cNvSpPr>
          <p:nvPr>
            <p:ph type="sldNum" sz="quarter" idx="12"/>
          </p:nvPr>
        </p:nvSpPr>
        <p:spPr/>
        <p:txBody>
          <a:bodyPr/>
          <a:lstStyle/>
          <a:p>
            <a:fld id="{3D2144D0-D3AE-446C-AED9-7AF06C053721}" type="slidenum">
              <a:rPr lang="en-US" smtClean="0"/>
              <a:t>‹#›</a:t>
            </a:fld>
            <a:endParaRPr lang="en-US"/>
          </a:p>
        </p:txBody>
      </p:sp>
    </p:spTree>
    <p:extLst>
      <p:ext uri="{BB962C8B-B14F-4D97-AF65-F5344CB8AC3E}">
        <p14:creationId xmlns:p14="http://schemas.microsoft.com/office/powerpoint/2010/main" val="302241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69A809-AA1E-D469-E7DE-128E6D4E9D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441BF4-CD70-623E-1CE5-894866C48F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13644-0D04-F233-B6C0-7CA608A458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68738-6A4F-41C6-A123-4C0A542CD1E6}" type="datetimeFigureOut">
              <a:rPr lang="en-US" smtClean="0"/>
              <a:t>6/3/2024</a:t>
            </a:fld>
            <a:endParaRPr lang="en-US"/>
          </a:p>
        </p:txBody>
      </p:sp>
      <p:sp>
        <p:nvSpPr>
          <p:cNvPr id="5" name="Footer Placeholder 4">
            <a:extLst>
              <a:ext uri="{FF2B5EF4-FFF2-40B4-BE49-F238E27FC236}">
                <a16:creationId xmlns:a16="http://schemas.microsoft.com/office/drawing/2014/main" id="{61421129-2D24-CA1D-2406-0F8B9E60B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DEE52C-8C8E-9E6C-F7E1-13075CAD5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144D0-D3AE-446C-AED9-7AF06C053721}" type="slidenum">
              <a:rPr lang="en-US" smtClean="0"/>
              <a:t>‹#›</a:t>
            </a:fld>
            <a:endParaRPr lang="en-US"/>
          </a:p>
        </p:txBody>
      </p:sp>
    </p:spTree>
    <p:extLst>
      <p:ext uri="{BB962C8B-B14F-4D97-AF65-F5344CB8AC3E}">
        <p14:creationId xmlns:p14="http://schemas.microsoft.com/office/powerpoint/2010/main" val="3821951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www.swita.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4E2E0-0D7B-78A3-F466-2DDA40B362E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9778D88-052D-422F-A746-3A46A3174A6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6846F11-E998-1F8A-8798-E789DADDA3D4}"/>
              </a:ext>
            </a:extLst>
          </p:cNvPr>
          <p:cNvPicPr>
            <a:picLocks noChangeAspect="1"/>
          </p:cNvPicPr>
          <p:nvPr/>
        </p:nvPicPr>
        <p:blipFill>
          <a:blip r:embed="rId2"/>
          <a:stretch>
            <a:fillRect/>
          </a:stretch>
        </p:blipFill>
        <p:spPr>
          <a:xfrm>
            <a:off x="0" y="0"/>
            <a:ext cx="12192000" cy="6761129"/>
          </a:xfrm>
          <a:prstGeom prst="rect">
            <a:avLst/>
          </a:prstGeom>
        </p:spPr>
      </p:pic>
      <p:sp>
        <p:nvSpPr>
          <p:cNvPr id="7" name="TextBox 6">
            <a:extLst>
              <a:ext uri="{FF2B5EF4-FFF2-40B4-BE49-F238E27FC236}">
                <a16:creationId xmlns:a16="http://schemas.microsoft.com/office/drawing/2014/main" id="{915A1C71-CDC0-E5C2-970D-ABA971A78C8C}"/>
              </a:ext>
            </a:extLst>
          </p:cNvPr>
          <p:cNvSpPr txBox="1"/>
          <p:nvPr/>
        </p:nvSpPr>
        <p:spPr>
          <a:xfrm>
            <a:off x="4509477" y="2321004"/>
            <a:ext cx="6395405" cy="1661993"/>
          </a:xfrm>
          <a:prstGeom prst="rect">
            <a:avLst/>
          </a:prstGeom>
          <a:noFill/>
        </p:spPr>
        <p:txBody>
          <a:bodyPr wrap="square">
            <a:spAutoFit/>
          </a:bodyPr>
          <a:lstStyle/>
          <a:p>
            <a:pPr algn="l"/>
            <a:endParaRPr lang="en-US" sz="1200" b="0" i="0" u="none" strike="noStrike" baseline="0" dirty="0">
              <a:solidFill>
                <a:srgbClr val="000000"/>
              </a:solidFill>
              <a:latin typeface="Arial" panose="020B0604020202020204" pitchFamily="34" charset="0"/>
            </a:endParaRPr>
          </a:p>
          <a:p>
            <a:pPr algn="ctr"/>
            <a:r>
              <a:rPr lang="en-US" sz="1200" b="0" i="0" u="none" strike="noStrike" baseline="0" dirty="0">
                <a:solidFill>
                  <a:schemeClr val="accent1">
                    <a:lumMod val="50000"/>
                  </a:schemeClr>
                </a:solidFill>
                <a:latin typeface="Arial" panose="020B0604020202020204" pitchFamily="34" charset="0"/>
              </a:rPr>
              <a:t> </a:t>
            </a:r>
            <a:r>
              <a:rPr lang="en-US" sz="3000" b="1" i="0" u="none" strike="noStrike" baseline="0" dirty="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Arial" panose="020B0604020202020204" pitchFamily="34" charset="0"/>
              </a:rPr>
              <a:t>Southwest Iowa Planning Council</a:t>
            </a:r>
          </a:p>
          <a:p>
            <a:pPr algn="ctr"/>
            <a:r>
              <a:rPr lang="en-US" sz="3000" b="1" dirty="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Arial" panose="020B0604020202020204" pitchFamily="34" charset="0"/>
              </a:rPr>
              <a:t>And</a:t>
            </a:r>
          </a:p>
          <a:p>
            <a:pPr algn="ctr"/>
            <a:r>
              <a:rPr lang="en-US" sz="3000" b="1" i="0" u="none" strike="noStrike" baseline="0" dirty="0">
                <a:ln w="10160">
                  <a:solidFill>
                    <a:schemeClr val="accent5"/>
                  </a:solidFill>
                  <a:prstDash val="solid"/>
                </a:ln>
                <a:solidFill>
                  <a:schemeClr val="accent1">
                    <a:lumMod val="50000"/>
                  </a:schemeClr>
                </a:solidFill>
                <a:effectLst>
                  <a:outerShdw blurRad="38100" dist="22860" dir="5400000" algn="tl" rotWithShape="0">
                    <a:srgbClr val="000000">
                      <a:alpha val="30000"/>
                    </a:srgbClr>
                  </a:outerShdw>
                </a:effectLst>
                <a:latin typeface="Arial" panose="020B0604020202020204" pitchFamily="34" charset="0"/>
              </a:rPr>
              <a:t>Southwest Iowa Transit Agency </a:t>
            </a:r>
            <a:endParaRPr lang="en-US" sz="3000" b="0" i="0" u="none" strike="noStrike" baseline="0" dirty="0">
              <a:solidFill>
                <a:schemeClr val="accent1">
                  <a:lumMod val="50000"/>
                </a:schemeClr>
              </a:solidFill>
              <a:latin typeface="Arial" panose="020B0604020202020204" pitchFamily="34" charset="0"/>
            </a:endParaRPr>
          </a:p>
        </p:txBody>
      </p:sp>
    </p:spTree>
    <p:extLst>
      <p:ext uri="{BB962C8B-B14F-4D97-AF65-F5344CB8AC3E}">
        <p14:creationId xmlns:p14="http://schemas.microsoft.com/office/powerpoint/2010/main" val="376748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5F6C5-71DC-3826-4298-26C061E48599}"/>
              </a:ext>
            </a:extLst>
          </p:cNvPr>
          <p:cNvSpPr txBox="1"/>
          <p:nvPr/>
        </p:nvSpPr>
        <p:spPr>
          <a:xfrm>
            <a:off x="195385" y="234462"/>
            <a:ext cx="11769969" cy="5909310"/>
          </a:xfrm>
          <a:prstGeom prst="rect">
            <a:avLst/>
          </a:prstGeom>
          <a:noFill/>
        </p:spPr>
        <p:txBody>
          <a:bodyPr wrap="square" rtlCol="0">
            <a:spAutoFit/>
          </a:bodyPr>
          <a:lstStyle/>
          <a:p>
            <a:r>
              <a:rPr lang="en-US" dirty="0"/>
              <a:t>SWIPCO is governed by a 17-member Policy Council, which includes one supervisor from each county board, six citizens who are appointed by the county boards, and three at-large members that are selected by the Policy Council. These members represent business, education, human services, economic development, etc.</a:t>
            </a:r>
          </a:p>
          <a:p>
            <a:endParaRPr lang="en-US" dirty="0"/>
          </a:p>
          <a:p>
            <a:r>
              <a:rPr lang="en-US" dirty="0"/>
              <a:t>The Policy Council is designed to provide a strong communication link between SWIPCO and the residents of Southwest Iowa. This channel of communication and the support of our member governments helps to keep SWIPCO aware and responsive to our members’ needs and concerns.</a:t>
            </a:r>
          </a:p>
          <a:p>
            <a:endParaRPr lang="en-US" dirty="0"/>
          </a:p>
          <a:p>
            <a:r>
              <a:rPr lang="en-US" u="sng" dirty="0"/>
              <a:t>Current SWIPCO Policy Council Members</a:t>
            </a:r>
          </a:p>
          <a:p>
            <a:endParaRPr lang="en-US" dirty="0"/>
          </a:p>
          <a:p>
            <a:r>
              <a:rPr lang="en-US" b="1" dirty="0"/>
              <a:t>Todd </a:t>
            </a:r>
            <a:r>
              <a:rPr lang="en-US" b="1" dirty="0" err="1"/>
              <a:t>Valline</a:t>
            </a:r>
            <a:r>
              <a:rPr lang="en-US" dirty="0"/>
              <a:t>, Chair, At-Large, Shelby</a:t>
            </a:r>
          </a:p>
          <a:p>
            <a:r>
              <a:rPr lang="en-US" b="1" dirty="0"/>
              <a:t>Charles Parkhurst</a:t>
            </a:r>
            <a:r>
              <a:rPr lang="en-US" dirty="0"/>
              <a:t>, Past Chair, Shelby</a:t>
            </a:r>
          </a:p>
          <a:p>
            <a:r>
              <a:rPr lang="en-US" b="1" dirty="0"/>
              <a:t>Sherman Struble</a:t>
            </a:r>
            <a:r>
              <a:rPr lang="en-US" dirty="0"/>
              <a:t>, Secretary, Harrison</a:t>
            </a:r>
          </a:p>
          <a:p>
            <a:endParaRPr lang="en-US" dirty="0"/>
          </a:p>
          <a:p>
            <a:r>
              <a:rPr lang="en-US" b="1" dirty="0"/>
              <a:t>Terry </a:t>
            </a:r>
            <a:r>
              <a:rPr lang="en-US" b="1" dirty="0" err="1"/>
              <a:t>Arentson</a:t>
            </a:r>
            <a:r>
              <a:rPr lang="en-US" dirty="0"/>
              <a:t>, Shelby		</a:t>
            </a:r>
            <a:r>
              <a:rPr lang="en-US" b="1" dirty="0"/>
              <a:t>Richard Crouch</a:t>
            </a:r>
            <a:r>
              <a:rPr lang="en-US" dirty="0"/>
              <a:t>, Mills </a:t>
            </a:r>
          </a:p>
          <a:p>
            <a:r>
              <a:rPr lang="en-US" b="1" dirty="0"/>
              <a:t>Chris Clark</a:t>
            </a:r>
            <a:r>
              <a:rPr lang="en-US" dirty="0"/>
              <a:t>, Fremont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Susan Shepherd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Fremont</a:t>
            </a:r>
          </a:p>
          <a:p>
            <a:r>
              <a:rPr lang="en-US" b="1" dirty="0"/>
              <a:t>Steve Green</a:t>
            </a:r>
            <a:r>
              <a:rPr lang="en-US" dirty="0"/>
              <a:t>, Cass			</a:t>
            </a:r>
            <a:r>
              <a:rPr lang="en-US" b="1" dirty="0"/>
              <a:t>Grace Garrett</a:t>
            </a:r>
            <a:r>
              <a:rPr lang="en-US" dirty="0"/>
              <a:t>, Cass</a:t>
            </a:r>
          </a:p>
          <a:p>
            <a:r>
              <a:rPr lang="en-US" b="1" dirty="0"/>
              <a:t>AJ Lyman</a:t>
            </a:r>
            <a:r>
              <a:rPr lang="en-US" dirty="0"/>
              <a:t>, Page			</a:t>
            </a:r>
            <a:r>
              <a:rPr lang="en-US" b="1" dirty="0"/>
              <a:t>Todd Maher</a:t>
            </a:r>
            <a:r>
              <a:rPr lang="en-US" dirty="0"/>
              <a:t>, Page</a:t>
            </a:r>
          </a:p>
          <a:p>
            <a:r>
              <a:rPr lang="en-US" b="1" dirty="0"/>
              <a:t>John Straight</a:t>
            </a:r>
            <a:r>
              <a:rPr lang="en-US" dirty="0"/>
              <a:t>, Harrison 		</a:t>
            </a:r>
            <a:r>
              <a:rPr lang="en-US" b="1" dirty="0"/>
              <a:t>Susan Miller</a:t>
            </a:r>
            <a:r>
              <a:rPr lang="en-US" dirty="0"/>
              <a:t>, Pottawattamie	</a:t>
            </a:r>
          </a:p>
          <a:p>
            <a:r>
              <a:rPr lang="en-US" b="1" dirty="0"/>
              <a:t>Donna Robinson</a:t>
            </a:r>
            <a:r>
              <a:rPr lang="en-US" dirty="0"/>
              <a:t>, Montgomery	</a:t>
            </a:r>
            <a:r>
              <a:rPr lang="en-US" b="1" dirty="0"/>
              <a:t>Jenna Ramsey</a:t>
            </a:r>
            <a:r>
              <a:rPr lang="en-US" dirty="0"/>
              <a:t>, Montgomery</a:t>
            </a:r>
          </a:p>
          <a:p>
            <a:r>
              <a:rPr lang="en-US" b="1" dirty="0"/>
              <a:t>Joe George</a:t>
            </a:r>
            <a:r>
              <a:rPr lang="en-US" dirty="0"/>
              <a:t>, At-Large, Mills		</a:t>
            </a:r>
            <a:r>
              <a:rPr lang="en-US" b="1" dirty="0"/>
              <a:t>Fran </a:t>
            </a:r>
            <a:r>
              <a:rPr lang="en-US" b="1" dirty="0" err="1"/>
              <a:t>Branan</a:t>
            </a:r>
            <a:r>
              <a:rPr lang="en-US" dirty="0"/>
              <a:t>, At-Large, Pottawattamie	</a:t>
            </a:r>
          </a:p>
        </p:txBody>
      </p:sp>
    </p:spTree>
    <p:extLst>
      <p:ext uri="{BB962C8B-B14F-4D97-AF65-F5344CB8AC3E}">
        <p14:creationId xmlns:p14="http://schemas.microsoft.com/office/powerpoint/2010/main" val="376386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1000"/>
                                        <p:tgtEl>
                                          <p:spTgt spid="2">
                                            <p:txEl>
                                              <p:pRg st="6" end="6"/>
                                            </p:txEl>
                                          </p:spTgt>
                                        </p:tgtEl>
                                      </p:cBhvr>
                                    </p:animEffect>
                                    <p:anim calcmode="lin" valueType="num">
                                      <p:cBhvr>
                                        <p:cTn id="2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1000"/>
                                        <p:tgtEl>
                                          <p:spTgt spid="2">
                                            <p:txEl>
                                              <p:pRg st="7" end="7"/>
                                            </p:txEl>
                                          </p:spTgt>
                                        </p:tgtEl>
                                      </p:cBhvr>
                                    </p:animEffect>
                                    <p:anim calcmode="lin" valueType="num">
                                      <p:cBhvr>
                                        <p:cTn id="3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1000"/>
                                        <p:tgtEl>
                                          <p:spTgt spid="2">
                                            <p:txEl>
                                              <p:pRg st="8" end="8"/>
                                            </p:txEl>
                                          </p:spTgt>
                                        </p:tgtEl>
                                      </p:cBhvr>
                                    </p:animEffect>
                                    <p:anim calcmode="lin" valueType="num">
                                      <p:cBhvr>
                                        <p:cTn id="3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1000"/>
                                        <p:tgtEl>
                                          <p:spTgt spid="2">
                                            <p:txEl>
                                              <p:pRg st="10" end="10"/>
                                            </p:txEl>
                                          </p:spTgt>
                                        </p:tgtEl>
                                      </p:cBhvr>
                                    </p:animEffect>
                                    <p:anim calcmode="lin" valueType="num">
                                      <p:cBhvr>
                                        <p:cTn id="4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fade">
                                      <p:cBhvr>
                                        <p:cTn id="46" dur="1000"/>
                                        <p:tgtEl>
                                          <p:spTgt spid="2">
                                            <p:txEl>
                                              <p:pRg st="11" end="11"/>
                                            </p:txEl>
                                          </p:spTgt>
                                        </p:tgtEl>
                                      </p:cBhvr>
                                    </p:animEffect>
                                    <p:anim calcmode="lin" valueType="num">
                                      <p:cBhvr>
                                        <p:cTn id="4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animEffect transition="in" filter="fade">
                                      <p:cBhvr>
                                        <p:cTn id="51" dur="1000"/>
                                        <p:tgtEl>
                                          <p:spTgt spid="2">
                                            <p:txEl>
                                              <p:pRg st="12" end="12"/>
                                            </p:txEl>
                                          </p:spTgt>
                                        </p:tgtEl>
                                      </p:cBhvr>
                                    </p:animEffect>
                                    <p:anim calcmode="lin" valueType="num">
                                      <p:cBhvr>
                                        <p:cTn id="5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13" end="13"/>
                                            </p:txEl>
                                          </p:spTgt>
                                        </p:tgtEl>
                                        <p:attrNameLst>
                                          <p:attrName>style.visibility</p:attrName>
                                        </p:attrNameLst>
                                      </p:cBhvr>
                                      <p:to>
                                        <p:strVal val="visible"/>
                                      </p:to>
                                    </p:set>
                                    <p:animEffect transition="in" filter="fade">
                                      <p:cBhvr>
                                        <p:cTn id="56" dur="1000"/>
                                        <p:tgtEl>
                                          <p:spTgt spid="2">
                                            <p:txEl>
                                              <p:pRg st="13" end="13"/>
                                            </p:txEl>
                                          </p:spTgt>
                                        </p:tgtEl>
                                      </p:cBhvr>
                                    </p:animEffect>
                                    <p:anim calcmode="lin" valueType="num">
                                      <p:cBhvr>
                                        <p:cTn id="57"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4" end="14"/>
                                            </p:txEl>
                                          </p:spTgt>
                                        </p:tgtEl>
                                        <p:attrNameLst>
                                          <p:attrName>style.visibility</p:attrName>
                                        </p:attrNameLst>
                                      </p:cBhvr>
                                      <p:to>
                                        <p:strVal val="visible"/>
                                      </p:to>
                                    </p:set>
                                    <p:animEffect transition="in" filter="fade">
                                      <p:cBhvr>
                                        <p:cTn id="61" dur="1000"/>
                                        <p:tgtEl>
                                          <p:spTgt spid="2">
                                            <p:txEl>
                                              <p:pRg st="14" end="14"/>
                                            </p:txEl>
                                          </p:spTgt>
                                        </p:tgtEl>
                                      </p:cBhvr>
                                    </p:animEffect>
                                    <p:anim calcmode="lin" valueType="num">
                                      <p:cBhvr>
                                        <p:cTn id="62"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
                                            <p:txEl>
                                              <p:pRg st="15" end="15"/>
                                            </p:txEl>
                                          </p:spTgt>
                                        </p:tgtEl>
                                        <p:attrNameLst>
                                          <p:attrName>style.visibility</p:attrName>
                                        </p:attrNameLst>
                                      </p:cBhvr>
                                      <p:to>
                                        <p:strVal val="visible"/>
                                      </p:to>
                                    </p:set>
                                    <p:animEffect transition="in" filter="fade">
                                      <p:cBhvr>
                                        <p:cTn id="66" dur="1000"/>
                                        <p:tgtEl>
                                          <p:spTgt spid="2">
                                            <p:txEl>
                                              <p:pRg st="15" end="15"/>
                                            </p:txEl>
                                          </p:spTgt>
                                        </p:tgtEl>
                                      </p:cBhvr>
                                    </p:animEffect>
                                    <p:anim calcmode="lin" valueType="num">
                                      <p:cBhvr>
                                        <p:cTn id="67"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
                                            <p:txEl>
                                              <p:pRg st="16" end="16"/>
                                            </p:txEl>
                                          </p:spTgt>
                                        </p:tgtEl>
                                        <p:attrNameLst>
                                          <p:attrName>style.visibility</p:attrName>
                                        </p:attrNameLst>
                                      </p:cBhvr>
                                      <p:to>
                                        <p:strVal val="visible"/>
                                      </p:to>
                                    </p:set>
                                    <p:animEffect transition="in" filter="fade">
                                      <p:cBhvr>
                                        <p:cTn id="71" dur="1000"/>
                                        <p:tgtEl>
                                          <p:spTgt spid="2">
                                            <p:txEl>
                                              <p:pRg st="16" end="16"/>
                                            </p:txEl>
                                          </p:spTgt>
                                        </p:tgtEl>
                                      </p:cBhvr>
                                    </p:animEffect>
                                    <p:anim calcmode="lin" valueType="num">
                                      <p:cBhvr>
                                        <p:cTn id="72"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038DD7-C0AF-9BB4-F8CB-72B54A4D3F59}"/>
              </a:ext>
            </a:extLst>
          </p:cNvPr>
          <p:cNvSpPr/>
          <p:nvPr/>
        </p:nvSpPr>
        <p:spPr>
          <a:xfrm>
            <a:off x="904935" y="0"/>
            <a:ext cx="2568853" cy="1113789"/>
          </a:xfrm>
          <a:prstGeom prst="rect">
            <a:avLst/>
          </a:prstGeom>
          <a:noFill/>
        </p:spPr>
        <p:txBody>
          <a:bodyPr wrap="none" lIns="91440" tIns="45720" rIns="91440" bIns="45720">
            <a:spAutoFit/>
          </a:bodyPr>
          <a:lstStyle/>
          <a:p>
            <a:pPr algn="ctr" defTabSz="841248">
              <a:spcAft>
                <a:spcPts val="600"/>
              </a:spcAft>
            </a:pPr>
            <a:r>
              <a:rPr lang="en-US" sz="6624" b="1" kern="1200" dirty="0">
                <a:ln w="12700">
                  <a:solidFill>
                    <a:schemeClr val="accent1"/>
                  </a:solidFill>
                  <a:prstDash val="solid"/>
                </a:ln>
                <a:solidFill>
                  <a:schemeClr val="accent1">
                    <a:lumMod val="50000"/>
                  </a:schemeClr>
                </a:solidFill>
                <a:effectLst>
                  <a:outerShdw dist="38100" dir="2640000" algn="bl" rotWithShape="0">
                    <a:schemeClr val="accent1"/>
                  </a:outerShdw>
                </a:effectLst>
                <a:latin typeface="+mn-lt"/>
                <a:ea typeface="+mn-ea"/>
                <a:cs typeface="+mn-cs"/>
              </a:rPr>
              <a:t>Transit</a:t>
            </a:r>
            <a:endParaRPr lang="en-US" sz="7200" b="1" cap="none" spc="0" dirty="0">
              <a:ln w="12700">
                <a:solidFill>
                  <a:schemeClr val="accent1"/>
                </a:solidFill>
                <a:prstDash val="solid"/>
              </a:ln>
              <a:solidFill>
                <a:schemeClr val="accent1">
                  <a:lumMod val="50000"/>
                </a:schemeClr>
              </a:solidFill>
              <a:effectLst>
                <a:outerShdw dist="38100" dir="2640000" algn="bl" rotWithShape="0">
                  <a:schemeClr val="accent1"/>
                </a:outerShdw>
              </a:effectLst>
            </a:endParaRPr>
          </a:p>
        </p:txBody>
      </p:sp>
      <p:pic>
        <p:nvPicPr>
          <p:cNvPr id="4" name="Picture 3" descr="A blue and white logo&#10;&#10;Description automatically generated">
            <a:extLst>
              <a:ext uri="{FF2B5EF4-FFF2-40B4-BE49-F238E27FC236}">
                <a16:creationId xmlns:a16="http://schemas.microsoft.com/office/drawing/2014/main" id="{80B9405B-28EA-066A-2B4F-70E2F9D3A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927" y="193431"/>
            <a:ext cx="5052156" cy="856761"/>
          </a:xfrm>
          <a:prstGeom prst="rect">
            <a:avLst/>
          </a:prstGeom>
        </p:spPr>
      </p:pic>
      <p:sp>
        <p:nvSpPr>
          <p:cNvPr id="5" name="TextBox 4">
            <a:extLst>
              <a:ext uri="{FF2B5EF4-FFF2-40B4-BE49-F238E27FC236}">
                <a16:creationId xmlns:a16="http://schemas.microsoft.com/office/drawing/2014/main" id="{9E6F6BFC-696E-8553-91F1-F903B6BB29F2}"/>
              </a:ext>
            </a:extLst>
          </p:cNvPr>
          <p:cNvSpPr txBox="1"/>
          <p:nvPr/>
        </p:nvSpPr>
        <p:spPr>
          <a:xfrm>
            <a:off x="470437" y="1414825"/>
            <a:ext cx="9422879" cy="4885825"/>
          </a:xfrm>
          <a:prstGeom prst="rect">
            <a:avLst/>
          </a:prstGeom>
          <a:noFill/>
        </p:spPr>
        <p:txBody>
          <a:bodyPr wrap="square" rtlCol="0">
            <a:spAutoFit/>
          </a:bodyPr>
          <a:lstStyle/>
          <a:p>
            <a:pPr defTabSz="841248">
              <a:spcAft>
                <a:spcPts val="600"/>
              </a:spcAft>
            </a:pPr>
            <a:r>
              <a:rPr lang="en-US" sz="1656" kern="1200" dirty="0">
                <a:solidFill>
                  <a:srgbClr val="000000"/>
                </a:solidFill>
                <a:highlight>
                  <a:srgbClr val="FFFFFF"/>
                </a:highlight>
                <a:latin typeface="Arial" panose="020B0604020202020204" pitchFamily="34" charset="0"/>
                <a:ea typeface="+mn-ea"/>
                <a:cs typeface="+mn-cs"/>
              </a:rPr>
              <a:t>Southwest Iowa Transit Agency (SWITA) is Southwest Iowa’s public transportation system! Transportation is available for all residents in Cass, Fremont, Harrison, Mills, Montgomery, Page, Pottawattamie, and Shelby Counties. SWITA has a variety of services to meet the transportation needs of area residents.</a:t>
            </a:r>
          </a:p>
          <a:p>
            <a:pPr defTabSz="841248">
              <a:spcAft>
                <a:spcPts val="600"/>
              </a:spcAft>
            </a:pPr>
            <a:endParaRPr lang="en-US" sz="1656" kern="1200" dirty="0">
              <a:solidFill>
                <a:srgbClr val="000000"/>
              </a:solidFill>
              <a:highlight>
                <a:srgbClr val="FFFFFF"/>
              </a:highlight>
              <a:latin typeface="Arial" panose="020B0604020202020204" pitchFamily="34" charset="0"/>
              <a:ea typeface="+mn-ea"/>
              <a:cs typeface="+mn-cs"/>
            </a:endParaRPr>
          </a:p>
          <a:p>
            <a:pPr defTabSz="841248">
              <a:spcAft>
                <a:spcPts val="600"/>
              </a:spcAft>
            </a:pPr>
            <a:r>
              <a:rPr lang="en-US" sz="1656" b="1" kern="1200" dirty="0">
                <a:solidFill>
                  <a:srgbClr val="000000"/>
                </a:solidFill>
                <a:highlight>
                  <a:srgbClr val="FFFFFF"/>
                </a:highlight>
                <a:latin typeface="Arial" panose="020B0604020202020204" pitchFamily="34" charset="0"/>
                <a:ea typeface="+mn-ea"/>
                <a:cs typeface="+mn-cs"/>
              </a:rPr>
              <a:t>Student Transportation- </a:t>
            </a:r>
            <a:r>
              <a:rPr lang="en-US" sz="1656" kern="1200" dirty="0">
                <a:solidFill>
                  <a:srgbClr val="000000"/>
                </a:solidFill>
                <a:highlight>
                  <a:srgbClr val="FFFFFF"/>
                </a:highlight>
                <a:latin typeface="Arial" panose="020B0604020202020204" pitchFamily="34" charset="0"/>
                <a:ea typeface="+mn-ea"/>
                <a:cs typeface="+mn-cs"/>
              </a:rPr>
              <a:t>Rides to and from preschool or school is available to students who live in town and are not served by their school bus system in Atlantic, Glenwood, Harlan, and Red Oak. $1.50 per ride per child and all rides are open to the public.</a:t>
            </a:r>
          </a:p>
          <a:p>
            <a:pPr defTabSz="841248">
              <a:spcAft>
                <a:spcPts val="600"/>
              </a:spcAft>
            </a:pPr>
            <a:endParaRPr lang="en-US" sz="1656" kern="1200" dirty="0">
              <a:solidFill>
                <a:srgbClr val="000000"/>
              </a:solidFill>
              <a:highlight>
                <a:srgbClr val="FFFFFF"/>
              </a:highlight>
              <a:latin typeface="Arial" panose="020B0604020202020204" pitchFamily="34" charset="0"/>
              <a:ea typeface="+mn-ea"/>
              <a:cs typeface="+mn-cs"/>
            </a:endParaRPr>
          </a:p>
          <a:p>
            <a:pPr defTabSz="841248">
              <a:spcAft>
                <a:spcPts val="600"/>
              </a:spcAft>
            </a:pPr>
            <a:r>
              <a:rPr lang="en-US" sz="1656" b="1" kern="1200" dirty="0">
                <a:solidFill>
                  <a:srgbClr val="000000"/>
                </a:solidFill>
                <a:highlight>
                  <a:srgbClr val="FFFFFF"/>
                </a:highlight>
                <a:latin typeface="Arial" panose="020B0604020202020204" pitchFamily="34" charset="0"/>
                <a:ea typeface="+mn-ea"/>
                <a:cs typeface="+mn-cs"/>
              </a:rPr>
              <a:t>Work Routes- </a:t>
            </a:r>
            <a:r>
              <a:rPr lang="en-US" sz="1656" kern="1200" dirty="0">
                <a:solidFill>
                  <a:srgbClr val="000000"/>
                </a:solidFill>
                <a:highlight>
                  <a:srgbClr val="FFFFFF"/>
                </a:highlight>
                <a:latin typeface="Arial" panose="020B0604020202020204" pitchFamily="34" charset="0"/>
                <a:ea typeface="+mn-ea"/>
                <a:cs typeface="+mn-cs"/>
              </a:rPr>
              <a:t>SWITA provides round trip transportation to employees of OSI from Omaha, Council Bluffs, and Atlantic to Oakland seven days a week. Round trip transportation for employees of Monogram Foods in Harlan is available from Omaha, Council Bluffs, and Atlantic. SWITA has also partnered with Commute with Enterprise to support vanpool options in the region as well.</a:t>
            </a:r>
          </a:p>
          <a:p>
            <a:pPr defTabSz="841248">
              <a:spcAft>
                <a:spcPts val="600"/>
              </a:spcAft>
            </a:pPr>
            <a:endParaRPr lang="en-US" sz="1656" kern="1200" dirty="0">
              <a:solidFill>
                <a:srgbClr val="000000"/>
              </a:solidFill>
              <a:highlight>
                <a:srgbClr val="FFFFFF"/>
              </a:highlight>
              <a:latin typeface="Arial" panose="020B0604020202020204" pitchFamily="34" charset="0"/>
              <a:ea typeface="+mn-ea"/>
              <a:cs typeface="+mn-cs"/>
            </a:endParaRPr>
          </a:p>
          <a:p>
            <a:pPr defTabSz="841248">
              <a:spcAft>
                <a:spcPts val="600"/>
              </a:spcAft>
            </a:pPr>
            <a:r>
              <a:rPr lang="en-US" sz="1656" b="1" kern="1200" dirty="0">
                <a:solidFill>
                  <a:srgbClr val="000000"/>
                </a:solidFill>
                <a:highlight>
                  <a:srgbClr val="FFFFFF"/>
                </a:highlight>
                <a:latin typeface="Arial" panose="020B0604020202020204" pitchFamily="34" charset="0"/>
                <a:ea typeface="+mn-ea"/>
                <a:cs typeface="+mn-cs"/>
              </a:rPr>
              <a:t>Taxi-</a:t>
            </a:r>
            <a:r>
              <a:rPr lang="en-US" sz="1656" kern="1200" dirty="0">
                <a:solidFill>
                  <a:srgbClr val="000000"/>
                </a:solidFill>
                <a:highlight>
                  <a:srgbClr val="FFFFFF"/>
                </a:highlight>
                <a:latin typeface="Arial" panose="020B0604020202020204" pitchFamily="34" charset="0"/>
                <a:ea typeface="+mn-ea"/>
                <a:cs typeface="+mn-cs"/>
              </a:rPr>
              <a:t> SWITA offers taxi services in Atlantic, Glenwood, Harlan, Missouri Valley, Red Oak, and Shenandoah. This offers residents of those communities a quick, affordable option to get where they need to go within the community.</a:t>
            </a:r>
            <a:endParaRPr lang="en-US" dirty="0">
              <a:solidFill>
                <a:srgbClr val="000000"/>
              </a:solidFill>
              <a:highlight>
                <a:srgbClr val="FFFFFF"/>
              </a:highlight>
              <a:latin typeface="Arial" panose="020B0604020202020204" pitchFamily="34" charset="0"/>
            </a:endParaRPr>
          </a:p>
        </p:txBody>
      </p:sp>
      <p:sp>
        <p:nvSpPr>
          <p:cNvPr id="14" name="Freeform: Shape 13">
            <a:extLst>
              <a:ext uri="{FF2B5EF4-FFF2-40B4-BE49-F238E27FC236}">
                <a16:creationId xmlns:a16="http://schemas.microsoft.com/office/drawing/2014/main" id="{7075FF68-2AE2-677A-EE97-7BF2FF0D5E7C}"/>
              </a:ext>
            </a:extLst>
          </p:cNvPr>
          <p:cNvSpPr/>
          <p:nvPr/>
        </p:nvSpPr>
        <p:spPr>
          <a:xfrm>
            <a:off x="906417" y="962096"/>
            <a:ext cx="2882037" cy="88096"/>
          </a:xfrm>
          <a:custGeom>
            <a:avLst/>
            <a:gdLst>
              <a:gd name="connsiteX0" fmla="*/ 0 w 2882037"/>
              <a:gd name="connsiteY0" fmla="*/ 0 h 273153"/>
              <a:gd name="connsiteX1" fmla="*/ 511629 w 2882037"/>
              <a:gd name="connsiteY1" fmla="*/ 272143 h 273153"/>
              <a:gd name="connsiteX2" fmla="*/ 1415143 w 2882037"/>
              <a:gd name="connsiteY2" fmla="*/ 97971 h 273153"/>
              <a:gd name="connsiteX3" fmla="*/ 1915886 w 2882037"/>
              <a:gd name="connsiteY3" fmla="*/ 250371 h 273153"/>
              <a:gd name="connsiteX4" fmla="*/ 2373086 w 2882037"/>
              <a:gd name="connsiteY4" fmla="*/ 97971 h 273153"/>
              <a:gd name="connsiteX5" fmla="*/ 2830286 w 2882037"/>
              <a:gd name="connsiteY5" fmla="*/ 228600 h 273153"/>
              <a:gd name="connsiteX6" fmla="*/ 2852057 w 2882037"/>
              <a:gd name="connsiteY6" fmla="*/ 228600 h 27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2037" h="273153">
                <a:moveTo>
                  <a:pt x="0" y="0"/>
                </a:moveTo>
                <a:cubicBezTo>
                  <a:pt x="137886" y="127907"/>
                  <a:pt x="275772" y="255815"/>
                  <a:pt x="511629" y="272143"/>
                </a:cubicBezTo>
                <a:cubicBezTo>
                  <a:pt x="747486" y="288471"/>
                  <a:pt x="1181100" y="101600"/>
                  <a:pt x="1415143" y="97971"/>
                </a:cubicBezTo>
                <a:cubicBezTo>
                  <a:pt x="1649186" y="94342"/>
                  <a:pt x="1756229" y="250371"/>
                  <a:pt x="1915886" y="250371"/>
                </a:cubicBezTo>
                <a:cubicBezTo>
                  <a:pt x="2075543" y="250371"/>
                  <a:pt x="2220686" y="101599"/>
                  <a:pt x="2373086" y="97971"/>
                </a:cubicBezTo>
                <a:cubicBezTo>
                  <a:pt x="2525486" y="94343"/>
                  <a:pt x="2750458" y="206829"/>
                  <a:pt x="2830286" y="228600"/>
                </a:cubicBezTo>
                <a:cubicBezTo>
                  <a:pt x="2910114" y="250371"/>
                  <a:pt x="2881085" y="239485"/>
                  <a:pt x="2852057" y="228600"/>
                </a:cubicBezTo>
              </a:path>
            </a:pathLst>
          </a:cu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6AB791C-0E59-04A8-F882-E2270CE1276A}"/>
              </a:ext>
            </a:extLst>
          </p:cNvPr>
          <p:cNvPicPr>
            <a:picLocks noChangeAspect="1"/>
          </p:cNvPicPr>
          <p:nvPr/>
        </p:nvPicPr>
        <p:blipFill>
          <a:blip r:embed="rId3"/>
          <a:stretch>
            <a:fillRect/>
          </a:stretch>
        </p:blipFill>
        <p:spPr>
          <a:xfrm>
            <a:off x="10007939" y="83975"/>
            <a:ext cx="2074985" cy="6690049"/>
          </a:xfrm>
          <a:prstGeom prst="rect">
            <a:avLst/>
          </a:prstGeom>
        </p:spPr>
      </p:pic>
    </p:spTree>
    <p:extLst>
      <p:ext uri="{BB962C8B-B14F-4D97-AF65-F5344CB8AC3E}">
        <p14:creationId xmlns:p14="http://schemas.microsoft.com/office/powerpoint/2010/main" val="296838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D00C2A-DC38-99E2-45D0-9D35D99C5531}"/>
              </a:ext>
            </a:extLst>
          </p:cNvPr>
          <p:cNvSpPr txBox="1"/>
          <p:nvPr/>
        </p:nvSpPr>
        <p:spPr>
          <a:xfrm>
            <a:off x="125046" y="156308"/>
            <a:ext cx="11863754" cy="3416320"/>
          </a:xfrm>
          <a:prstGeom prst="rect">
            <a:avLst/>
          </a:prstGeom>
          <a:noFill/>
        </p:spPr>
        <p:txBody>
          <a:bodyPr wrap="square" rtlCol="0">
            <a:spAutoFit/>
          </a:bodyPr>
          <a:lstStyle/>
          <a:p>
            <a:r>
              <a:rPr lang="en-US" b="1" dirty="0"/>
              <a:t>Medical Transportation- </a:t>
            </a:r>
            <a:r>
              <a:rPr lang="en-US" dirty="0"/>
              <a:t>SWITA offers medical transportation services for seniors, dependents, clients, or anyone else who needs a medical related ride. People with disabilities and mobility issues are welcome and accommodated. Medical trips can sometimes be funded through support services or insurance, otherwise can be billed at an hourly rate.</a:t>
            </a:r>
          </a:p>
          <a:p>
            <a:endParaRPr lang="en-US" dirty="0"/>
          </a:p>
          <a:p>
            <a:r>
              <a:rPr lang="en-US" b="1" dirty="0"/>
              <a:t>Special Trips- </a:t>
            </a:r>
            <a:r>
              <a:rPr lang="en-US" dirty="0"/>
              <a:t>Subject to driver and bus availability special trips can be booked through SWITA to get wherever you need to go in the region. Cost is $40 per hour for non-medical transportation.</a:t>
            </a:r>
          </a:p>
          <a:p>
            <a:endParaRPr lang="en-US" dirty="0"/>
          </a:p>
          <a:p>
            <a:endParaRPr lang="en-US" dirty="0"/>
          </a:p>
          <a:p>
            <a:r>
              <a:rPr lang="en-US" dirty="0"/>
              <a:t>Find out details about our services, make payments, and sign up for programs on our website </a:t>
            </a:r>
            <a:r>
              <a:rPr lang="en-US" dirty="0">
                <a:hlinkClick r:id="rId2"/>
              </a:rPr>
              <a:t>www.swita.com</a:t>
            </a: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D5A049E2-6C62-25E3-FEF5-E3B2A521EE2F}"/>
              </a:ext>
            </a:extLst>
          </p:cNvPr>
          <p:cNvPicPr>
            <a:picLocks noChangeAspect="1"/>
          </p:cNvPicPr>
          <p:nvPr/>
        </p:nvPicPr>
        <p:blipFill>
          <a:blip r:embed="rId3"/>
          <a:stretch>
            <a:fillRect/>
          </a:stretch>
        </p:blipFill>
        <p:spPr>
          <a:xfrm>
            <a:off x="1706563" y="2897518"/>
            <a:ext cx="7952674" cy="34163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98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arn(inVertical)">
                                      <p:cBhvr>
                                        <p:cTn id="17" dur="500"/>
                                        <p:tgtEl>
                                          <p:spTgt spid="2">
                                            <p:txEl>
                                              <p:pRg st="5" end="5"/>
                                            </p:txEl>
                                          </p:spTgt>
                                        </p:tgtEl>
                                      </p:cBhvr>
                                    </p:animEffect>
                                  </p:childTnLst>
                                </p:cTn>
                              </p:par>
                              <p:par>
                                <p:cTn id="18" presetID="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07DBC4-49C9-6938-91B0-FC2C4140EF83}"/>
              </a:ext>
            </a:extLst>
          </p:cNvPr>
          <p:cNvPicPr>
            <a:picLocks noChangeAspect="1"/>
          </p:cNvPicPr>
          <p:nvPr/>
        </p:nvPicPr>
        <p:blipFill>
          <a:blip r:embed="rId2"/>
          <a:stretch>
            <a:fillRect/>
          </a:stretch>
        </p:blipFill>
        <p:spPr>
          <a:xfrm>
            <a:off x="1940312" y="91512"/>
            <a:ext cx="8541834" cy="6674975"/>
          </a:xfrm>
          <a:prstGeom prst="rect">
            <a:avLst/>
          </a:prstGeom>
        </p:spPr>
      </p:pic>
    </p:spTree>
    <p:extLst>
      <p:ext uri="{BB962C8B-B14F-4D97-AF65-F5344CB8AC3E}">
        <p14:creationId xmlns:p14="http://schemas.microsoft.com/office/powerpoint/2010/main" val="162117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58A4877-DD45-C44E-08CE-B4437EB76F51}"/>
              </a:ext>
            </a:extLst>
          </p:cNvPr>
          <p:cNvPicPr>
            <a:picLocks noGrp="1" noChangeAspect="1"/>
          </p:cNvPicPr>
          <p:nvPr>
            <p:ph idx="1"/>
          </p:nvPr>
        </p:nvPicPr>
        <p:blipFill>
          <a:blip r:embed="rId2"/>
          <a:stretch>
            <a:fillRect/>
          </a:stretch>
        </p:blipFill>
        <p:spPr>
          <a:xfrm>
            <a:off x="477012" y="480059"/>
            <a:ext cx="11237976" cy="5874851"/>
          </a:xfrm>
        </p:spPr>
      </p:pic>
    </p:spTree>
    <p:extLst>
      <p:ext uri="{BB962C8B-B14F-4D97-AF65-F5344CB8AC3E}">
        <p14:creationId xmlns:p14="http://schemas.microsoft.com/office/powerpoint/2010/main" val="3519328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59FE156-5680-5EAC-01ED-42BC0E9ACC02}"/>
              </a:ext>
            </a:extLst>
          </p:cNvPr>
          <p:cNvPicPr>
            <a:picLocks noGrp="1" noChangeAspect="1"/>
          </p:cNvPicPr>
          <p:nvPr>
            <p:ph idx="1"/>
          </p:nvPr>
        </p:nvPicPr>
        <p:blipFill>
          <a:blip r:embed="rId2"/>
          <a:stretch>
            <a:fillRect/>
          </a:stretch>
        </p:blipFill>
        <p:spPr>
          <a:xfrm>
            <a:off x="1060970" y="574326"/>
            <a:ext cx="2748753" cy="5709345"/>
          </a:xfrm>
        </p:spPr>
      </p:pic>
      <p:pic>
        <p:nvPicPr>
          <p:cNvPr id="8" name="Picture 7">
            <a:extLst>
              <a:ext uri="{FF2B5EF4-FFF2-40B4-BE49-F238E27FC236}">
                <a16:creationId xmlns:a16="http://schemas.microsoft.com/office/drawing/2014/main" id="{B32A37D3-47DC-DF73-8607-EE9DDF65879A}"/>
              </a:ext>
            </a:extLst>
          </p:cNvPr>
          <p:cNvPicPr>
            <a:picLocks noChangeAspect="1"/>
          </p:cNvPicPr>
          <p:nvPr/>
        </p:nvPicPr>
        <p:blipFill>
          <a:blip r:embed="rId3"/>
          <a:stretch>
            <a:fillRect/>
          </a:stretch>
        </p:blipFill>
        <p:spPr>
          <a:xfrm>
            <a:off x="4286735" y="574326"/>
            <a:ext cx="7197271" cy="5709345"/>
          </a:xfrm>
          <a:prstGeom prst="rect">
            <a:avLst/>
          </a:prstGeom>
        </p:spPr>
      </p:pic>
    </p:spTree>
    <p:extLst>
      <p:ext uri="{BB962C8B-B14F-4D97-AF65-F5344CB8AC3E}">
        <p14:creationId xmlns:p14="http://schemas.microsoft.com/office/powerpoint/2010/main" val="88943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6D0F4-2795-0493-3431-60B7A6A5A84F}"/>
              </a:ext>
            </a:extLst>
          </p:cNvPr>
          <p:cNvPicPr>
            <a:picLocks noChangeAspect="1"/>
          </p:cNvPicPr>
          <p:nvPr/>
        </p:nvPicPr>
        <p:blipFill>
          <a:blip r:embed="rId2"/>
          <a:stretch>
            <a:fillRect/>
          </a:stretch>
        </p:blipFill>
        <p:spPr>
          <a:xfrm>
            <a:off x="663993" y="164309"/>
            <a:ext cx="10864014" cy="6529382"/>
          </a:xfrm>
          <a:prstGeom prst="rect">
            <a:avLst/>
          </a:prstGeom>
        </p:spPr>
      </p:pic>
    </p:spTree>
    <p:extLst>
      <p:ext uri="{BB962C8B-B14F-4D97-AF65-F5344CB8AC3E}">
        <p14:creationId xmlns:p14="http://schemas.microsoft.com/office/powerpoint/2010/main" val="191327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logo for a company&#10;&#10;Description automatically generated">
            <a:extLst>
              <a:ext uri="{FF2B5EF4-FFF2-40B4-BE49-F238E27FC236}">
                <a16:creationId xmlns:a16="http://schemas.microsoft.com/office/drawing/2014/main" id="{B40F51F4-356A-2053-875F-88E449E87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746" y="273206"/>
            <a:ext cx="4953000" cy="4953000"/>
          </a:xfrm>
          <a:prstGeom prst="rect">
            <a:avLst/>
          </a:prstGeom>
        </p:spPr>
      </p:pic>
      <p:pic>
        <p:nvPicPr>
          <p:cNvPr id="2" name="Picture 1">
            <a:extLst>
              <a:ext uri="{FF2B5EF4-FFF2-40B4-BE49-F238E27FC236}">
                <a16:creationId xmlns:a16="http://schemas.microsoft.com/office/drawing/2014/main" id="{AB5B7261-ED8B-C3DF-A38F-62756402F6E5}"/>
              </a:ext>
            </a:extLst>
          </p:cNvPr>
          <p:cNvPicPr>
            <a:picLocks noChangeAspect="1"/>
          </p:cNvPicPr>
          <p:nvPr/>
        </p:nvPicPr>
        <p:blipFill>
          <a:blip r:embed="rId3"/>
          <a:stretch>
            <a:fillRect/>
          </a:stretch>
        </p:blipFill>
        <p:spPr>
          <a:xfrm>
            <a:off x="5924944" y="2322949"/>
            <a:ext cx="5047926" cy="853514"/>
          </a:xfrm>
          <a:prstGeom prst="rect">
            <a:avLst/>
          </a:prstGeom>
        </p:spPr>
      </p:pic>
    </p:spTree>
    <p:extLst>
      <p:ext uri="{BB962C8B-B14F-4D97-AF65-F5344CB8AC3E}">
        <p14:creationId xmlns:p14="http://schemas.microsoft.com/office/powerpoint/2010/main" val="297557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TotalTime>
  <Words>544</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Parks</dc:creator>
  <cp:lastModifiedBy>John McCurdy</cp:lastModifiedBy>
  <cp:revision>18</cp:revision>
  <dcterms:created xsi:type="dcterms:W3CDTF">2023-09-21T21:54:11Z</dcterms:created>
  <dcterms:modified xsi:type="dcterms:W3CDTF">2024-06-03T20:26:08Z</dcterms:modified>
</cp:coreProperties>
</file>