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99" r:id="rId5"/>
    <p:sldId id="296" r:id="rId6"/>
    <p:sldId id="297" r:id="rId7"/>
    <p:sldId id="298" r:id="rId8"/>
    <p:sldId id="270" r:id="rId9"/>
  </p:sldIdLst>
  <p:sldSz cx="9144000" cy="6858000" type="screen4x3"/>
  <p:notesSz cx="7010400" cy="92964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Neue Haas Grotesk Text Pro" panose="020B0504020202020204" pitchFamily="34" charset="0"/>
      <p:regular r:id="rId16"/>
      <p:bold r:id="rId17"/>
      <p:italic r:id="rId18"/>
      <p:boldItalic r:id="rId19"/>
    </p:embeddedFont>
    <p:embeddedFont>
      <p:font typeface="PT Sans" panose="020B0503020203020204" pitchFamily="34" charset="0"/>
      <p:regular r:id="rId20"/>
      <p:bold r:id="rId21"/>
      <p:italic r:id="rId22"/>
      <p:boldItalic r:id="rId23"/>
    </p:embeddedFont>
    <p:embeddedFont>
      <p:font typeface="Roboto Slab" pitchFamily="50" charset="0"/>
      <p:regular r:id="rId24"/>
      <p:bold r:id="rId25"/>
    </p:embeddedFont>
  </p:embeddedFontLst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B8BF"/>
    <a:srgbClr val="58696B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11" autoAdjust="0"/>
    <p:restoredTop sz="94717" autoAdjust="0"/>
  </p:normalViewPr>
  <p:slideViewPr>
    <p:cSldViewPr snapToGrid="0">
      <p:cViewPr varScale="1">
        <p:scale>
          <a:sx n="111" d="100"/>
          <a:sy n="111" d="100"/>
        </p:scale>
        <p:origin x="402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696" y="105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gs" Target="tags/tag1.xml"/><Relationship Id="rId3" Type="http://schemas.openxmlformats.org/officeDocument/2006/relationships/customXml" Target="../customXml/item3.xml"/><Relationship Id="rId21" Type="http://schemas.openxmlformats.org/officeDocument/2006/relationships/font" Target="fonts/font10.fntdata"/><Relationship Id="rId7" Type="http://schemas.openxmlformats.org/officeDocument/2006/relationships/slide" Target="slides/slide3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2" Type="http://schemas.openxmlformats.org/officeDocument/2006/relationships/customXml" Target="../customXml/item2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24" Type="http://schemas.openxmlformats.org/officeDocument/2006/relationships/font" Target="fonts/font13.fntdata"/><Relationship Id="rId5" Type="http://schemas.openxmlformats.org/officeDocument/2006/relationships/slide" Target="slides/slide1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8.fntdata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Year-to-date</a:t>
            </a:r>
            <a:r>
              <a:rPr lang="en-US" baseline="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Revenues vs. Lettings</a:t>
            </a:r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7633213693539"/>
          <c:y val="0.11353912875867386"/>
          <c:w val="0.83554899133485516"/>
          <c:h val="0.7357203161141094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Actual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(30.4)</c:v>
                </c:pt>
                <c:pt idx="1">
                  <c:v>PRF Receipts
36.5</c:v>
                </c:pt>
              </c:strCache>
            </c:strRef>
          </c:cat>
          <c:val>
            <c:numRef>
              <c:f>Sheet1!$B$2:$B$3</c:f>
              <c:numCache>
                <c:formatCode>"$"#,##0.0;[Red]"$"#,##0.0</c:formatCode>
                <c:ptCount val="2"/>
                <c:pt idx="0">
                  <c:v>751.1</c:v>
                </c:pt>
                <c:pt idx="1">
                  <c:v>804.4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4C-4AF7-A871-C89443B5D75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Forecast/Programmed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Sheet1!$A$2:$A$3</c:f>
              <c:strCache>
                <c:ptCount val="2"/>
                <c:pt idx="0">
                  <c:v>Project Costs
(30.4)</c:v>
                </c:pt>
                <c:pt idx="1">
                  <c:v>PRF Receipts
36.5</c:v>
                </c:pt>
              </c:strCache>
            </c:strRef>
          </c:cat>
          <c:val>
            <c:numRef>
              <c:f>Sheet1!$C$2:$C$3</c:f>
              <c:numCache>
                <c:formatCode>"$"#,##0.0;[Red]"$"#,##0.0</c:formatCode>
                <c:ptCount val="2"/>
                <c:pt idx="0">
                  <c:v>720.7</c:v>
                </c:pt>
                <c:pt idx="1">
                  <c:v>767.9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54C-4AF7-A871-C89443B5D75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860598128"/>
        <c:axId val="860595248"/>
      </c:barChart>
      <c:catAx>
        <c:axId val="8605981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;[Red]&quot;$&quot;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</c:legendEntry>
      <c:layout>
        <c:manualLayout>
          <c:xMode val="edge"/>
          <c:yMode val="edge"/>
          <c:x val="0.11826105440474866"/>
          <c:y val="0.93603443844769985"/>
          <c:w val="0.85164214868775079"/>
          <c:h val="4.292135697764071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Calibri" panose="020F0502020204030204" pitchFamily="34" charset="0"/>
              <a:ea typeface="+mn-ea"/>
              <a:cs typeface="Calibri" panose="020F050202020403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pPr>
            <a:r>
              <a:rPr lang="en-US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2024 Highway Program</a:t>
            </a:r>
            <a:r>
              <a:rPr lang="en-US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Balance</a:t>
            </a:r>
          </a:p>
          <a:p>
            <a:pPr>
              <a:defRPr sz="1600">
                <a:solidFill>
                  <a:schemeClr val="accent6"/>
                </a:solidFill>
              </a:defRPr>
            </a:pPr>
            <a:r>
              <a:rPr lang="en-US" sz="1100" baseline="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($ in millions)</a:t>
            </a:r>
            <a:endParaRPr lang="en-US" sz="1100" dirty="0">
              <a:solidFill>
                <a:schemeClr val="accent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c:rich>
      </c:tx>
      <c:layout>
        <c:manualLayout>
          <c:xMode val="edge"/>
          <c:yMode val="edge"/>
          <c:x val="0.1927124755757001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accent6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5.6253848335333423E-2"/>
          <c:y val="0.15270649649807108"/>
          <c:w val="0.91305832027947231"/>
          <c:h val="0.647593859274598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4"/>
                <c:pt idx="0">
                  <c:v>Program Balance (June 2023)</c:v>
                </c:pt>
                <c:pt idx="1">
                  <c:v>Receipts Difference</c:v>
                </c:pt>
                <c:pt idx="2">
                  <c:v>Project Letting Difference</c:v>
                </c:pt>
                <c:pt idx="3">
                  <c:v>Program Balance (May 2024)</c:v>
                </c:pt>
              </c:strCache>
            </c:strRef>
          </c:cat>
          <c:val>
            <c:numRef>
              <c:f>Sheet1!$B$2:$B$5</c:f>
              <c:numCache>
                <c:formatCode>"$"#,##0.0_);\("$"#,##0.0\)</c:formatCode>
                <c:ptCount val="4"/>
                <c:pt idx="0">
                  <c:v>-24.9</c:v>
                </c:pt>
                <c:pt idx="1">
                  <c:v>36.5</c:v>
                </c:pt>
                <c:pt idx="2">
                  <c:v>-30.4</c:v>
                </c:pt>
                <c:pt idx="3">
                  <c:v>-18.8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62-44A1-B5B5-40C8FC88C1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60598128"/>
        <c:axId val="860595248"/>
      </c:barChart>
      <c:catAx>
        <c:axId val="8605981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bg2"/>
            </a:solidFill>
            <a:round/>
          </a:ln>
          <a:effectLst/>
        </c:spPr>
        <c:txPr>
          <a:bodyPr rot="-60000000" spcFirstLastPara="1" vertOverflow="ellipsis" vert="horz" wrap="square" anchor="b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pPr>
            <a:endParaRPr lang="en-US"/>
          </a:p>
        </c:txPr>
        <c:crossAx val="860595248"/>
        <c:crosses val="autoZero"/>
        <c:auto val="1"/>
        <c:lblAlgn val="ctr"/>
        <c:lblOffset val="100"/>
        <c:noMultiLvlLbl val="0"/>
      </c:catAx>
      <c:valAx>
        <c:axId val="8605952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2"/>
              </a:solidFill>
              <a:round/>
            </a:ln>
            <a:effectLst/>
          </c:spPr>
        </c:majorGridlines>
        <c:numFmt formatCode="&quot;$&quot;#,##0.0_);\(&quot;$&quot;#,##0.0\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605981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1A50702-3C68-4B14-B819-72B57D27F94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0F4880-E690-44D0-8356-A9E7BDBAB0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4BE6205E-B305-4B90-9534-3C5E99A0275E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B4ACF6-39FD-4B08-A7D5-5BFDC37B462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F7C9FD2-2C57-4DE7-8EA4-86DEE80B98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0AC623C-86E0-4A85-83FB-F4A716956F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95559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233722F1-E430-42A1-A473-1759336AECCE}" type="datetimeFigureOut">
              <a:rPr lang="en-US" smtClean="0"/>
              <a:t>6/3/2024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C37D7554-D10C-4E29-B8E6-BB7111FA614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7347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ame">
    <p:bg>
      <p:bgPr>
        <a:solidFill>
          <a:schemeClr val="bg1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4DAF0714-05F3-0032-F5CA-3E9020090869}"/>
              </a:ext>
            </a:extLst>
          </p:cNvPr>
          <p:cNvSpPr>
            <a:spLocks/>
          </p:cNvSpPr>
          <p:nvPr userDrawn="1"/>
        </p:nvSpPr>
        <p:spPr>
          <a:xfrm rot="16200000">
            <a:off x="4120690" y="1833508"/>
            <a:ext cx="903803" cy="9145186"/>
          </a:xfrm>
          <a:custGeom>
            <a:avLst/>
            <a:gdLst>
              <a:gd name="connsiteX0" fmla="*/ 903803 w 903803"/>
              <a:gd name="connsiteY0" fmla="*/ 12193581 h 12193581"/>
              <a:gd name="connsiteX1" fmla="*/ 350824 w 903803"/>
              <a:gd name="connsiteY1" fmla="*/ 12192013 h 12193581"/>
              <a:gd name="connsiteX2" fmla="*/ 350824 w 903803"/>
              <a:gd name="connsiteY2" fmla="*/ 12192001 h 12193581"/>
              <a:gd name="connsiteX3" fmla="*/ 0 w 903803"/>
              <a:gd name="connsiteY3" fmla="*/ 12192001 h 12193581"/>
              <a:gd name="connsiteX4" fmla="*/ 1 w 903803"/>
              <a:gd name="connsiteY4" fmla="*/ 2 h 12193581"/>
              <a:gd name="connsiteX5" fmla="*/ 365759 w 903803"/>
              <a:gd name="connsiteY5" fmla="*/ 2 h 12193581"/>
              <a:gd name="connsiteX6" fmla="*/ 365759 w 903803"/>
              <a:gd name="connsiteY6" fmla="*/ 1533 h 12193581"/>
              <a:gd name="connsiteX7" fmla="*/ 903802 w 903803"/>
              <a:gd name="connsiteY7" fmla="*/ 0 h 12193581"/>
              <a:gd name="connsiteX8" fmla="*/ 365759 w 903803"/>
              <a:gd name="connsiteY8" fmla="*/ 6048638 h 12193581"/>
              <a:gd name="connsiteX9" fmla="*/ 365759 w 903803"/>
              <a:gd name="connsiteY9" fmla="*/ 6176118 h 12193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03803" h="12193581">
                <a:moveTo>
                  <a:pt x="903803" y="12193581"/>
                </a:moveTo>
                <a:lnTo>
                  <a:pt x="350824" y="12192013"/>
                </a:lnTo>
                <a:lnTo>
                  <a:pt x="350824" y="12192001"/>
                </a:lnTo>
                <a:lnTo>
                  <a:pt x="0" y="12192001"/>
                </a:lnTo>
                <a:lnTo>
                  <a:pt x="1" y="2"/>
                </a:lnTo>
                <a:lnTo>
                  <a:pt x="365759" y="2"/>
                </a:lnTo>
                <a:lnTo>
                  <a:pt x="365759" y="1533"/>
                </a:lnTo>
                <a:lnTo>
                  <a:pt x="903802" y="0"/>
                </a:lnTo>
                <a:lnTo>
                  <a:pt x="365759" y="6048638"/>
                </a:lnTo>
                <a:lnTo>
                  <a:pt x="365759" y="6176118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350"/>
          </a:p>
        </p:txBody>
      </p:sp>
      <p:sp>
        <p:nvSpPr>
          <p:cNvPr id="3" name="Content Placeholder 15">
            <a:extLst>
              <a:ext uri="{FF2B5EF4-FFF2-40B4-BE49-F238E27FC236}">
                <a16:creationId xmlns:a16="http://schemas.microsoft.com/office/drawing/2014/main" id="{A25AFECF-0C52-4AD9-7A75-9BDCD4CDC9EB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754380" y="1920240"/>
            <a:ext cx="7610952" cy="3752963"/>
          </a:xfrm>
          <a:prstGeom prst="rect">
            <a:avLst/>
          </a:prstGeom>
        </p:spPr>
        <p:txBody>
          <a:bodyPr/>
          <a:lstStyle>
            <a:lvl1pPr marL="214308" indent="-214308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spc="38" baseline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27424" indent="-169065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601251" indent="-173827">
              <a:spcBef>
                <a:spcPts val="45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>
                <a:latin typeface="Calibri" panose="020F0502020204030204" pitchFamily="34" charset="0"/>
                <a:cs typeface="Calibri" panose="020F0502020204030204" pitchFamily="34" charset="0"/>
              </a:defRPr>
            </a:lvl3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Click to add text</a:t>
            </a:r>
          </a:p>
          <a:p>
            <a:pPr lvl="2"/>
            <a:r>
              <a:rPr lang="en-US" dirty="0"/>
              <a:t>Click to add text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9BF6E8-FE26-DC6A-E66C-C899DECCA75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4383" y="1005840"/>
            <a:ext cx="7610951" cy="5742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 spc="38" baseline="0">
                <a:solidFill>
                  <a:schemeClr val="accent1"/>
                </a:solidFill>
                <a:latin typeface="+mj-lt"/>
              </a:defRPr>
            </a:lvl1pPr>
            <a:lvl2pPr marL="342892" indent="0">
              <a:buNone/>
              <a:defRPr/>
            </a:lvl2pPr>
            <a:lvl3pPr marL="685783" indent="0">
              <a:buNone/>
              <a:defRPr/>
            </a:lvl3pPr>
            <a:lvl4pPr marL="1028675" indent="0">
              <a:buNone/>
              <a:defRPr/>
            </a:lvl4pPr>
            <a:lvl5pPr marL="1371566" indent="0">
              <a:buNone/>
              <a:defRPr/>
            </a:lvl5pPr>
          </a:lstStyle>
          <a:p>
            <a:pPr lvl="0"/>
            <a:r>
              <a:rPr lang="en-US" dirty="0"/>
              <a:t>Headline Here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05A17F4-8DD1-4400-C949-ADC6D5E12907}"/>
              </a:ext>
            </a:extLst>
          </p:cNvPr>
          <p:cNvSpPr/>
          <p:nvPr userDrawn="1"/>
        </p:nvSpPr>
        <p:spPr>
          <a:xfrm>
            <a:off x="378622" y="631627"/>
            <a:ext cx="8386760" cy="6089848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B33F4350-BDB8-F442-158E-E9948ECD25BB}"/>
              </a:ext>
            </a:extLst>
          </p:cNvPr>
          <p:cNvSpPr txBox="1">
            <a:spLocks/>
          </p:cNvSpPr>
          <p:nvPr userDrawn="1"/>
        </p:nvSpPr>
        <p:spPr>
          <a:xfrm>
            <a:off x="377410" y="6356355"/>
            <a:ext cx="2437442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l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" spc="113" baseline="0" dirty="0">
                <a:latin typeface="Calibri" panose="020F0502020204030204" pitchFamily="34" charset="0"/>
                <a:cs typeface="Calibri" panose="020F0502020204030204" pitchFamily="34" charset="0"/>
              </a:rPr>
              <a:t>FY 2024 Highway Program Balance Overview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952649-AA3B-C06C-E042-C84208E9F92E}"/>
              </a:ext>
            </a:extLst>
          </p:cNvPr>
          <p:cNvSpPr txBox="1">
            <a:spLocks/>
          </p:cNvSpPr>
          <p:nvPr userDrawn="1"/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defPPr>
              <a:defRPr lang="en-US"/>
            </a:defPPr>
            <a:lvl1pPr marL="0" algn="r" defTabSz="914400" rtl="0" eaLnBrk="1" latinLnBrk="0" hangingPunct="1">
              <a:defRPr sz="800" kern="1200" spc="1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8D65601-5AE2-46FC-B138-694DDD2B510D}" type="slidenum">
              <a:rPr lang="en-US" sz="600" spc="113" baseline="0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sz="600" spc="113" baseline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421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lor block">
    <p:bg>
      <p:bgPr>
        <a:solidFill>
          <a:schemeClr val="accent6">
            <a:lumMod val="20000"/>
            <a:lumOff val="80000"/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344BD20-CD77-6297-5667-62E9351976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1752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580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1">
    <p:bg>
      <p:bgPr>
        <a:solidFill>
          <a:schemeClr val="accent3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5A322BF-82BA-C699-B774-DC0222F4B15C}"/>
              </a:ext>
            </a:extLst>
          </p:cNvPr>
          <p:cNvSpPr/>
          <p:nvPr userDrawn="1"/>
        </p:nvSpPr>
        <p:spPr>
          <a:xfrm>
            <a:off x="3515710" y="0"/>
            <a:ext cx="5628290" cy="6858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5E68AD97-B9A7-8FA7-0145-DF72EBC5F92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E0F35FA-4C2D-7DE9-0605-69F5174A887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30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2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78BC479-7D9E-D5B0-195B-3338C7ADE0FB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6B84F1BA-DF39-6E64-7400-15BE49C7D29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2DA75D3-401A-2409-F7C3-A7F58B4B624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391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3">
    <p:bg>
      <p:bgPr>
        <a:solidFill>
          <a:schemeClr val="accent2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398A732-26A8-A525-B413-7C704695F5B9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6DA5683-EC86-E73C-75F8-1505F0EE507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916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6C1EB37-8D59-DED8-DBB7-CB8BAB82B1C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8470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_4">
    <p:bg>
      <p:bgPr>
        <a:solidFill>
          <a:schemeClr val="accent6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FC1E08E-31F3-0870-CE34-1BE1FD668A98}"/>
              </a:ext>
            </a:extLst>
          </p:cNvPr>
          <p:cNvSpPr/>
          <p:nvPr userDrawn="1"/>
        </p:nvSpPr>
        <p:spPr>
          <a:xfrm>
            <a:off x="3515710" y="0"/>
            <a:ext cx="5628084" cy="6858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Arrow: Chevron 1">
            <a:extLst>
              <a:ext uri="{FF2B5EF4-FFF2-40B4-BE49-F238E27FC236}">
                <a16:creationId xmlns:a16="http://schemas.microsoft.com/office/drawing/2014/main" id="{FDC02647-34B5-00DF-A8EA-E7FC13A346D1}"/>
              </a:ext>
            </a:extLst>
          </p:cNvPr>
          <p:cNvSpPr/>
          <p:nvPr userDrawn="1"/>
        </p:nvSpPr>
        <p:spPr>
          <a:xfrm rot="16200000">
            <a:off x="548183" y="5100147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Arrow: Chevron 4">
            <a:extLst>
              <a:ext uri="{FF2B5EF4-FFF2-40B4-BE49-F238E27FC236}">
                <a16:creationId xmlns:a16="http://schemas.microsoft.com/office/drawing/2014/main" id="{81888F90-00E8-869F-17D4-E6C8DB714F42}"/>
              </a:ext>
            </a:extLst>
          </p:cNvPr>
          <p:cNvSpPr/>
          <p:nvPr userDrawn="1"/>
        </p:nvSpPr>
        <p:spPr>
          <a:xfrm rot="16200000">
            <a:off x="548183" y="4461978"/>
            <a:ext cx="2419349" cy="3515710"/>
          </a:xfrm>
          <a:prstGeom prst="chevron">
            <a:avLst>
              <a:gd name="adj" fmla="val 47999"/>
            </a:avLst>
          </a:prstGeom>
          <a:solidFill>
            <a:schemeClr val="bg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Picture Placeholder 3">
            <a:extLst>
              <a:ext uri="{FF2B5EF4-FFF2-40B4-BE49-F238E27FC236}">
                <a16:creationId xmlns:a16="http://schemas.microsoft.com/office/drawing/2014/main" id="{0946A1BC-3827-B021-D2CE-5ED3AD4C7E2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3515709" y="0"/>
            <a:ext cx="5628084" cy="6858000"/>
          </a:xfrm>
          <a:prstGeom prst="rect">
            <a:avLst/>
          </a:prstGeom>
          <a:effectLst>
            <a:outerShdw blurRad="101600" dist="63500" dir="10800000" algn="r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E0B674-D7D1-CC13-680A-E1945A0AFF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5751" y="148931"/>
            <a:ext cx="1815611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09678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block">
    <p:bg>
      <p:bgPr>
        <a:solidFill>
          <a:schemeClr val="accent5">
            <a:alpha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53CF9D-DF5C-B6A2-D308-E8A5E24C78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487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or block">
    <p:bg>
      <p:bgPr>
        <a:solidFill>
          <a:schemeClr val="accent2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361FBC4E-A834-3A9B-8A81-BDBC0D6422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1926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or block">
    <p:bg>
      <p:bgPr>
        <a:solidFill>
          <a:schemeClr val="accent3">
            <a:lumMod val="20000"/>
            <a:lumOff val="80000"/>
            <a:alpha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0796CDC-3154-4ACA-A920-8CBE431C2A1A}"/>
              </a:ext>
            </a:extLst>
          </p:cNvPr>
          <p:cNvSpPr/>
          <p:nvPr userDrawn="1"/>
        </p:nvSpPr>
        <p:spPr>
          <a:xfrm>
            <a:off x="2" y="0"/>
            <a:ext cx="3515711" cy="6858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5DA67448-4435-D20A-B854-D1F45E3455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b"/>
          <a:lstStyle>
            <a:lvl1pPr algn="r">
              <a:defRPr sz="600" spc="113" baseline="0">
                <a:solidFill>
                  <a:schemeClr val="tx2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10291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4571705-2E20-024A-15CB-E3138EDEC6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77410" y="6356355"/>
            <a:ext cx="2191106" cy="365125"/>
          </a:xfrm>
          <a:prstGeom prst="rect">
            <a:avLst/>
          </a:prstGeom>
        </p:spPr>
        <p:txBody>
          <a:bodyPr lIns="0" rIns="0" anchor="ctr"/>
          <a:lstStyle>
            <a:lvl1pPr algn="l">
              <a:defRPr sz="600" spc="113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30EE630-9E25-FA1D-173D-B34329DA95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82759" y="6356355"/>
            <a:ext cx="883814" cy="365125"/>
          </a:xfrm>
          <a:prstGeom prst="rect">
            <a:avLst/>
          </a:prstGeom>
        </p:spPr>
        <p:txBody>
          <a:bodyPr lIns="0" rIns="0" anchor="ctr"/>
          <a:lstStyle>
            <a:lvl1pPr algn="r">
              <a:defRPr sz="600" spc="113" baseline="0">
                <a:solidFill>
                  <a:schemeClr val="bg1"/>
                </a:solidFill>
              </a:defRPr>
            </a:lvl1pPr>
          </a:lstStyle>
          <a:p>
            <a:fld id="{18D65601-5AE2-46FC-B138-694DDD2B510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C6DC42EE-F50F-A0F2-4A16-29C98B968ECC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810" y="148931"/>
            <a:ext cx="1815614" cy="45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433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49" r:id="rId2"/>
    <p:sldLayoutId id="2147483680" r:id="rId3"/>
    <p:sldLayoutId id="2147483681" r:id="rId4"/>
    <p:sldLayoutId id="2147483682" r:id="rId5"/>
    <p:sldLayoutId id="2147483683" r:id="rId6"/>
    <p:sldLayoutId id="2147483655" r:id="rId7"/>
    <p:sldLayoutId id="2147483668" r:id="rId8"/>
    <p:sldLayoutId id="2147483669" r:id="rId9"/>
    <p:sldLayoutId id="2147483670" r:id="rId10"/>
  </p:sldLayoutIdLst>
  <p:hf hdr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sv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sv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Placeholder 29">
            <a:extLst>
              <a:ext uri="{FF2B5EF4-FFF2-40B4-BE49-F238E27FC236}">
                <a16:creationId xmlns:a16="http://schemas.microsoft.com/office/drawing/2014/main" id="{71399701-353F-22EB-42A6-506D7450D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465908" y="4559"/>
            <a:ext cx="10057583" cy="6705054"/>
          </a:xfrm>
          <a:prstGeom prst="rect">
            <a:avLst/>
          </a:prstGeom>
        </p:spPr>
      </p:pic>
      <p:sp>
        <p:nvSpPr>
          <p:cNvPr id="15" name="Graphic 2">
            <a:extLst>
              <a:ext uri="{FF2B5EF4-FFF2-40B4-BE49-F238E27FC236}">
                <a16:creationId xmlns:a16="http://schemas.microsoft.com/office/drawing/2014/main" id="{0843006F-98F3-5378-ADE3-1EFEFEDDA12B}"/>
              </a:ext>
            </a:extLst>
          </p:cNvPr>
          <p:cNvSpPr>
            <a:spLocks/>
          </p:cNvSpPr>
          <p:nvPr/>
        </p:nvSpPr>
        <p:spPr bwMode="auto">
          <a:xfrm>
            <a:off x="-17511" y="4253802"/>
            <a:ext cx="9161510" cy="2455811"/>
          </a:xfrm>
          <a:custGeom>
            <a:avLst/>
            <a:gdLst>
              <a:gd name="T0" fmla="*/ 53211096 w 18294857"/>
              <a:gd name="T1" fmla="*/ 8668539 h 5362670"/>
              <a:gd name="T2" fmla="*/ 53211096 w 18294857"/>
              <a:gd name="T3" fmla="*/ 8726178 h 5362670"/>
              <a:gd name="T4" fmla="*/ 0 w 18294857"/>
              <a:gd name="T5" fmla="*/ 58264 h 5362670"/>
              <a:gd name="T6" fmla="*/ 0 w 18294857"/>
              <a:gd name="T7" fmla="*/ 26801920 h 5362670"/>
              <a:gd name="T8" fmla="*/ 53211096 w 18294857"/>
              <a:gd name="T9" fmla="*/ 35273730 h 5362670"/>
              <a:gd name="T10" fmla="*/ 53211096 w 18294857"/>
              <a:gd name="T11" fmla="*/ 35215464 h 5362670"/>
              <a:gd name="T12" fmla="*/ 106422181 w 18294857"/>
              <a:gd name="T13" fmla="*/ 26743646 h 5362670"/>
              <a:gd name="T14" fmla="*/ 106422181 w 18294857"/>
              <a:gd name="T15" fmla="*/ 0 h 5362670"/>
              <a:gd name="T16" fmla="*/ 53211096 w 18294857"/>
              <a:gd name="T17" fmla="*/ 8668539 h 536267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8294857" h="5362670">
                <a:moveTo>
                  <a:pt x="9147429" y="1317879"/>
                </a:moveTo>
                <a:lnTo>
                  <a:pt x="9147429" y="1326642"/>
                </a:lnTo>
                <a:lnTo>
                  <a:pt x="0" y="8858"/>
                </a:lnTo>
                <a:lnTo>
                  <a:pt x="0" y="4074700"/>
                </a:lnTo>
                <a:lnTo>
                  <a:pt x="9147429" y="5362671"/>
                </a:lnTo>
                <a:lnTo>
                  <a:pt x="9147429" y="5353812"/>
                </a:lnTo>
                <a:lnTo>
                  <a:pt x="18294858" y="4065841"/>
                </a:lnTo>
                <a:lnTo>
                  <a:pt x="18294858" y="0"/>
                </a:lnTo>
                <a:lnTo>
                  <a:pt x="9147429" y="1317879"/>
                </a:lnTo>
                <a:close/>
              </a:path>
            </a:pathLst>
          </a:custGeom>
          <a:solidFill>
            <a:srgbClr val="231F20">
              <a:alpha val="5686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endParaRPr lang="en-US" sz="1350"/>
          </a:p>
        </p:txBody>
      </p:sp>
      <p:sp>
        <p:nvSpPr>
          <p:cNvPr id="17" name="Title Placeholder 1">
            <a:extLst>
              <a:ext uri="{FF2B5EF4-FFF2-40B4-BE49-F238E27FC236}">
                <a16:creationId xmlns:a16="http://schemas.microsoft.com/office/drawing/2014/main" id="{FD603461-FEA5-815F-B639-A68B579396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7512" y="4947964"/>
            <a:ext cx="9161511" cy="48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en-US" altLang="en-US" sz="3100" b="1" dirty="0">
                <a:solidFill>
                  <a:schemeClr val="bg1"/>
                </a:solidFill>
                <a:latin typeface="+mj-lt"/>
                <a:ea typeface="Roboto Slab" pitchFamily="2" charset="0"/>
                <a:cs typeface="Roboto Slab" pitchFamily="2" charset="0"/>
              </a:rPr>
              <a:t>FY 2024 Highway Program Balance Report</a:t>
            </a:r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5ECEC6BD-4218-D50A-8F38-D4D2DFD6DF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1396" y="5490431"/>
            <a:ext cx="9161510" cy="360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90000"/>
              </a:lnSpc>
              <a:spcBef>
                <a:spcPts val="1500"/>
              </a:spcBef>
            </a:pPr>
            <a:r>
              <a:rPr lang="en-US" altLang="en-US" sz="2100" b="1" dirty="0">
                <a:solidFill>
                  <a:schemeClr val="bg1"/>
                </a:solidFill>
                <a:latin typeface="Roboto Slab" pitchFamily="2" charset="0"/>
                <a:ea typeface="Roboto Slab" pitchFamily="2" charset="0"/>
                <a:cs typeface="PT Sans" panose="020B0503020203020204" pitchFamily="34" charset="0"/>
              </a:rPr>
              <a:t>June 10, 2024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77842182-EE84-12E6-1390-BC1DD14536F0}"/>
              </a:ext>
            </a:extLst>
          </p:cNvPr>
          <p:cNvCxnSpPr/>
          <p:nvPr/>
        </p:nvCxnSpPr>
        <p:spPr>
          <a:xfrm>
            <a:off x="4258958" y="5964416"/>
            <a:ext cx="605815" cy="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5A0B7E08-2A36-D1A7-ED69-6D2568EEEF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67573" y="5551711"/>
            <a:ext cx="642188" cy="150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13700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22844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31988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4113213" indent="-455613" defTabSz="1827213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04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50276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54848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5942013" indent="-455613" defTabSz="18272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>
              <a:lnSpc>
                <a:spcPct val="90000"/>
              </a:lnSpc>
              <a:spcBef>
                <a:spcPts val="1500"/>
              </a:spcBef>
            </a:pPr>
            <a:r>
              <a:rPr lang="en-US" altLang="en-US">
                <a:solidFill>
                  <a:schemeClr val="bg1"/>
                </a:solidFill>
                <a:latin typeface="PT Sans" panose="020B0503020203020204" pitchFamily="34" charset="0"/>
                <a:ea typeface="PT Sans" panose="020B0503020203020204" pitchFamily="34" charset="0"/>
                <a:cs typeface="PT Sans" panose="020B0503020203020204" pitchFamily="34" charset="0"/>
              </a:rPr>
              <a:t>3/2/2023</a:t>
            </a: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4A7719FD-1DC4-C482-4733-0F10D60002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17512" y="6099977"/>
            <a:ext cx="9167626" cy="754861"/>
          </a:xfrm>
          <a:prstGeom prst="rect">
            <a:avLst/>
          </a:prstGeom>
        </p:spPr>
      </p:pic>
      <p:pic>
        <p:nvPicPr>
          <p:cNvPr id="29" name="Picture 2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7FF21B2-3928-7AEE-415D-1E68508271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79612" y="6099552"/>
            <a:ext cx="1764509" cy="4411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256336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32CE9E-85F0-8489-6A8C-859EA333BE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DF35889-CD78-EC4E-08A2-9911878F4E18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0" y="6461125"/>
            <a:ext cx="2190750" cy="273050"/>
          </a:xfrm>
        </p:spPr>
        <p:txBody>
          <a:bodyPr/>
          <a:lstStyle/>
          <a:p>
            <a:r>
              <a:rPr lang="en-US" dirty="0"/>
              <a:t>FY 2024 Highway Program Balance Overview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4AA7C83C-C687-8A02-7151-08452B3DA6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39559697"/>
              </p:ext>
            </p:extLst>
          </p:nvPr>
        </p:nvGraphicFramePr>
        <p:xfrm>
          <a:off x="3770488" y="1559681"/>
          <a:ext cx="5195711" cy="389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8AECC6E-B67E-6B8A-89C6-DF1BD9AB3064}"/>
              </a:ext>
            </a:extLst>
          </p:cNvPr>
          <p:cNvSpPr txBox="1"/>
          <p:nvPr/>
        </p:nvSpPr>
        <p:spPr>
          <a:xfrm>
            <a:off x="373304" y="1611518"/>
            <a:ext cx="2784234" cy="41165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Receipts / Costs</a:t>
            </a: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Revenue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Forecast PRF Receipts  (April)              $767.9m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Actual PRF Receipts      (April)              $804.4m</a:t>
            </a:r>
          </a:p>
          <a:p>
            <a:pPr>
              <a:spcBef>
                <a:spcPts val="900"/>
              </a:spcBef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Lettings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Programmed Amounts  (May)            $720.7m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Project Costs                  (May)             $751.1m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ED9BFA9-ACF3-4A10-86C7-7BB5F7061366}"/>
              </a:ext>
            </a:extLst>
          </p:cNvPr>
          <p:cNvCxnSpPr/>
          <p:nvPr/>
        </p:nvCxnSpPr>
        <p:spPr>
          <a:xfrm>
            <a:off x="373304" y="2153536"/>
            <a:ext cx="480060" cy="0"/>
          </a:xfrm>
          <a:prstGeom prst="line">
            <a:avLst/>
          </a:prstGeom>
          <a:ln w="5715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41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8E28E6-A77D-EC5B-CAEE-CE00212D55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D65601-5AE2-46FC-B138-694DDD2B510D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3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55A441D8-4D78-FBA1-D2F9-317105D7107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03369976"/>
              </p:ext>
            </p:extLst>
          </p:nvPr>
        </p:nvGraphicFramePr>
        <p:xfrm>
          <a:off x="4030697" y="1876328"/>
          <a:ext cx="4500129" cy="32010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AA8B4B89-D45A-9B44-2812-80FEE4A52B88}"/>
              </a:ext>
            </a:extLst>
          </p:cNvPr>
          <p:cNvSpPr txBox="1"/>
          <p:nvPr/>
        </p:nvSpPr>
        <p:spPr>
          <a:xfrm>
            <a:off x="373304" y="1611630"/>
            <a:ext cx="2784234" cy="4601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b="1" spc="38" dirty="0">
                <a:solidFill>
                  <a:schemeClr val="bg1"/>
                </a:solidFill>
                <a:latin typeface="+mj-lt"/>
              </a:rPr>
              <a:t>Balance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FY 2024 Program Balance (June 2023)               ($24.9m)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April PRF Receipts  Difference                   $36.5m 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 Project Letting Difference                 ($30.4m)</a:t>
            </a: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US" sz="1600" b="1" spc="38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600" b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Balance             (May 2024)       ($18.8m)</a:t>
            </a:r>
            <a:endParaRPr lang="en-US" sz="2400" b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  <a:p>
            <a:pPr marL="214308" indent="-214308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US" sz="1200" i="1" spc="38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Previous Balance Reported:     ($22.7m)</a:t>
            </a:r>
            <a:endParaRPr lang="en-US" sz="1200" i="1" spc="38" dirty="0">
              <a:solidFill>
                <a:schemeClr val="bg1"/>
              </a:solidFill>
              <a:latin typeface="+mj-lt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7BE5FA7-4335-44D0-D0CE-4F2C0F2C7024}"/>
              </a:ext>
            </a:extLst>
          </p:cNvPr>
          <p:cNvCxnSpPr/>
          <p:nvPr/>
        </p:nvCxnSpPr>
        <p:spPr>
          <a:xfrm>
            <a:off x="371475" y="2153536"/>
            <a:ext cx="480060" cy="0"/>
          </a:xfrm>
          <a:prstGeom prst="line">
            <a:avLst/>
          </a:prstGeom>
          <a:ln w="57150"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15630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2D65A7D6-3FBD-B3E6-D4AA-984ECF19589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4572000" cy="6496981"/>
          </a:xfrm>
          <a:prstGeom prst="rect">
            <a:avLst/>
          </a:prstGeom>
        </p:spPr>
      </p:pic>
      <p:sp>
        <p:nvSpPr>
          <p:cNvPr id="13" name="Text Placeholder 21">
            <a:extLst>
              <a:ext uri="{FF2B5EF4-FFF2-40B4-BE49-F238E27FC236}">
                <a16:creationId xmlns:a16="http://schemas.microsoft.com/office/drawing/2014/main" id="{08C07903-C1F5-A486-062C-8F5503ED0B66}"/>
              </a:ext>
            </a:extLst>
          </p:cNvPr>
          <p:cNvSpPr txBox="1">
            <a:spLocks/>
          </p:cNvSpPr>
          <p:nvPr/>
        </p:nvSpPr>
        <p:spPr>
          <a:xfrm>
            <a:off x="4869183" y="1611634"/>
            <a:ext cx="3810476" cy="41339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spc="38" dirty="0">
                <a:solidFill>
                  <a:schemeClr val="accent1"/>
                </a:solidFill>
              </a:rPr>
              <a:t>Fiscal Year 2024 Overview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2EC48B7-B289-A0E8-F015-89C3E936C763}"/>
              </a:ext>
            </a:extLst>
          </p:cNvPr>
          <p:cNvGrpSpPr/>
          <p:nvPr/>
        </p:nvGrpSpPr>
        <p:grpSpPr>
          <a:xfrm>
            <a:off x="4839690" y="2158080"/>
            <a:ext cx="3926887" cy="646331"/>
            <a:chOff x="6019135" y="2157307"/>
            <a:chExt cx="5235849" cy="861773"/>
          </a:xfrm>
        </p:grpSpPr>
        <p:pic>
          <p:nvPicPr>
            <p:cNvPr id="8" name="Graphic 7" descr="Badge 1 with solid fill">
              <a:extLst>
                <a:ext uri="{FF2B5EF4-FFF2-40B4-BE49-F238E27FC236}">
                  <a16:creationId xmlns:a16="http://schemas.microsoft.com/office/drawing/2014/main" id="{5CA5A6FE-21E3-C546-76B5-B2C06C92AC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019135" y="2297221"/>
              <a:ext cx="430418" cy="430418"/>
            </a:xfrm>
            <a:prstGeom prst="rect">
              <a:avLst/>
            </a:prstGeom>
          </p:spPr>
        </p:pic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7483AD52-31DA-35BD-C9EA-56A52CCEE9A2}"/>
                </a:ext>
              </a:extLst>
            </p:cNvPr>
            <p:cNvSpPr txBox="1"/>
            <p:nvPr/>
          </p:nvSpPr>
          <p:spPr>
            <a:xfrm>
              <a:off x="6484602" y="2157307"/>
              <a:ext cx="4770382" cy="86177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Revenue: Expect monthly revenue fluctuations.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17D76C4-67C4-40E6-0EFC-03EA003CB81B}"/>
              </a:ext>
            </a:extLst>
          </p:cNvPr>
          <p:cNvGrpSpPr/>
          <p:nvPr/>
        </p:nvGrpSpPr>
        <p:grpSpPr>
          <a:xfrm>
            <a:off x="4839690" y="2986714"/>
            <a:ext cx="3694261" cy="374648"/>
            <a:chOff x="6019135" y="3153849"/>
            <a:chExt cx="5391148" cy="499531"/>
          </a:xfrm>
        </p:grpSpPr>
        <p:pic>
          <p:nvPicPr>
            <p:cNvPr id="6" name="Graphic 5" descr="Badge with solid fill">
              <a:extLst>
                <a:ext uri="{FF2B5EF4-FFF2-40B4-BE49-F238E27FC236}">
                  <a16:creationId xmlns:a16="http://schemas.microsoft.com/office/drawing/2014/main" id="{7A65F2FD-342F-0AF6-032A-0D8BCD5ED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6019135" y="3153849"/>
              <a:ext cx="430418" cy="430418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53F9215-B61E-6035-0F17-6A1C5A85BFE6}"/>
                </a:ext>
              </a:extLst>
            </p:cNvPr>
            <p:cNvSpPr txBox="1"/>
            <p:nvPr/>
          </p:nvSpPr>
          <p:spPr>
            <a:xfrm>
              <a:off x="6484600" y="3160937"/>
              <a:ext cx="4925683" cy="4924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Lettings:</a:t>
              </a:r>
            </a:p>
          </p:txBody>
        </p:sp>
      </p:grpSp>
      <p:sp>
        <p:nvSpPr>
          <p:cNvPr id="5" name="Isosceles Triangle 30">
            <a:extLst>
              <a:ext uri="{FF2B5EF4-FFF2-40B4-BE49-F238E27FC236}">
                <a16:creationId xmlns:a16="http://schemas.microsoft.com/office/drawing/2014/main" id="{C7187A0E-420E-7503-7F1F-ADF77094A67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 rot="5400000" flipH="1">
            <a:off x="2079043" y="4002756"/>
            <a:ext cx="422330" cy="4580413"/>
          </a:xfrm>
          <a:custGeom>
            <a:avLst/>
            <a:gdLst>
              <a:gd name="connsiteX0" fmla="*/ 0 w 508884"/>
              <a:gd name="connsiteY0" fmla="*/ 4908336 h 4908336"/>
              <a:gd name="connsiteX1" fmla="*/ 254442 w 508884"/>
              <a:gd name="connsiteY1" fmla="*/ 0 h 4908336"/>
              <a:gd name="connsiteX2" fmla="*/ 508884 w 508884"/>
              <a:gd name="connsiteY2" fmla="*/ 4908336 h 4908336"/>
              <a:gd name="connsiteX3" fmla="*/ 0 w 508884"/>
              <a:gd name="connsiteY3" fmla="*/ 4908336 h 4908336"/>
              <a:gd name="connsiteX0" fmla="*/ 63610 w 572494"/>
              <a:gd name="connsiteY0" fmla="*/ 4924239 h 4924239"/>
              <a:gd name="connsiteX1" fmla="*/ 0 w 572494"/>
              <a:gd name="connsiteY1" fmla="*/ 0 h 4924239"/>
              <a:gd name="connsiteX2" fmla="*/ 572494 w 572494"/>
              <a:gd name="connsiteY2" fmla="*/ 4924239 h 4924239"/>
              <a:gd name="connsiteX3" fmla="*/ 63610 w 572494"/>
              <a:gd name="connsiteY3" fmla="*/ 4924239 h 4924239"/>
              <a:gd name="connsiteX0" fmla="*/ 63610 w 580447"/>
              <a:gd name="connsiteY0" fmla="*/ 4924239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3610 w 580447"/>
              <a:gd name="connsiteY3" fmla="*/ 4924239 h 4924241"/>
              <a:gd name="connsiteX0" fmla="*/ 0 w 1161888"/>
              <a:gd name="connsiteY0" fmla="*/ 4932672 h 4932672"/>
              <a:gd name="connsiteX1" fmla="*/ 581441 w 1161888"/>
              <a:gd name="connsiteY1" fmla="*/ 0 h 4932672"/>
              <a:gd name="connsiteX2" fmla="*/ 1161888 w 1161888"/>
              <a:gd name="connsiteY2" fmla="*/ 4924241 h 4932672"/>
              <a:gd name="connsiteX3" fmla="*/ 0 w 1161888"/>
              <a:gd name="connsiteY3" fmla="*/ 4932672 h 4932672"/>
              <a:gd name="connsiteX0" fmla="*/ 0 w 592483"/>
              <a:gd name="connsiteY0" fmla="*/ 4932672 h 4932672"/>
              <a:gd name="connsiteX1" fmla="*/ 12036 w 592483"/>
              <a:gd name="connsiteY1" fmla="*/ 0 h 4932672"/>
              <a:gd name="connsiteX2" fmla="*/ 592483 w 592483"/>
              <a:gd name="connsiteY2" fmla="*/ 4924241 h 4932672"/>
              <a:gd name="connsiteX3" fmla="*/ 0 w 592483"/>
              <a:gd name="connsiteY3" fmla="*/ 4932672 h 4932672"/>
              <a:gd name="connsiteX0" fmla="*/ 68354 w 580447"/>
              <a:gd name="connsiteY0" fmla="*/ 4902481 h 4924241"/>
              <a:gd name="connsiteX1" fmla="*/ 0 w 580447"/>
              <a:gd name="connsiteY1" fmla="*/ 0 h 4924241"/>
              <a:gd name="connsiteX2" fmla="*/ 580447 w 580447"/>
              <a:gd name="connsiteY2" fmla="*/ 4924241 h 4924241"/>
              <a:gd name="connsiteX3" fmla="*/ 68354 w 580447"/>
              <a:gd name="connsiteY3" fmla="*/ 4902481 h 4924241"/>
              <a:gd name="connsiteX0" fmla="*/ 3039 w 580447"/>
              <a:gd name="connsiteY0" fmla="*/ 4927642 h 4927642"/>
              <a:gd name="connsiteX1" fmla="*/ 0 w 580447"/>
              <a:gd name="connsiteY1" fmla="*/ 0 h 4927642"/>
              <a:gd name="connsiteX2" fmla="*/ 580447 w 580447"/>
              <a:gd name="connsiteY2" fmla="*/ 4924241 h 4927642"/>
              <a:gd name="connsiteX3" fmla="*/ 3039 w 580447"/>
              <a:gd name="connsiteY3" fmla="*/ 4927642 h 4927642"/>
              <a:gd name="connsiteX0" fmla="*/ 3039 w 580447"/>
              <a:gd name="connsiteY0" fmla="*/ 4937204 h 4937204"/>
              <a:gd name="connsiteX1" fmla="*/ 0 w 580447"/>
              <a:gd name="connsiteY1" fmla="*/ 0 h 4937204"/>
              <a:gd name="connsiteX2" fmla="*/ 580447 w 580447"/>
              <a:gd name="connsiteY2" fmla="*/ 4924241 h 4937204"/>
              <a:gd name="connsiteX3" fmla="*/ 3039 w 580447"/>
              <a:gd name="connsiteY3" fmla="*/ 4937204 h 4937204"/>
              <a:gd name="connsiteX0" fmla="*/ 14813 w 592221"/>
              <a:gd name="connsiteY0" fmla="*/ 5063201 h 5063201"/>
              <a:gd name="connsiteX1" fmla="*/ 0 w 592221"/>
              <a:gd name="connsiteY1" fmla="*/ 0 h 5063201"/>
              <a:gd name="connsiteX2" fmla="*/ 592221 w 592221"/>
              <a:gd name="connsiteY2" fmla="*/ 5050238 h 5063201"/>
              <a:gd name="connsiteX3" fmla="*/ 14813 w 592221"/>
              <a:gd name="connsiteY3" fmla="*/ 5063201 h 5063201"/>
              <a:gd name="connsiteX0" fmla="*/ 14813 w 592221"/>
              <a:gd name="connsiteY0" fmla="*/ 5027198 h 5027198"/>
              <a:gd name="connsiteX1" fmla="*/ 0 w 592221"/>
              <a:gd name="connsiteY1" fmla="*/ 0 h 5027198"/>
              <a:gd name="connsiteX2" fmla="*/ 592221 w 592221"/>
              <a:gd name="connsiteY2" fmla="*/ 5014235 h 5027198"/>
              <a:gd name="connsiteX3" fmla="*/ 14813 w 592221"/>
              <a:gd name="connsiteY3" fmla="*/ 5027198 h 5027198"/>
              <a:gd name="connsiteX0" fmla="*/ 661 w 607505"/>
              <a:gd name="connsiteY0" fmla="*/ 5021201 h 5021201"/>
              <a:gd name="connsiteX1" fmla="*/ 15284 w 607505"/>
              <a:gd name="connsiteY1" fmla="*/ 0 h 5021201"/>
              <a:gd name="connsiteX2" fmla="*/ 607505 w 607505"/>
              <a:gd name="connsiteY2" fmla="*/ 5014235 h 5021201"/>
              <a:gd name="connsiteX3" fmla="*/ 661 w 607505"/>
              <a:gd name="connsiteY3" fmla="*/ 5021201 h 5021201"/>
              <a:gd name="connsiteX0" fmla="*/ 808 w 607652"/>
              <a:gd name="connsiteY0" fmla="*/ 5028682 h 5028682"/>
              <a:gd name="connsiteX1" fmla="*/ 10438 w 607652"/>
              <a:gd name="connsiteY1" fmla="*/ 0 h 5028682"/>
              <a:gd name="connsiteX2" fmla="*/ 607652 w 607652"/>
              <a:gd name="connsiteY2" fmla="*/ 5021716 h 5028682"/>
              <a:gd name="connsiteX3" fmla="*/ 808 w 607652"/>
              <a:gd name="connsiteY3" fmla="*/ 5028682 h 502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7652" h="5028682">
                <a:moveTo>
                  <a:pt x="808" y="5028682"/>
                </a:moveTo>
                <a:cubicBezTo>
                  <a:pt x="-4130" y="3340948"/>
                  <a:pt x="15376" y="1687734"/>
                  <a:pt x="10438" y="0"/>
                </a:cubicBezTo>
                <a:lnTo>
                  <a:pt x="607652" y="5021716"/>
                </a:lnTo>
                <a:lnTo>
                  <a:pt x="808" y="5028682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8CD7EA3-861B-B16D-685C-EF02F246FE11}"/>
              </a:ext>
            </a:extLst>
          </p:cNvPr>
          <p:cNvGrpSpPr/>
          <p:nvPr/>
        </p:nvGrpSpPr>
        <p:grpSpPr>
          <a:xfrm>
            <a:off x="5188787" y="3326823"/>
            <a:ext cx="3745663" cy="923330"/>
            <a:chOff x="6019135" y="4581063"/>
            <a:chExt cx="5263059" cy="1231106"/>
          </a:xfrm>
        </p:grpSpPr>
        <p:pic>
          <p:nvPicPr>
            <p:cNvPr id="25" name="Graphic 24" descr="Badge Tick1 with solid fill">
              <a:extLst>
                <a:ext uri="{FF2B5EF4-FFF2-40B4-BE49-F238E27FC236}">
                  <a16:creationId xmlns:a16="http://schemas.microsoft.com/office/drawing/2014/main" id="{98F81832-77BF-AE0B-3351-353BC8CA6C1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/>
          </p:blipFill>
          <p:spPr>
            <a:xfrm>
              <a:off x="6019135" y="4981406"/>
              <a:ext cx="430417" cy="43041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55DF276-860B-19EF-C7AB-1C86A999E69E}"/>
                </a:ext>
              </a:extLst>
            </p:cNvPr>
            <p:cNvSpPr txBox="1"/>
            <p:nvPr/>
          </p:nvSpPr>
          <p:spPr>
            <a:xfrm>
              <a:off x="6484599" y="4581063"/>
              <a:ext cx="4797595" cy="123110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Approximately 94 percent of the FY 2024 Program has been awarded.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515EFF3-7355-01A3-6B0F-46D985DC534A}"/>
              </a:ext>
            </a:extLst>
          </p:cNvPr>
          <p:cNvGrpSpPr/>
          <p:nvPr/>
        </p:nvGrpSpPr>
        <p:grpSpPr>
          <a:xfrm>
            <a:off x="5188787" y="4328365"/>
            <a:ext cx="3745663" cy="646331"/>
            <a:chOff x="6019135" y="4765728"/>
            <a:chExt cx="5263059" cy="861774"/>
          </a:xfrm>
        </p:grpSpPr>
        <p:pic>
          <p:nvPicPr>
            <p:cNvPr id="29" name="Graphic 28" descr="Dollar with solid fill">
              <a:extLst>
                <a:ext uri="{FF2B5EF4-FFF2-40B4-BE49-F238E27FC236}">
                  <a16:creationId xmlns:a16="http://schemas.microsoft.com/office/drawing/2014/main" id="{DCB7523A-5339-3BAA-312D-6564B087F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6019135" y="4992399"/>
              <a:ext cx="430417" cy="408430"/>
            </a:xfrm>
            <a:prstGeom prst="rect">
              <a:avLst/>
            </a:prstGeom>
          </p:spPr>
        </p:pic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4D2533F-36BF-3A16-76DA-C9659BA986F9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The May letting was approximately $26 million.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27E9EC28-170A-5BB1-81F0-5BDBAE8CCA83}"/>
              </a:ext>
            </a:extLst>
          </p:cNvPr>
          <p:cNvGrpSpPr/>
          <p:nvPr/>
        </p:nvGrpSpPr>
        <p:grpSpPr>
          <a:xfrm>
            <a:off x="5188787" y="5052908"/>
            <a:ext cx="3745663" cy="646331"/>
            <a:chOff x="6019135" y="4765728"/>
            <a:chExt cx="5263059" cy="861774"/>
          </a:xfrm>
        </p:grpSpPr>
        <p:pic>
          <p:nvPicPr>
            <p:cNvPr id="32" name="Graphic 31" descr="End with solid fill">
              <a:extLst>
                <a:ext uri="{FF2B5EF4-FFF2-40B4-BE49-F238E27FC236}">
                  <a16:creationId xmlns:a16="http://schemas.microsoft.com/office/drawing/2014/main" id="{0DBD9F78-8163-5FD7-6C9C-19A7865405C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6019135" y="4992398"/>
              <a:ext cx="430417" cy="408430"/>
            </a:xfrm>
            <a:prstGeom prst="rect">
              <a:avLst/>
            </a:prstGeom>
          </p:spPr>
        </p:pic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75F19C-367C-3BE7-63CE-91E0D0F027B8}"/>
                </a:ext>
              </a:extLst>
            </p:cNvPr>
            <p:cNvSpPr txBox="1"/>
            <p:nvPr/>
          </p:nvSpPr>
          <p:spPr>
            <a:xfrm>
              <a:off x="6484599" y="4765728"/>
              <a:ext cx="4797595" cy="86177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Next letting scheduled for         June 18, 2024.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473057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C1B315FA-D4BE-46EE-F04E-730A253F49F2}"/>
              </a:ext>
            </a:extLst>
          </p:cNvPr>
          <p:cNvSpPr txBox="1">
            <a:spLocks/>
          </p:cNvSpPr>
          <p:nvPr/>
        </p:nvSpPr>
        <p:spPr>
          <a:xfrm>
            <a:off x="1283666" y="2389801"/>
            <a:ext cx="2569702" cy="35837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3200" b="1" kern="1200" spc="100" baseline="0">
                <a:solidFill>
                  <a:schemeClr val="accent1"/>
                </a:solidFill>
                <a:latin typeface="+mj-lt"/>
                <a:ea typeface="+mn-ea"/>
                <a:cs typeface="+mn-cs"/>
              </a:defRPr>
            </a:lvl1pPr>
          </a:lstStyle>
          <a:p>
            <a:r>
              <a:rPr lang="en-US" sz="2400" dirty="0"/>
              <a:t>Questions?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176BF94-91AA-0F1D-0CEE-F51BD8940908}"/>
              </a:ext>
            </a:extLst>
          </p:cNvPr>
          <p:cNvCxnSpPr/>
          <p:nvPr/>
        </p:nvCxnSpPr>
        <p:spPr>
          <a:xfrm>
            <a:off x="1350169" y="2962960"/>
            <a:ext cx="480060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1">
            <a:extLst>
              <a:ext uri="{FF2B5EF4-FFF2-40B4-BE49-F238E27FC236}">
                <a16:creationId xmlns:a16="http://schemas.microsoft.com/office/drawing/2014/main" id="{E334FBEE-3CF1-ACF5-AF89-3913D211AA5A}"/>
              </a:ext>
            </a:extLst>
          </p:cNvPr>
          <p:cNvGrpSpPr/>
          <p:nvPr/>
        </p:nvGrpSpPr>
        <p:grpSpPr>
          <a:xfrm>
            <a:off x="770558" y="0"/>
            <a:ext cx="244954" cy="1094750"/>
            <a:chOff x="770558" y="0"/>
            <a:chExt cx="168795" cy="754380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D9DF08D-DD1D-DA96-F338-7E68C9958A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854955" y="0"/>
              <a:ext cx="0" cy="754380"/>
            </a:xfrm>
            <a:prstGeom prst="line">
              <a:avLst/>
            </a:prstGeom>
            <a:ln w="28575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DB40BBF4-0A67-7875-6D06-AEF4C69B6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770558" y="0"/>
              <a:ext cx="0" cy="754380"/>
            </a:xfrm>
            <a:prstGeom prst="line">
              <a:avLst/>
            </a:prstGeom>
            <a:ln w="28575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FDB7F03F-1D5D-9686-AA9D-8DCB8A424F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/>
          </p:nvCxnSpPr>
          <p:spPr>
            <a:xfrm>
              <a:off x="939353" y="0"/>
              <a:ext cx="0" cy="754380"/>
            </a:xfrm>
            <a:prstGeom prst="line">
              <a:avLst/>
            </a:prstGeom>
            <a:ln w="28575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6061135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ARTICULATE_SLIDE_COUNT" val="2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New Iowa Branding">
      <a:dk1>
        <a:sysClr val="windowText" lastClr="000000"/>
      </a:dk1>
      <a:lt1>
        <a:sysClr val="window" lastClr="FFFFFF"/>
      </a:lt1>
      <a:dk2>
        <a:srgbClr val="4D4D4F"/>
      </a:dk2>
      <a:lt2>
        <a:srgbClr val="BFBFBF"/>
      </a:lt2>
      <a:accent1>
        <a:srgbClr val="03617A"/>
      </a:accent1>
      <a:accent2>
        <a:srgbClr val="C6D667"/>
      </a:accent2>
      <a:accent3>
        <a:srgbClr val="E0A624"/>
      </a:accent3>
      <a:accent4>
        <a:srgbClr val="19405B"/>
      </a:accent4>
      <a:accent5>
        <a:srgbClr val="70C8B8"/>
      </a:accent5>
      <a:accent6>
        <a:srgbClr val="2A6357"/>
      </a:accent6>
      <a:hlink>
        <a:srgbClr val="1C5DBA"/>
      </a:hlink>
      <a:folHlink>
        <a:srgbClr val="694B5F"/>
      </a:folHlink>
    </a:clrScheme>
    <a:fontScheme name="Iowa DOT">
      <a:majorFont>
        <a:latin typeface="Neue Haas Grotesk Text Pro"/>
        <a:ea typeface=""/>
        <a:cs typeface=""/>
      </a:majorFont>
      <a:minorFont>
        <a:latin typeface="PT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>
          <a:solidFill>
            <a:schemeClr val="accent5">
              <a:lumMod val="20000"/>
              <a:lumOff val="8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Modern Conference PPT_TM78544816_Win32_JC_v2.potx" id="{35CB27CA-E61E-4531-88B2-D5572B8A3A01}" vid="{854ED03E-8373-4C81-B2CB-0118884FF5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/>
    <MediaServiceKeyPoints xmlns="71af3243-3dd4-4a8d-8c0d-dd76da1f02a5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1" ma:contentTypeDescription="Create a new document." ma:contentTypeScope="" ma:versionID="64dfb1555687e0874b4304b796b5b0c7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6e4c555b5e194d05b7203de9c4567b3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4:TaxCatchAll" minOccurs="0"/>
                <xsd:element ref="ns2:ImageTagsTaxHTField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59B3369-3F0F-499C-9EE7-8EC46B6E8A79}">
  <ds:schemaRefs>
    <ds:schemaRef ds:uri="http://schemas.microsoft.com/office/infopath/2007/PartnerControls"/>
    <ds:schemaRef ds:uri="16c05727-aa75-4e4a-9b5f-8a80a1165891"/>
    <ds:schemaRef ds:uri="http://schemas.microsoft.com/sharepoint/v3"/>
    <ds:schemaRef ds:uri="http://purl.org/dc/terms/"/>
    <ds:schemaRef ds:uri="http://schemas.microsoft.com/office/2006/documentManagement/types"/>
    <ds:schemaRef ds:uri="230e9df3-be65-4c73-a93b-d1236ebd677e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71af3243-3dd4-4a8d-8c0d-dd76da1f02a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11DE3569-F02A-48B1-8F6E-F11E8BF8707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AC34B31-7353-4357-814E-0E5916A110F2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Modern conference presentation</Template>
  <TotalTime>2844</TotalTime>
  <Words>154</Words>
  <Application>Microsoft Office PowerPoint</Application>
  <PresentationFormat>On-screen Show (4:3)</PresentationFormat>
  <Paragraphs>33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Neue Haas Grotesk Text Pro</vt:lpstr>
      <vt:lpstr>Roboto Slab</vt:lpstr>
      <vt:lpstr>Calibri</vt:lpstr>
      <vt:lpstr>PT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Iowa Department of Transportation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Meyer, Hillary</dc:creator>
  <cp:lastModifiedBy>Majors, Shawn</cp:lastModifiedBy>
  <cp:revision>38</cp:revision>
  <cp:lastPrinted>2024-04-19T15:28:08Z</cp:lastPrinted>
  <dcterms:created xsi:type="dcterms:W3CDTF">2023-12-21T16:39:01Z</dcterms:created>
  <dcterms:modified xsi:type="dcterms:W3CDTF">2024-06-03T13:27:19Z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  <property fmtid="{D5CDD505-2E9C-101B-9397-08002B2CF9AE}" pid="3" name="MediaServiceImageTags">
    <vt:lpwstr/>
  </property>
  <property fmtid="{D5CDD505-2E9C-101B-9397-08002B2CF9AE}" pid="4" name="ArticulateGUID">
    <vt:lpwstr>9DFC2674-CBAD-4243-8E3F-A62D1A9F64C9</vt:lpwstr>
  </property>
  <property fmtid="{D5CDD505-2E9C-101B-9397-08002B2CF9AE}" pid="5" name="ArticulatePath">
    <vt:lpwstr>Iowa-DOT-PPT-Template-Standard</vt:lpwstr>
  </property>
</Properties>
</file>