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Oswald Medium"/>
      <p:regular r:id="rId16"/>
      <p:bold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Oswald Light"/>
      <p:regular r:id="rId22"/>
      <p:bold r:id="rId23"/>
    </p:embeddedFont>
    <p:embeddedFont>
      <p:font typeface="Roboto Light"/>
      <p:regular r:id="rId24"/>
      <p:bold r:id="rId25"/>
      <p:italic r:id="rId26"/>
      <p:boldItalic r:id="rId27"/>
    </p:embeddedFont>
    <p:embeddedFont>
      <p:font typeface="Oswald SemiBold"/>
      <p:regular r:id="rId28"/>
      <p:bold r:id="rId29"/>
    </p:embeddedFont>
    <p:embeddedFont>
      <p:font typeface="Oswa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30">
          <p15:clr>
            <a:srgbClr val="747775"/>
          </p15:clr>
        </p15:guide>
        <p15:guide id="2" orient="horz" pos="2923">
          <p15:clr>
            <a:srgbClr val="747775"/>
          </p15:clr>
        </p15:guide>
        <p15:guide id="3" orient="horz" pos="2973">
          <p15:clr>
            <a:srgbClr val="747775"/>
          </p15:clr>
        </p15:guide>
        <p15:guide id="4" orient="horz" pos="3168">
          <p15:clr>
            <a:srgbClr val="747775"/>
          </p15:clr>
        </p15:guide>
        <p15:guide id="5" orient="horz" pos="395">
          <p15:clr>
            <a:srgbClr val="747775"/>
          </p15:clr>
        </p15:guide>
        <p15:guide id="6" orient="horz" pos="11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30" orient="horz"/>
        <p:guide pos="2923" orient="horz"/>
        <p:guide pos="2973" orient="horz"/>
        <p:guide pos="3168" orient="horz"/>
        <p:guide pos="395" orient="horz"/>
        <p:guide pos="11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OswaldLight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RobotoLight-regular.fntdata"/><Relationship Id="rId23" Type="http://schemas.openxmlformats.org/officeDocument/2006/relationships/font" Target="fonts/OswaldLight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Light-italic.fntdata"/><Relationship Id="rId25" Type="http://schemas.openxmlformats.org/officeDocument/2006/relationships/font" Target="fonts/RobotoLight-bold.fntdata"/><Relationship Id="rId28" Type="http://schemas.openxmlformats.org/officeDocument/2006/relationships/font" Target="fonts/OswaldSemiBold-regular.fntdata"/><Relationship Id="rId27" Type="http://schemas.openxmlformats.org/officeDocument/2006/relationships/font" Target="fonts/RobotoLigh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Oswald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OswaldMedium-bold.fntdata"/><Relationship Id="rId16" Type="http://schemas.openxmlformats.org/officeDocument/2006/relationships/font" Target="fonts/OswaldMedium-regular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72a01c612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g272a01c612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27141540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27141540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2a01c612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272a01c61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2714154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2714154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27141540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727141540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1b96e774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1b96e774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1b96e7748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e1b96e7748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2a01c612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72a01c612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RTP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303700"/>
            <a:ext cx="8520600" cy="95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1697225"/>
            <a:ext cx="8520600" cy="28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Light"/>
              <a:buNone/>
              <a:defRPr sz="2800"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" name="Google Shape;2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" name="Google Shape;47;p1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1" name="Google Shape;5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2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RTP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2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9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 1">
  <p:cSld name="CUSTOM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" name="Google Shape;25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mhelgerson@mapacog.org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4"/>
          <p:cNvSpPr txBox="1"/>
          <p:nvPr>
            <p:ph type="ctrTitle"/>
          </p:nvPr>
        </p:nvSpPr>
        <p:spPr>
          <a:xfrm>
            <a:off x="2644025" y="411125"/>
            <a:ext cx="61884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100">
                <a:solidFill>
                  <a:srgbClr val="0F7DAD"/>
                </a:solidFill>
              </a:rPr>
              <a:t>MAPA &amp; RPA-18 Updates</a:t>
            </a:r>
            <a:endParaRPr b="1" sz="4100">
              <a:solidFill>
                <a:srgbClr val="0F7DAD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000">
                <a:latin typeface="Roboto Light"/>
                <a:ea typeface="Roboto Light"/>
                <a:cs typeface="Roboto Light"/>
                <a:sym typeface="Roboto Light"/>
              </a:rPr>
              <a:t>Iowa DOT Transportation Commission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2" name="Google Shape;72;p24"/>
          <p:cNvSpPr txBox="1"/>
          <p:nvPr>
            <p:ph idx="1" type="subTitle"/>
          </p:nvPr>
        </p:nvSpPr>
        <p:spPr>
          <a:xfrm>
            <a:off x="3218825" y="2348900"/>
            <a:ext cx="56136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Michael Helgerson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Executive Director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June 2024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3" name="Google Shape;73;p24" title="RPA-18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3324" y="4504225"/>
            <a:ext cx="970275" cy="5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 txBox="1"/>
          <p:nvPr>
            <p:ph type="ctrTitle"/>
          </p:nvPr>
        </p:nvSpPr>
        <p:spPr>
          <a:xfrm>
            <a:off x="311700" y="303700"/>
            <a:ext cx="8520600" cy="79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200"/>
              <a:t>Council Bluffs Interstate System (CBIS)</a:t>
            </a:r>
            <a:endParaRPr sz="4200"/>
          </a:p>
        </p:txBody>
      </p:sp>
      <p:pic>
        <p:nvPicPr>
          <p:cNvPr id="79" name="Google Shape;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975" y="1095100"/>
            <a:ext cx="5384050" cy="39090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/>
          <p:nvPr/>
        </p:nvSpPr>
        <p:spPr>
          <a:xfrm>
            <a:off x="-657175" y="3149750"/>
            <a:ext cx="7547700" cy="1277100"/>
          </a:xfrm>
          <a:prstGeom prst="roundRect">
            <a:avLst>
              <a:gd fmla="val 50000" name="adj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B58"/>
                </a:solidFill>
                <a:latin typeface="Roboto Light"/>
                <a:ea typeface="Roboto Light"/>
                <a:cs typeface="Roboto Light"/>
                <a:sym typeface="Roboto Light"/>
              </a:rPr>
              <a:t>Council Bluffs Interstate System</a:t>
            </a:r>
            <a:endParaRPr sz="2700">
              <a:solidFill>
                <a:srgbClr val="004B5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4B58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I-29/I-480/W Broadway Interchange</a:t>
            </a:r>
            <a:endParaRPr sz="2900">
              <a:solidFill>
                <a:srgbClr val="004B58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099" y="351350"/>
            <a:ext cx="5057801" cy="444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/>
          <p:nvPr/>
        </p:nvSpPr>
        <p:spPr>
          <a:xfrm>
            <a:off x="-657175" y="3149750"/>
            <a:ext cx="7547700" cy="1277100"/>
          </a:xfrm>
          <a:prstGeom prst="roundRect">
            <a:avLst>
              <a:gd fmla="val 50000" name="adj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B58"/>
                </a:solidFill>
                <a:latin typeface="Roboto Light"/>
                <a:ea typeface="Roboto Light"/>
                <a:cs typeface="Roboto Light"/>
                <a:sym typeface="Roboto Light"/>
              </a:rPr>
              <a:t>Missouri River Multimodal Bridge</a:t>
            </a:r>
            <a:endParaRPr sz="2700">
              <a:solidFill>
                <a:srgbClr val="004B5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4B58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Planning &amp; Environmental Linkages Study</a:t>
            </a:r>
            <a:endParaRPr sz="2900">
              <a:solidFill>
                <a:srgbClr val="004B58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4108275" y="1687375"/>
            <a:ext cx="5350200" cy="513600"/>
          </a:xfrm>
          <a:prstGeom prst="roundRect">
            <a:avLst>
              <a:gd fmla="val 50000" name="adj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71500" lvl="0" marL="57150" marR="661624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B58"/>
                </a:solidFill>
                <a:latin typeface="Roboto Light"/>
                <a:ea typeface="Roboto Light"/>
                <a:cs typeface="Roboto Light"/>
                <a:sym typeface="Roboto Light"/>
              </a:rPr>
              <a:t>Operations &amp; Financial Plans</a:t>
            </a:r>
            <a:endParaRPr sz="2900">
              <a:solidFill>
                <a:srgbClr val="004B58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4029775" y="488875"/>
            <a:ext cx="5350200" cy="513600"/>
          </a:xfrm>
          <a:prstGeom prst="roundRect">
            <a:avLst>
              <a:gd fmla="val 50000" name="adj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71500" lvl="0" marL="57150" marR="661624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B58"/>
                </a:solidFill>
                <a:latin typeface="Roboto Light"/>
                <a:ea typeface="Roboto Light"/>
                <a:cs typeface="Roboto Light"/>
                <a:sym typeface="Roboto Light"/>
              </a:rPr>
              <a:t>Project Purpose &amp; Need</a:t>
            </a:r>
            <a:endParaRPr sz="2900">
              <a:solidFill>
                <a:srgbClr val="004B58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4029775" y="1088125"/>
            <a:ext cx="5350200" cy="513600"/>
          </a:xfrm>
          <a:prstGeom prst="roundRect">
            <a:avLst>
              <a:gd fmla="val 50000" name="adj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71500" lvl="0" marL="57150" marR="661624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B58"/>
                </a:solidFill>
                <a:latin typeface="Roboto Light"/>
                <a:ea typeface="Roboto Light"/>
                <a:cs typeface="Roboto Light"/>
                <a:sym typeface="Roboto Light"/>
              </a:rPr>
              <a:t>Reasonable Alternatives</a:t>
            </a:r>
            <a:endParaRPr sz="2900">
              <a:solidFill>
                <a:srgbClr val="004B58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8" name="Google Shape;98;p28"/>
          <p:cNvSpPr/>
          <p:nvPr/>
        </p:nvSpPr>
        <p:spPr>
          <a:xfrm>
            <a:off x="4172475" y="2314950"/>
            <a:ext cx="5350200" cy="513600"/>
          </a:xfrm>
          <a:prstGeom prst="roundRect">
            <a:avLst>
              <a:gd fmla="val 50000" name="adj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571500" lvl="0" marL="57150" marR="661624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B58"/>
                </a:solidFill>
                <a:latin typeface="Roboto Light"/>
                <a:ea typeface="Roboto Light"/>
                <a:cs typeface="Roboto Light"/>
                <a:sym typeface="Roboto Light"/>
              </a:rPr>
              <a:t>Final Report &amp; Questionnaire  </a:t>
            </a:r>
            <a:endParaRPr sz="2900">
              <a:solidFill>
                <a:srgbClr val="004B58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/>
          <p:nvPr/>
        </p:nvSpPr>
        <p:spPr>
          <a:xfrm>
            <a:off x="-657175" y="3149750"/>
            <a:ext cx="7547700" cy="1277100"/>
          </a:xfrm>
          <a:prstGeom prst="roundRect">
            <a:avLst>
              <a:gd fmla="val 50000" name="adj"/>
            </a:avLst>
          </a:prstGeom>
          <a:solidFill>
            <a:srgbClr val="EEEEEE">
              <a:alpha val="5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4B58"/>
                </a:solidFill>
                <a:latin typeface="Roboto Light"/>
                <a:ea typeface="Roboto Light"/>
                <a:cs typeface="Roboto Light"/>
                <a:sym typeface="Roboto Light"/>
              </a:rPr>
              <a:t>Missouri River Multimodal Bridge</a:t>
            </a:r>
            <a:endParaRPr sz="2700">
              <a:solidFill>
                <a:srgbClr val="004B58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4B58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FIRST AVE Multimodal Corridor</a:t>
            </a:r>
            <a:endParaRPr sz="2900">
              <a:solidFill>
                <a:srgbClr val="004B58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0"/>
          <p:cNvPicPr preferRelativeResize="0"/>
          <p:nvPr/>
        </p:nvPicPr>
        <p:blipFill rotWithShape="1">
          <a:blip r:embed="rId3">
            <a:alphaModFix/>
          </a:blip>
          <a:srcRect b="0" l="0" r="0" t="1941"/>
          <a:stretch/>
        </p:blipFill>
        <p:spPr>
          <a:xfrm>
            <a:off x="746500" y="322625"/>
            <a:ext cx="7651001" cy="42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6650" y="1713500"/>
            <a:ext cx="2374475" cy="15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0" title="SS4A_FullLogo-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500" y="-15787"/>
            <a:ext cx="2140299" cy="142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0" title="SS4A-13-18_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3125" y="322637"/>
            <a:ext cx="1692125" cy="11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/>
          <p:nvPr>
            <p:ph idx="1" type="subTitle"/>
          </p:nvPr>
        </p:nvSpPr>
        <p:spPr>
          <a:xfrm>
            <a:off x="3451950" y="108775"/>
            <a:ext cx="5692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565F"/>
                </a:solidFill>
                <a:latin typeface="Oswald"/>
                <a:ea typeface="Oswald"/>
                <a:cs typeface="Oswald"/>
                <a:sym typeface="Oswald"/>
              </a:rPr>
              <a:t>RPA-18 2045 Long Range Transportation Plan</a:t>
            </a:r>
            <a:endParaRPr b="1" sz="3000">
              <a:solidFill>
                <a:srgbClr val="00565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7" name="Google Shape;117;p31"/>
          <p:cNvSpPr/>
          <p:nvPr/>
        </p:nvSpPr>
        <p:spPr>
          <a:xfrm>
            <a:off x="-4975" y="-2475"/>
            <a:ext cx="2821200" cy="5143500"/>
          </a:xfrm>
          <a:prstGeom prst="rect">
            <a:avLst/>
          </a:prstGeom>
          <a:solidFill>
            <a:srgbClr val="FABC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97" y="682950"/>
            <a:ext cx="2744649" cy="3777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1"/>
          <p:cNvSpPr txBox="1"/>
          <p:nvPr/>
        </p:nvSpPr>
        <p:spPr>
          <a:xfrm>
            <a:off x="3694500" y="901375"/>
            <a:ext cx="5314800" cy="3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Preservation | </a:t>
            </a:r>
            <a:r>
              <a:rPr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Maintain existing assets</a:t>
            </a:r>
            <a:endParaRPr sz="180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Safety | </a:t>
            </a:r>
            <a:r>
              <a:rPr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Invest in enhanced safety of transportation system</a:t>
            </a:r>
            <a:endParaRPr sz="180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Economic | </a:t>
            </a:r>
            <a:r>
              <a:rPr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Transportation facilities that promote economic development</a:t>
            </a:r>
            <a:endParaRPr sz="180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Environment | </a:t>
            </a:r>
            <a:r>
              <a:rPr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Balance investment in all modes and protect the environment</a:t>
            </a:r>
            <a:endParaRPr sz="180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Transportation Options | </a:t>
            </a:r>
            <a:r>
              <a:rPr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Enhance connectivity between modes &amp; choices available to residents in the region</a:t>
            </a:r>
            <a:endParaRPr sz="180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Land Use and Growth | </a:t>
            </a:r>
            <a:r>
              <a:rPr lang="en" sz="1800">
                <a:solidFill>
                  <a:srgbClr val="4C4C4E"/>
                </a:solidFill>
                <a:latin typeface="Oswald"/>
                <a:ea typeface="Oswald"/>
                <a:cs typeface="Oswald"/>
                <a:sym typeface="Oswald"/>
              </a:rPr>
              <a:t>Support coordinated, compact development</a:t>
            </a:r>
            <a:endParaRPr sz="1800">
              <a:solidFill>
                <a:srgbClr val="4C4C4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0" name="Google Shape;1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9325" y="4663529"/>
            <a:ext cx="1013149" cy="402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/>
          <p:nvPr>
            <p:ph idx="4294967295" type="ctrTitle"/>
          </p:nvPr>
        </p:nvSpPr>
        <p:spPr>
          <a:xfrm>
            <a:off x="5021375" y="317950"/>
            <a:ext cx="4089000" cy="95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200"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4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32"/>
          <p:cNvSpPr txBox="1"/>
          <p:nvPr>
            <p:ph idx="4294967295" type="ctrTitle"/>
          </p:nvPr>
        </p:nvSpPr>
        <p:spPr>
          <a:xfrm>
            <a:off x="5055000" y="1752500"/>
            <a:ext cx="4089000" cy="143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>
                <a:latin typeface="Oswald Medium"/>
                <a:ea typeface="Oswald Medium"/>
                <a:cs typeface="Oswald Medium"/>
                <a:sym typeface="Oswald Medium"/>
              </a:rPr>
              <a:t>Michael Helgerson</a:t>
            </a:r>
            <a:endParaRPr sz="1800"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200"/>
              <a:buNone/>
            </a:pPr>
            <a:r>
              <a:rPr lang="en" sz="1800">
                <a:latin typeface="Oswald Light"/>
                <a:ea typeface="Oswald Light"/>
                <a:cs typeface="Oswald Light"/>
                <a:sym typeface="Oswald Light"/>
              </a:rPr>
              <a:t>Executive Director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 u="sng">
                <a:solidFill>
                  <a:schemeClr val="hlink"/>
                </a:solidFill>
                <a:latin typeface="Oswald Light"/>
                <a:ea typeface="Oswald Light"/>
                <a:cs typeface="Oswald Light"/>
                <a:sym typeface="Oswald Light"/>
                <a:hlinkClick r:id="rId3"/>
              </a:rPr>
              <a:t>mhelgerson@mapacog.org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>
                <a:latin typeface="Oswald Light"/>
                <a:ea typeface="Oswald Light"/>
                <a:cs typeface="Oswald Light"/>
                <a:sym typeface="Oswald Light"/>
              </a:rPr>
              <a:t>402-444-6866 x3224</a:t>
            </a:r>
            <a:endParaRPr sz="1800"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127" name="Google Shape;127;p32" title="RPA-18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0500" y="4580515"/>
            <a:ext cx="934500" cy="560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34B58"/>
      </a:dk1>
      <a:lt1>
        <a:srgbClr val="FFFFFF"/>
      </a:lt1>
      <a:dk2>
        <a:srgbClr val="034B58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9AC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