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10"/>
  </p:notesMasterIdLst>
  <p:sldIdLst>
    <p:sldId id="306" r:id="rId3"/>
    <p:sldId id="326" r:id="rId4"/>
    <p:sldId id="333" r:id="rId5"/>
    <p:sldId id="358" r:id="rId6"/>
    <p:sldId id="352" r:id="rId7"/>
    <p:sldId id="359" r:id="rId8"/>
    <p:sldId id="315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5/31/2024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ad with grass and industrial buildings on the side.">
            <a:extLst>
              <a:ext uri="{FF2B5EF4-FFF2-40B4-BE49-F238E27FC236}">
                <a16:creationId xmlns:a16="http://schemas.microsoft.com/office/drawing/2014/main" id="{E9AC6CB9-4857-BBD1-61AA-B2AF7A15F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48" y="0"/>
            <a:ext cx="9240714" cy="6858000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6"/>
            <a:ext cx="9164638" cy="1300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554667"/>
            <a:ext cx="798513" cy="12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6/10/2024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726824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Grant Program Administration Team Lead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454773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Revitalize Iowa’s Sound Economy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56959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Created in 1985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Purpose: To promote economic development through roadway improvements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Eligible development shall have value-adding activities that feed new dollars into the economy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Available to cities and counties through an application program</a:t>
            </a:r>
            <a:endParaRPr lang="en-US" altLang="en-US" sz="15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Monthly Program Financial Report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  <a:cs typeface="Roboto Slab" pitchFamily="2" charset="0"/>
              </a:rPr>
              <a:t>Funded annually with dedicated state motor fuel and special fuel tax revenues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677403"/>
              </p:ext>
            </p:extLst>
          </p:nvPr>
        </p:nvGraphicFramePr>
        <p:xfrm>
          <a:off x="360485" y="1610485"/>
          <a:ext cx="8394457" cy="35251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4978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791222">
                  <a:extLst>
                    <a:ext uri="{9D8B030D-6E8A-4147-A177-3AD203B41FA5}">
                      <a16:colId xmlns:a16="http://schemas.microsoft.com/office/drawing/2014/main" val="4070867964"/>
                    </a:ext>
                  </a:extLst>
                </a:gridCol>
                <a:gridCol w="1928257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63640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City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County RISE Fund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FY2024 Projected Total RISE Road Use Tax Fund (RUTF) Revenue 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1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$11,759,666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$5,879,833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Actual RISE Revenue Received as of 4/30/2024 </a:t>
                      </a:r>
                      <a:r>
                        <a:rPr lang="en-US" sz="1800" b="0" baseline="30000" dirty="0">
                          <a:latin typeface="+mn-lt"/>
                        </a:rPr>
                        <a:t>2</a:t>
                      </a:r>
                    </a:p>
                    <a:p>
                      <a:pPr marL="0" algn="l" defTabSz="685812" rtl="0" eaLnBrk="1" latinLnBrk="0" hangingPunct="1"/>
                      <a:r>
                        <a:rPr lang="en-US" sz="1400" b="0" dirty="0">
                          <a:latin typeface="+mn-lt"/>
                        </a:rPr>
                        <a:t>(% of FY2024 Projected Revenue)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$10,084,395</a:t>
                      </a:r>
                    </a:p>
                    <a:p>
                      <a:pPr marL="0" algn="ctr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(85.8%)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$4,893,074</a:t>
                      </a:r>
                    </a:p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(83.2%)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6545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FY2024 RISE Funds Awarded as of 4/30/2024</a:t>
                      </a:r>
                    </a:p>
                    <a:p>
                      <a:pPr algn="l"/>
                      <a:r>
                        <a:rPr lang="en-US" sz="1400" dirty="0">
                          <a:latin typeface="+mn-lt"/>
                          <a:cs typeface="Calibri" panose="020F0502020204030204" pitchFamily="34" charset="0"/>
                        </a:rPr>
                        <a:t>(% of Projected Total RUTF committed)</a:t>
                      </a:r>
                      <a:endParaRPr lang="en-US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$8,932,847</a:t>
                      </a:r>
                    </a:p>
                    <a:p>
                      <a:pPr algn="ctr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(76%)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$0 </a:t>
                      </a:r>
                    </a:p>
                    <a:p>
                      <a:pPr 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(0%)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07517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 Balance as of 4/30/2024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$53,159,929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$20,112,140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2673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Outstanding Commitments as of 4/30/2024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($41,108,657)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rgbClr val="FF0000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($17,254,473)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36364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Uncommitted Balance as of 4/30/2024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$12,051,272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$2,857,667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C4FEDE5-C2E8-B6D1-8E09-6AF05701B096}"/>
              </a:ext>
            </a:extLst>
          </p:cNvPr>
          <p:cNvSpPr txBox="1"/>
          <p:nvPr/>
        </p:nvSpPr>
        <p:spPr>
          <a:xfrm>
            <a:off x="360485" y="5360238"/>
            <a:ext cx="839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 Calculation based on FY2023 average monthly RISE RUTF revenue of $979,972 to the city RISE fund and $489,986 to the county RISE fund. As of 4/30/2024, FY2024 is 83.3% complete.</a:t>
            </a:r>
          </a:p>
          <a:p>
            <a:r>
              <a:rPr lang="en-US" sz="1400" baseline="30000" dirty="0"/>
              <a:t>2</a:t>
            </a:r>
            <a:r>
              <a:rPr lang="en-US" sz="1400" dirty="0"/>
              <a:t> Actual RISE revenue includes RUTF revenue, loan repayments, and project settlements. These revenue sources are variable and are not included in projections.</a:t>
            </a:r>
          </a:p>
        </p:txBody>
      </p:sp>
    </p:spTree>
    <p:extLst>
      <p:ext uri="{BB962C8B-B14F-4D97-AF65-F5344CB8AC3E}">
        <p14:creationId xmlns:p14="http://schemas.microsoft.com/office/powerpoint/2010/main" val="258830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Immediate Opportunity Project Evaluation</a:t>
            </a:r>
            <a:endParaRPr lang="en-US" altLang="en-US" sz="2800" dirty="0">
              <a:solidFill>
                <a:schemeClr val="tx2"/>
              </a:solidFill>
              <a:cs typeface="Roboto Slab" pitchFamily="2" charset="0"/>
            </a:endParaRP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/>
        </p:nvGraphicFramePr>
        <p:xfrm>
          <a:off x="360485" y="1610485"/>
          <a:ext cx="8394456" cy="30592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19398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4175058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38817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Job Creation and/or Retention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Economic Development Assisted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18861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Quality of jobs</a:t>
                      </a:r>
                      <a:endParaRPr lang="en-US" sz="1800" b="0" baseline="300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Diversifies Iowa’s economy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07587"/>
                  </a:ext>
                </a:extLst>
              </a:tr>
              <a:tr h="418861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dirty="0">
                          <a:latin typeface="+mn-lt"/>
                        </a:rPr>
                        <a:t>Potential for future job growth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Few in-state competitors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634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+mn-lt"/>
                          <a:cs typeface="Calibri" panose="020F0502020204030204" pitchFamily="34" charset="0"/>
                        </a:rPr>
                        <a:t>Hiring Iowa residents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Higher proportion of in-state suppliers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43841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 wages 100% of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laborshed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rate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Higher proportion of out-of-state sales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75989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Import substitution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55524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No pattern of violations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21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72070"/>
              </p:ext>
            </p:extLst>
          </p:nvPr>
        </p:nvGraphicFramePr>
        <p:xfrm>
          <a:off x="177696" y="1567496"/>
          <a:ext cx="8788608" cy="186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JOBS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Construction of a right turn lane on 5th Avenue South providing improved access to Nestle Purina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PetCare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Company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Fort Dodge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$430,563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$344,450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5" y="1069951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Immediate Opportunity Recommendation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F0FAB-B97C-8E29-534E-3C036766B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99" y="4588549"/>
            <a:ext cx="2648427" cy="177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E381072-E71E-1EBA-BCA8-E70B9AEA9736}"/>
              </a:ext>
            </a:extLst>
          </p:cNvPr>
          <p:cNvSpPr>
            <a:spLocks noChangeAspect="1"/>
          </p:cNvSpPr>
          <p:nvPr/>
        </p:nvSpPr>
        <p:spPr>
          <a:xfrm>
            <a:off x="4224558" y="5202748"/>
            <a:ext cx="112174" cy="105653"/>
          </a:xfrm>
          <a:prstGeom prst="ellipse">
            <a:avLst/>
          </a:prstGeom>
          <a:solidFill>
            <a:srgbClr val="19405B"/>
          </a:solidFill>
          <a:ln>
            <a:solidFill>
              <a:srgbClr val="194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4305055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927279"/>
            <a:ext cx="3916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Fort Dodge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113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Immediate</a:t>
            </a:r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 Opportunity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b="1" spc="113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Montserrat" charset="0"/>
            </a:endParaRP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2435338"/>
            <a:ext cx="391697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Construction of a right turn lane on 5th Avenue South located on the southeast side of town providing improved access to Nestle Purina </a:t>
            </a:r>
            <a:r>
              <a:rPr lang="en-US" altLang="en-US" dirty="0" err="1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PetCare</a:t>
            </a:r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 Company in support of a plant expansion.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$430,563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$344,450 (80%)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Jobs Committed: 29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RISE Cost/Job Assisted: $11,878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Capital Investment/RISE: $508.31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Ave Wage of Committed Jobs: $27.00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Percent of </a:t>
            </a:r>
            <a:r>
              <a:rPr lang="en-US" altLang="en-US" b="1" dirty="0" err="1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Laborshed</a:t>
            </a:r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 Wage: 124%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6527986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84683" y="2127608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E4E23B5-7655-CE45-9D7F-B98AE5B7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655" y="1079679"/>
            <a:ext cx="4692170" cy="2349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5D6A4-0C75-DF1D-918D-5AC00AB8A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05" y="3669344"/>
            <a:ext cx="3096707" cy="2465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5CB89F5-CB10-C0F5-3097-ABE139C5D06F}"/>
              </a:ext>
            </a:extLst>
          </p:cNvPr>
          <p:cNvSpPr>
            <a:spLocks noChangeAspect="1"/>
          </p:cNvSpPr>
          <p:nvPr/>
        </p:nvSpPr>
        <p:spPr>
          <a:xfrm>
            <a:off x="6862658" y="5013960"/>
            <a:ext cx="138349" cy="13030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3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jennifer.kolacia@iowadot.us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515-239-1738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429</Words>
  <Application>Microsoft Office PowerPoint</Application>
  <PresentationFormat>On-screen Show (4:3)</PresentationFormat>
  <Paragraphs>91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18</cp:revision>
  <dcterms:created xsi:type="dcterms:W3CDTF">2023-08-03T14:09:31Z</dcterms:created>
  <dcterms:modified xsi:type="dcterms:W3CDTF">2024-05-31T16:15:01Z</dcterms:modified>
</cp:coreProperties>
</file>