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53" r:id="rId3"/>
    <p:sldId id="332" r:id="rId4"/>
    <p:sldId id="334" r:id="rId5"/>
    <p:sldId id="333" r:id="rId6"/>
    <p:sldId id="351" r:id="rId7"/>
    <p:sldId id="352" r:id="rId8"/>
    <p:sldId id="354" r:id="rId9"/>
    <p:sldId id="355" r:id="rId10"/>
    <p:sldId id="356" r:id="rId11"/>
    <p:sldId id="357" r:id="rId12"/>
    <p:sldId id="28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78" d="100"/>
          <a:sy n="78" d="100"/>
        </p:scale>
        <p:origin x="8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Polk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 February 2018 round)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5070F-60E1-47B0-9FD7-D0EC2D6D7793}"/>
              </a:ext>
            </a:extLst>
          </p:cNvPr>
          <p:cNvPicPr/>
          <p:nvPr/>
        </p:nvPicPr>
        <p:blipFill rotWithShape="1">
          <a:blip r:embed="rId2"/>
          <a:srcRect l="10548" t="17088" r="21018" b="12026"/>
          <a:stretch/>
        </p:blipFill>
        <p:spPr bwMode="auto">
          <a:xfrm>
            <a:off x="1009486" y="1340768"/>
            <a:ext cx="6802874" cy="47525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14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Waterloo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 September 2018 round)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EAEB-9A72-463E-AD9D-0B6BBD5CFE31}"/>
              </a:ext>
            </a:extLst>
          </p:cNvPr>
          <p:cNvPicPr/>
          <p:nvPr/>
        </p:nvPicPr>
        <p:blipFill rotWithShape="1">
          <a:blip r:embed="rId2"/>
          <a:srcRect l="5142" t="11393" r="14558" b="9072"/>
          <a:stretch/>
        </p:blipFill>
        <p:spPr bwMode="auto">
          <a:xfrm>
            <a:off x="899593" y="1124745"/>
            <a:ext cx="6912768" cy="48245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84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Office of Systems Planning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Maximum RISE Cost Per Job was set at $12,000 in April 2015 for projects with high capital investment and/or high quality wage rates/benefits that exceed normal applications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Highway Construction Cost Index from 2017-2018 increased by 7.9%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No change recommended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Proposed RISE Cost Per Job Increase</a:t>
            </a:r>
          </a:p>
        </p:txBody>
      </p:sp>
    </p:spTree>
    <p:extLst>
      <p:ext uri="{BB962C8B-B14F-4D97-AF65-F5344CB8AC3E}">
        <p14:creationId xmlns:p14="http://schemas.microsoft.com/office/powerpoint/2010/main" val="3166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SFY2019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6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$8,501,342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$5,021,017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62668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$997,556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$498,778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2019 current Road Use Tax Revenue (as of 2/4/2019)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$7,025,907.04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$3,512,953.53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2/4/2019)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$12,901,621.01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$3,615,312.45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91233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3025427" y="2962504"/>
                <a:ext cx="998282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023709" y="2962504"/>
                <a:ext cx="709292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004791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12" y="5446393"/>
            <a:ext cx="1984245" cy="13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0F94BDC-7C4D-49AA-8D34-56ECA9BB5E87}"/>
              </a:ext>
            </a:extLst>
          </p:cNvPr>
          <p:cNvSpPr>
            <a:spLocks noChangeAspect="1"/>
          </p:cNvSpPr>
          <p:nvPr/>
        </p:nvSpPr>
        <p:spPr>
          <a:xfrm>
            <a:off x="4747859" y="5883965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CE1317D-342B-455D-8255-C58A16B65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98541"/>
              </p:ext>
            </p:extLst>
          </p:nvPr>
        </p:nvGraphicFramePr>
        <p:xfrm>
          <a:off x="121468" y="2472572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6635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99343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70027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1,150 feet of Lone Tree Road.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$766,720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$383,360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Waterloo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Construction of approximately 1,150 feet of Lone Tree Road.  This project is necessary to provide access to five lots totaling more than 38 acres for light industrial and manufacturing purposes.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$766,720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$383,360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D69B4-AEBB-40DC-9F34-50EF6B6DE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7" t="23540" r="47637" b="18500"/>
          <a:stretch/>
        </p:blipFill>
        <p:spPr>
          <a:xfrm>
            <a:off x="4254293" y="2117022"/>
            <a:ext cx="3918107" cy="407785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01B12B-F8AB-473B-93B0-7EB10199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14721" r="19288" b="18500"/>
          <a:stretch/>
        </p:blipFill>
        <p:spPr>
          <a:xfrm>
            <a:off x="683568" y="3068960"/>
            <a:ext cx="2973242" cy="342569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915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Bettendorf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 February 2018 round)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1827E-C804-4866-A7A9-98C4AEB81B3D}"/>
              </a:ext>
            </a:extLst>
          </p:cNvPr>
          <p:cNvPicPr/>
          <p:nvPr/>
        </p:nvPicPr>
        <p:blipFill rotWithShape="1">
          <a:blip r:embed="rId2"/>
          <a:srcRect l="29799" t="38397" r="36973" b="26793"/>
          <a:stretch/>
        </p:blipFill>
        <p:spPr bwMode="auto">
          <a:xfrm>
            <a:off x="1115617" y="1700808"/>
            <a:ext cx="6696744" cy="43924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56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Clear Lake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 February 2018 round)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13459-F5F4-4966-9A3D-607E89B016D9}"/>
              </a:ext>
            </a:extLst>
          </p:cNvPr>
          <p:cNvPicPr/>
          <p:nvPr/>
        </p:nvPicPr>
        <p:blipFill rotWithShape="1">
          <a:blip r:embed="rId2"/>
          <a:srcRect l="25844" t="10338" r="35786" b="10126"/>
          <a:stretch/>
        </p:blipFill>
        <p:spPr bwMode="auto">
          <a:xfrm>
            <a:off x="2699792" y="1340768"/>
            <a:ext cx="3834160" cy="49120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369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12596</TotalTime>
  <Words>344</Words>
  <Application>Microsoft Office PowerPoint</Application>
  <PresentationFormat>On-screen Show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PT Sans</vt:lpstr>
      <vt:lpstr>Office Theme</vt:lpstr>
      <vt:lpstr>PowerPoint Presentation</vt:lpstr>
      <vt:lpstr>Proposed RISE Cost Per Job Increase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190</cp:revision>
  <cp:lastPrinted>2019-03-04T23:31:19Z</cp:lastPrinted>
  <dcterms:created xsi:type="dcterms:W3CDTF">2014-05-10T08:44:16Z</dcterms:created>
  <dcterms:modified xsi:type="dcterms:W3CDTF">2019-03-04T23:35:35Z</dcterms:modified>
</cp:coreProperties>
</file>