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332" r:id="rId3"/>
    <p:sldId id="333" r:id="rId4"/>
    <p:sldId id="334" r:id="rId5"/>
    <p:sldId id="339" r:id="rId6"/>
    <p:sldId id="337" r:id="rId7"/>
    <p:sldId id="338" r:id="rId8"/>
    <p:sldId id="336" r:id="rId9"/>
    <p:sldId id="287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686D"/>
    <a:srgbClr val="00717F"/>
    <a:srgbClr val="B55813"/>
    <a:srgbClr val="B1B3B3"/>
    <a:srgbClr val="53565A"/>
    <a:srgbClr val="871721"/>
    <a:srgbClr val="FF9966"/>
    <a:srgbClr val="FF0066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192" autoAdjust="0"/>
  </p:normalViewPr>
  <p:slideViewPr>
    <p:cSldViewPr>
      <p:cViewPr varScale="1">
        <p:scale>
          <a:sx n="106" d="100"/>
          <a:sy n="106" d="100"/>
        </p:scale>
        <p:origin x="166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1356783919597999"/>
          <c:y val="0.21428571428571427"/>
          <c:w val="0.40577889447236182"/>
          <c:h val="0.72098214285714257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3C2-4B7C-80CD-54F2D399753D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3C2-4B7C-80CD-54F2D399753D}"/>
              </c:ext>
            </c:extLst>
          </c:dPt>
          <c:dPt>
            <c:idx val="2"/>
            <c:bubble3D val="0"/>
            <c:spPr>
              <a:solidFill>
                <a:schemeClr val="accent5">
                  <a:lumMod val="75000"/>
                </a:schemeClr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13C2-4B7C-80CD-54F2D399753D}"/>
              </c:ext>
            </c:extLst>
          </c:dPt>
          <c:dPt>
            <c:idx val="3"/>
            <c:bubble3D val="0"/>
            <c:spPr>
              <a:solidFill>
                <a:srgbClr val="87172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13C2-4B7C-80CD-54F2D399753D}"/>
              </c:ext>
            </c:extLst>
          </c:dPt>
          <c:dLbls>
            <c:dLbl>
              <c:idx val="0"/>
              <c:layout>
                <c:manualLayout>
                  <c:x val="-0.19665081600315773"/>
                  <c:y val="-1.2141218457397346E-2"/>
                </c:manualLayout>
              </c:layout>
              <c:tx>
                <c:rich>
                  <a:bodyPr/>
                  <a:lstStyle/>
                  <a:p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2,435 </a:t>
                    </a:r>
                    <a:r>
                      <a:rPr lang="en-US" sz="1300" baseline="0" dirty="0" err="1">
                        <a:solidFill>
                          <a:schemeClr val="bg1"/>
                        </a:solidFill>
                      </a:rPr>
                      <a:t>Crossbuck</a:t>
                    </a:r>
                    <a:r>
                      <a:rPr lang="en-US" sz="1300" baseline="0" dirty="0">
                        <a:solidFill>
                          <a:schemeClr val="bg1"/>
                        </a:solidFill>
                      </a:rPr>
                      <a:t> </a:t>
                    </a:r>
                    <a:endParaRPr lang="en-US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C2-4B7C-80CD-54F2D399753D}"/>
                </c:ext>
              </c:extLst>
            </c:dLbl>
            <c:dLbl>
              <c:idx val="1"/>
              <c:layout>
                <c:manualLayout>
                  <c:x val="8.8836763895667498E-2"/>
                  <c:y val="-0.16660739206699268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738
Flashing
Lights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C2-4B7C-80CD-54F2D399753D}"/>
                </c:ext>
              </c:extLst>
            </c:dLbl>
            <c:dLbl>
              <c:idx val="2"/>
              <c:layout>
                <c:manualLayout>
                  <c:x val="0.17105263581098054"/>
                  <c:y val="8.7849488108601159E-3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1,135 Gates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C2-4B7C-80CD-54F2D399753D}"/>
                </c:ext>
              </c:extLst>
            </c:dLbl>
            <c:dLbl>
              <c:idx val="3"/>
              <c:layout>
                <c:manualLayout>
                  <c:x val="0.10653761007367768"/>
                  <c:y val="0.12504104684878772"/>
                </c:manualLayout>
              </c:layout>
              <c:tx>
                <c:rich>
                  <a:bodyPr/>
                  <a:lstStyle/>
                  <a:p>
                    <a:r>
                      <a:rPr lang="en-US" sz="1100" baseline="0" dirty="0">
                        <a:solidFill>
                          <a:schemeClr val="bg1"/>
                        </a:solidFill>
                      </a:rPr>
                      <a:t>751
Separations</a:t>
                    </a:r>
                    <a:endParaRPr lang="en-US" sz="1100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C2-4B7C-80CD-54F2D399753D}"/>
                </c:ext>
              </c:extLst>
            </c:dLbl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chemeClr val="bg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2543</c:v>
                </c:pt>
                <c:pt idx="1">
                  <c:v>787</c:v>
                </c:pt>
                <c:pt idx="2">
                  <c:v>1065</c:v>
                </c:pt>
                <c:pt idx="3">
                  <c:v>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3C2-4B7C-80CD-54F2D399753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7636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A-13C2-4B7C-80CD-54F2D399753D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B-13C2-4B7C-80CD-54F2D399753D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13C2-4B7C-80CD-54F2D399753D}"/>
              </c:ext>
            </c:extLst>
          </c:dPt>
          <c:dPt>
            <c:idx val="3"/>
            <c:bubble3D val="0"/>
            <c:spPr>
              <a:solidFill>
                <a:schemeClr val="folHlink"/>
              </a:solidFill>
              <a:ln w="763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13C2-4B7C-80CD-54F2D399753D}"/>
              </c:ext>
            </c:extLst>
          </c:dPt>
          <c:dLbls>
            <c:spPr>
              <a:noFill/>
              <a:ln w="15271">
                <a:noFill/>
              </a:ln>
            </c:spPr>
            <c:txPr>
              <a:bodyPr/>
              <a:lstStyle/>
              <a:p>
                <a:pPr>
                  <a:defRPr sz="117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Crossbucks</c:v>
                </c:pt>
                <c:pt idx="1">
                  <c:v>Flashing Lights</c:v>
                </c:pt>
                <c:pt idx="2">
                  <c:v>Gates</c:v>
                </c:pt>
                <c:pt idx="3">
                  <c:v>Separations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0-13C2-4B7C-80CD-54F2D39975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80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7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24999999999999"/>
          <c:y val="0.21076233183856502"/>
          <c:w val="0.40625"/>
          <c:h val="0.7286995515695067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4B5C-4BDD-8C24-7C2F11CC37B6}"/>
              </c:ext>
            </c:extLst>
          </c:dPt>
          <c:dPt>
            <c:idx val="1"/>
            <c:bubble3D val="0"/>
            <c:spPr>
              <a:solidFill>
                <a:srgbClr val="34495E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4B5C-4BDD-8C24-7C2F11CC37B6}"/>
              </c:ext>
            </c:extLst>
          </c:dPt>
          <c:dPt>
            <c:idx val="2"/>
            <c:bubble3D val="0"/>
            <c:spPr>
              <a:solidFill>
                <a:srgbClr val="87172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4B5C-4BDD-8C24-7C2F11CC37B6}"/>
              </c:ext>
            </c:extLst>
          </c:dPt>
          <c:dLbls>
            <c:dLbl>
              <c:idx val="0"/>
              <c:layout>
                <c:manualLayout>
                  <c:x val="-0.17480234613530449"/>
                  <c:y val="8.368554652912886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bg1"/>
                        </a:solidFill>
                      </a:rPr>
                      <a:t>City 45% 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5C-4BDD-8C24-7C2F11CC37B6}"/>
                </c:ext>
              </c:extLst>
            </c:dLbl>
            <c:dLbl>
              <c:idx val="1"/>
              <c:layout>
                <c:manualLayout>
                  <c:x val="0.1889712759119396"/>
                  <c:y val="-0.13435380877259798"/>
                </c:manualLayout>
              </c:layout>
              <c:tx>
                <c:rich>
                  <a:bodyPr/>
                  <a:lstStyle/>
                  <a:p>
                    <a:pPr>
                      <a:defRPr sz="1537" b="0" i="0" u="none" strike="noStrike" baseline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baseline="0">
                        <a:solidFill>
                          <a:schemeClr val="bg1"/>
                        </a:solidFill>
                      </a:rPr>
                      <a:t>County 47%</a:t>
                    </a:r>
                  </a:p>
                </c:rich>
              </c:tx>
              <c:spPr>
                <a:noFill/>
                <a:ln w="20822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5C-4BDD-8C24-7C2F11CC37B6}"/>
                </c:ext>
              </c:extLst>
            </c:dLbl>
            <c:dLbl>
              <c:idx val="2"/>
              <c:layout>
                <c:manualLayout>
                  <c:x val="1.5976025549900363E-2"/>
                  <c:y val="6.821803083105708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Primary 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05944191300595"/>
                      <c:h val="0.182827497923570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4B5C-4BDD-8C24-7C2F11CC37B6}"/>
                </c:ext>
              </c:extLst>
            </c:dLbl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Sheet1!$B$2:$D$2</c:f>
              <c:numCache>
                <c:formatCode>0%</c:formatCode>
                <c:ptCount val="3"/>
                <c:pt idx="0">
                  <c:v>0.44</c:v>
                </c:pt>
                <c:pt idx="1">
                  <c:v>0.47</c:v>
                </c:pt>
                <c:pt idx="2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B5C-4BDD-8C24-7C2F11CC37B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4B5C-4BDD-8C24-7C2F11CC37B6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9-4B5C-4BDD-8C24-7C2F11CC37B6}"/>
              </c:ext>
            </c:extLst>
          </c:dPt>
          <c:dPt>
            <c:idx val="2"/>
            <c:bubble3D val="0"/>
            <c:spPr>
              <a:solidFill>
                <a:schemeClr val="hlink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C-4B5C-4BDD-8C24-7C2F11CC37B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10411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E-4B5C-4BDD-8C24-7C2F11CC37B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0411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4B5C-4BDD-8C24-7C2F11CC37B6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11-4B5C-4BDD-8C24-7C2F11CC37B6}"/>
              </c:ext>
            </c:extLst>
          </c:dPt>
          <c:dLbls>
            <c:spPr>
              <a:noFill/>
              <a:ln w="20822">
                <a:noFill/>
              </a:ln>
            </c:spPr>
            <c:txPr>
              <a:bodyPr/>
              <a:lstStyle/>
              <a:p>
                <a:pPr>
                  <a:defRPr sz="15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City</c:v>
                </c:pt>
                <c:pt idx="1">
                  <c:v>County</c:v>
                </c:pt>
                <c:pt idx="2">
                  <c:v>Primary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12-4B5C-4BDD-8C24-7C2F11CC37B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eparator> </c:separator>
          <c:showLeaderLines val="1"/>
        </c:dLbls>
        <c:firstSliceAng val="0"/>
      </c:pieChart>
      <c:spPr>
        <a:noFill/>
        <a:ln w="20822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7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52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NAME OF PRESENTATION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90CFD2-C20D-4420-BF8D-D52E4B9B969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640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Amended FY 2020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FY 2020 Highway-Railroad Crossing Safety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676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95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9" r:id="rId4"/>
    <p:sldLayoutId id="2147483651" r:id="rId5"/>
    <p:sldLayoutId id="2147483654" r:id="rId6"/>
    <p:sldLayoutId id="2147483655" r:id="rId7"/>
    <p:sldLayoutId id="2147483652" r:id="rId8"/>
    <p:sldLayoutId id="2147483653" r:id="rId9"/>
    <p:sldLayoutId id="2147483656" r:id="rId10"/>
    <p:sldLayoutId id="21474836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52624" y="4869160"/>
            <a:ext cx="583264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FY 2020 Highway-Railroad Crossing Safety Program (Amendment)</a:t>
            </a:r>
          </a:p>
          <a:p>
            <a:r>
              <a:rPr lang="en-US" sz="2000">
                <a:solidFill>
                  <a:schemeClr val="bg1"/>
                </a:solidFill>
              </a:rPr>
              <a:t>March 12, </a:t>
            </a:r>
            <a:r>
              <a:rPr lang="en-US" sz="2000" dirty="0">
                <a:solidFill>
                  <a:schemeClr val="bg1"/>
                </a:solidFill>
              </a:rPr>
              <a:t>2019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9712"/>
            <a:ext cx="9144000" cy="3363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buNone/>
            </a:pPr>
            <a:r>
              <a:rPr lang="en-US" sz="2800" dirty="0">
                <a:latin typeface="Century Gothic" panose="020B0502020202020204" pitchFamily="34" charset="0"/>
              </a:rPr>
              <a:t>FHWA Funding available for states to improve warning devices at railroad crossings. (23 USC Section 130)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Amount of appropriation funded by FHWA is determined by the number of public crossings in the state.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Iowa currently has 5,059 public railroad crossings.</a:t>
            </a:r>
          </a:p>
          <a:p>
            <a:pPr marL="685800" lvl="1"/>
            <a:endParaRPr lang="en-US" sz="2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809312"/>
            <a:ext cx="7886700" cy="432048"/>
          </a:xfrm>
        </p:spPr>
        <p:txBody>
          <a:bodyPr>
            <a:noAutofit/>
          </a:bodyPr>
          <a:lstStyle/>
          <a:p>
            <a:r>
              <a:rPr lang="en-US" sz="3400" b="1">
                <a:solidFill>
                  <a:schemeClr val="tx2"/>
                </a:solidFill>
              </a:rPr>
              <a:t>Program</a:t>
            </a:r>
            <a:endParaRPr lang="en-US" sz="3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31B8CB8E-8761-4E40-9C05-746D9E9F1FA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833487972"/>
              </p:ext>
            </p:extLst>
          </p:nvPr>
        </p:nvGraphicFramePr>
        <p:xfrm>
          <a:off x="-11524" y="3445464"/>
          <a:ext cx="5255925" cy="3809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0B8E1B02-6B43-47AA-8C70-03D9E0E5A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707046"/>
              </p:ext>
            </p:extLst>
          </p:nvPr>
        </p:nvGraphicFramePr>
        <p:xfrm>
          <a:off x="4309343" y="3933056"/>
          <a:ext cx="5373001" cy="2986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8" y="1484784"/>
            <a:ext cx="9089082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/>
            <a:r>
              <a:rPr lang="en-US" dirty="0"/>
              <a:t>Benefit-Cost Ratio</a:t>
            </a:r>
          </a:p>
          <a:p>
            <a:pPr lvl="2"/>
            <a:r>
              <a:rPr lang="en-US" dirty="0"/>
              <a:t>Formula includes:</a:t>
            </a:r>
          </a:p>
          <a:p>
            <a:pPr lvl="3"/>
            <a:r>
              <a:rPr lang="en-US" dirty="0"/>
              <a:t>Number of accidents</a:t>
            </a:r>
          </a:p>
          <a:p>
            <a:pPr lvl="3"/>
            <a:r>
              <a:rPr lang="en-US" dirty="0"/>
              <a:t>Exposure Index: (number of trains x number of vehicles)</a:t>
            </a:r>
          </a:p>
          <a:p>
            <a:pPr lvl="3"/>
            <a:r>
              <a:rPr lang="en-US" dirty="0"/>
              <a:t>Train traffic</a:t>
            </a:r>
          </a:p>
          <a:p>
            <a:pPr lvl="3"/>
            <a:r>
              <a:rPr lang="en-US" dirty="0"/>
              <a:t>Vehicle traffic</a:t>
            </a:r>
          </a:p>
          <a:p>
            <a:pPr lvl="3"/>
            <a:r>
              <a:rPr lang="en-US" dirty="0"/>
              <a:t>Predicted Accidents: (train speed, roadway speed, number of traffic lanes, number of tracks)</a:t>
            </a:r>
          </a:p>
          <a:p>
            <a:pPr lvl="3"/>
            <a:r>
              <a:rPr lang="en-US" dirty="0"/>
              <a:t>Existing warning devices vs. possible upgrades</a:t>
            </a:r>
          </a:p>
          <a:p>
            <a:pPr lvl="3"/>
            <a:r>
              <a:rPr lang="en-US" dirty="0"/>
              <a:t>On-site safety diagnostic review</a:t>
            </a:r>
          </a:p>
          <a:p>
            <a:pPr lvl="1"/>
            <a:r>
              <a:rPr lang="en-US" dirty="0"/>
              <a:t>An application must be filed with the department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980728"/>
            <a:ext cx="7886700" cy="3600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73714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892825"/>
            <a:ext cx="7776864" cy="50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90% Federal Funds from FHWA</a:t>
            </a:r>
          </a:p>
          <a:p>
            <a:pPr lvl="0"/>
            <a:r>
              <a:rPr lang="en-US" dirty="0"/>
              <a:t>10% match by Highway Authority or Railroad</a:t>
            </a:r>
          </a:p>
          <a:p>
            <a:pPr lvl="0"/>
            <a:r>
              <a:rPr lang="en-US" dirty="0"/>
              <a:t>Applicant can be either Highway Authority or Railroad, or combination of the two</a:t>
            </a:r>
          </a:p>
          <a:p>
            <a:r>
              <a:rPr lang="en-US" dirty="0"/>
              <a:t>FFY 2020 FHWA appropriation for Iowa was </a:t>
            </a:r>
            <a:r>
              <a:rPr lang="en-US" sz="2800" dirty="0"/>
              <a:t>$5,345,898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1828061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20807"/>
            <a:ext cx="9144000" cy="563719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/>
            <a:r>
              <a:rPr lang="en-US" dirty="0"/>
              <a:t>Remove four FY 2020 projects previously approved for funding by the Transportation Commission</a:t>
            </a:r>
          </a:p>
          <a:p>
            <a:pPr lvl="1"/>
            <a:r>
              <a:rPr lang="en-US" dirty="0"/>
              <a:t>Diagnostic Review revealed the railroad that submitted the applications did not conduct a comprehensive location review before submitting the applications. </a:t>
            </a:r>
          </a:p>
          <a:p>
            <a:pPr lvl="1"/>
            <a:r>
              <a:rPr lang="en-US" dirty="0"/>
              <a:t>The local road authority perspective was not taken into account</a:t>
            </a:r>
          </a:p>
          <a:p>
            <a:pPr lvl="0"/>
            <a:r>
              <a:rPr lang="en-US" dirty="0"/>
              <a:t>Replace the removed projects with four projects that enhance safety in a greater capacity</a:t>
            </a:r>
          </a:p>
          <a:p>
            <a:pPr lvl="1"/>
            <a:r>
              <a:rPr lang="en-US" dirty="0"/>
              <a:t>The four projects to be removed have a total estimated cost of $1,425,000</a:t>
            </a:r>
          </a:p>
          <a:p>
            <a:pPr lvl="1"/>
            <a:r>
              <a:rPr lang="en-US" dirty="0"/>
              <a:t>The four projects to be supplemented have a total estimated cost of $1,435,000</a:t>
            </a:r>
          </a:p>
          <a:p>
            <a:pPr lvl="1"/>
            <a:r>
              <a:rPr lang="en-US" dirty="0"/>
              <a:t>The cost difference is $ -10,000</a:t>
            </a:r>
          </a:p>
          <a:p>
            <a:pPr lvl="1"/>
            <a:r>
              <a:rPr lang="en-US" dirty="0"/>
              <a:t>One project has already been cancelled by the railroad since Transportation Commission approval, with an estimated cost of $50,000</a:t>
            </a:r>
          </a:p>
          <a:p>
            <a:pPr lvl="1"/>
            <a:r>
              <a:rPr lang="en-US" dirty="0"/>
              <a:t>This leaves an </a:t>
            </a:r>
            <a:r>
              <a:rPr lang="en-US" b="1" dirty="0"/>
              <a:t>overall balance of $40,000</a:t>
            </a:r>
          </a:p>
          <a:p>
            <a:pPr lvl="0"/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88747"/>
            <a:ext cx="9144000" cy="336009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Proposed Action</a:t>
            </a:r>
          </a:p>
        </p:txBody>
      </p:sp>
    </p:spTree>
    <p:extLst>
      <p:ext uri="{BB962C8B-B14F-4D97-AF65-F5344CB8AC3E}">
        <p14:creationId xmlns:p14="http://schemas.microsoft.com/office/powerpoint/2010/main" val="40054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71" y="991629"/>
            <a:ext cx="8865016" cy="79208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Previously Awarded Applications to Remove from Program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3246" y="2036874"/>
            <a:ext cx="8799274" cy="497902"/>
            <a:chOff x="173245" y="3109488"/>
            <a:chExt cx="8799274" cy="4979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1737360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3246" y="3212976"/>
              <a:ext cx="173735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NAME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818DC0-7790-496B-AB90-F10122274E55}"/>
                </a:ext>
              </a:extLst>
            </p:cNvPr>
            <p:cNvSpPr/>
            <p:nvPr/>
          </p:nvSpPr>
          <p:spPr>
            <a:xfrm>
              <a:off x="1938723" y="3145145"/>
              <a:ext cx="1737360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5469679" y="3145145"/>
              <a:ext cx="1737360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5469679" y="3114947"/>
              <a:ext cx="1737358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AMOUNT</a:t>
              </a:r>
              <a:endParaRPr lang="en-US" sz="13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7235159" y="3145145"/>
              <a:ext cx="1737360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7207039" y="3109488"/>
              <a:ext cx="1765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AMOUNT</a:t>
              </a:r>
              <a:endParaRPr lang="en-US" sz="13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C5A391-8426-40EC-BE55-6CA9FE1B55B4}"/>
                </a:ext>
              </a:extLst>
            </p:cNvPr>
            <p:cNvSpPr/>
            <p:nvPr/>
          </p:nvSpPr>
          <p:spPr>
            <a:xfrm>
              <a:off x="3704201" y="3145145"/>
              <a:ext cx="1737360" cy="43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022CD3-763B-4E61-80B3-DCD461BA79EA}"/>
                </a:ext>
              </a:extLst>
            </p:cNvPr>
            <p:cNvSpPr txBox="1"/>
            <p:nvPr/>
          </p:nvSpPr>
          <p:spPr>
            <a:xfrm>
              <a:off x="1940020" y="3212976"/>
              <a:ext cx="173735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SPONSOR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2460FA-515D-4993-8ADB-FD40B3039E61}"/>
                </a:ext>
              </a:extLst>
            </p:cNvPr>
            <p:cNvSpPr txBox="1"/>
            <p:nvPr/>
          </p:nvSpPr>
          <p:spPr>
            <a:xfrm>
              <a:off x="3702905" y="3212976"/>
              <a:ext cx="17386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SCORE </a:t>
              </a:r>
            </a:p>
          </p:txBody>
        </p:sp>
      </p:grpSp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18A20531-B82A-4D5E-BC51-2FB957B97D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5662"/>
              </p:ext>
            </p:extLst>
          </p:nvPr>
        </p:nvGraphicFramePr>
        <p:xfrm>
          <a:off x="173245" y="2616795"/>
          <a:ext cx="8799275" cy="215586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985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65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Canfield Avenue,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190676E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Union Pacific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Marshall County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4</a:t>
                      </a:r>
                      <a:r>
                        <a:rPr lang="en-US" sz="1200" b="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190435R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Union Pacific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City of Clarence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6532515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720</a:t>
                      </a:r>
                      <a:r>
                        <a:rPr lang="en-US" sz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190682H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Union Pacific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Story County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$350,000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7012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Three Bridges Road,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190616V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Union Pacific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Marshall County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512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A5331FE-42ED-4A65-8AE1-18A6D83BED37}"/>
              </a:ext>
            </a:extLst>
          </p:cNvPr>
          <p:cNvSpPr txBox="1"/>
          <p:nvPr/>
        </p:nvSpPr>
        <p:spPr>
          <a:xfrm>
            <a:off x="6660232" y="4854680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TOTAL:	$1,425,000</a:t>
            </a:r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661" y="849354"/>
            <a:ext cx="7886700" cy="792088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List of Applications to Supplement for the Proposed Removed Projects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897B5CF-F6D3-49FA-8E27-0DA5715F2A47}"/>
              </a:ext>
            </a:extLst>
          </p:cNvPr>
          <p:cNvGrpSpPr/>
          <p:nvPr/>
        </p:nvGrpSpPr>
        <p:grpSpPr>
          <a:xfrm>
            <a:off x="172363" y="1772625"/>
            <a:ext cx="8799274" cy="497902"/>
            <a:chOff x="173245" y="3109488"/>
            <a:chExt cx="8799274" cy="49790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56AD57F-3460-4E9C-8440-F1D8F9BDA4AF}"/>
                </a:ext>
              </a:extLst>
            </p:cNvPr>
            <p:cNvSpPr/>
            <p:nvPr/>
          </p:nvSpPr>
          <p:spPr>
            <a:xfrm>
              <a:off x="173245" y="3145145"/>
              <a:ext cx="1737360" cy="432048"/>
            </a:xfrm>
            <a:prstGeom prst="rect">
              <a:avLst/>
            </a:prstGeom>
            <a:solidFill>
              <a:srgbClr val="8717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1DF4CAD-BDFD-47DB-A1E9-071BC330FB56}"/>
                </a:ext>
              </a:extLst>
            </p:cNvPr>
            <p:cNvSpPr txBox="1"/>
            <p:nvPr/>
          </p:nvSpPr>
          <p:spPr>
            <a:xfrm>
              <a:off x="173246" y="3212976"/>
              <a:ext cx="1737358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PROJECT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NAME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5818DC0-7790-496B-AB90-F10122274E55}"/>
                </a:ext>
              </a:extLst>
            </p:cNvPr>
            <p:cNvSpPr/>
            <p:nvPr/>
          </p:nvSpPr>
          <p:spPr>
            <a:xfrm>
              <a:off x="1938723" y="3145145"/>
              <a:ext cx="1737360" cy="43204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C1F4F73-2CFA-42D8-ACB3-69A705307D0D}"/>
                </a:ext>
              </a:extLst>
            </p:cNvPr>
            <p:cNvSpPr/>
            <p:nvPr/>
          </p:nvSpPr>
          <p:spPr>
            <a:xfrm>
              <a:off x="5469679" y="3145145"/>
              <a:ext cx="1737360" cy="43204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7BFD042-C387-4533-A300-4262290A545A}"/>
                </a:ext>
              </a:extLst>
            </p:cNvPr>
            <p:cNvSpPr txBox="1"/>
            <p:nvPr/>
          </p:nvSpPr>
          <p:spPr>
            <a:xfrm>
              <a:off x="5469679" y="3114947"/>
              <a:ext cx="1737358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REQUESTED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AMOUNT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C3182F6-E834-48D5-878A-8EA9846B082C}"/>
                </a:ext>
              </a:extLst>
            </p:cNvPr>
            <p:cNvSpPr/>
            <p:nvPr/>
          </p:nvSpPr>
          <p:spPr>
            <a:xfrm>
              <a:off x="7235159" y="3145145"/>
              <a:ext cx="1737360" cy="4320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E9EB787-A360-4659-B2CA-D3E1F7F97052}"/>
                </a:ext>
              </a:extLst>
            </p:cNvPr>
            <p:cNvSpPr txBox="1"/>
            <p:nvPr/>
          </p:nvSpPr>
          <p:spPr>
            <a:xfrm>
              <a:off x="7207039" y="3109488"/>
              <a:ext cx="176548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RECOMMENDED</a:t>
              </a:r>
              <a:r>
                <a:rPr lang="en-US" sz="13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AMOUNT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9C5A391-8426-40EC-BE55-6CA9FE1B55B4}"/>
                </a:ext>
              </a:extLst>
            </p:cNvPr>
            <p:cNvSpPr/>
            <p:nvPr/>
          </p:nvSpPr>
          <p:spPr>
            <a:xfrm>
              <a:off x="3704201" y="3145145"/>
              <a:ext cx="1737360" cy="43204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5022CD3-763B-4E61-80B3-DCD461BA79EA}"/>
                </a:ext>
              </a:extLst>
            </p:cNvPr>
            <p:cNvSpPr txBox="1"/>
            <p:nvPr/>
          </p:nvSpPr>
          <p:spPr>
            <a:xfrm>
              <a:off x="1940020" y="3212976"/>
              <a:ext cx="173735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SPONSOR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02460FA-515D-4993-8ADB-FD40B3039E61}"/>
                </a:ext>
              </a:extLst>
            </p:cNvPr>
            <p:cNvSpPr txBox="1"/>
            <p:nvPr/>
          </p:nvSpPr>
          <p:spPr>
            <a:xfrm>
              <a:off x="3702905" y="3212976"/>
              <a:ext cx="173865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SCORE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FB1D152-8810-49A2-81F8-C507BB7F53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62529"/>
              </p:ext>
            </p:extLst>
          </p:nvPr>
        </p:nvGraphicFramePr>
        <p:xfrm>
          <a:off x="172362" y="2348880"/>
          <a:ext cx="8799275" cy="255883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759855">
                  <a:extLst>
                    <a:ext uri="{9D8B030D-6E8A-4147-A177-3AD203B41FA5}">
                      <a16:colId xmlns:a16="http://schemas.microsoft.com/office/drawing/2014/main" val="2346649935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736485009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321046396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2695416265"/>
                    </a:ext>
                  </a:extLst>
                </a:gridCol>
                <a:gridCol w="1759855">
                  <a:extLst>
                    <a:ext uri="{9D8B030D-6E8A-4147-A177-3AD203B41FA5}">
                      <a16:colId xmlns:a16="http://schemas.microsoft.com/office/drawing/2014/main" val="1928966016"/>
                    </a:ext>
                  </a:extLst>
                </a:gridCol>
              </a:tblGrid>
              <a:tr h="5657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4</a:t>
                      </a:r>
                      <a:r>
                        <a:rPr lang="en-US" sz="1200" b="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Avenue East,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385710B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DME Railroad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City of Spencer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$275,000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258759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Lincoln Street / HWY IA 14,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063404U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BNSF Railroad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City of Knoxville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170122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28</a:t>
                      </a:r>
                      <a:r>
                        <a:rPr lang="en-US" sz="1200" baseline="300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th</a:t>
                      </a: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 Street NE,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307841T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CCP Railway Company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City of Cedar Rapids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1.1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5651249"/>
                  </a:ext>
                </a:extLst>
              </a:tr>
              <a:tr h="5300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HWY IA 333,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074051L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BNSF Railroad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PT Sans" panose="020B0503020203020204" pitchFamily="34" charset="0"/>
                        </a:rPr>
                        <a:t>Iowa DOT</a:t>
                      </a:r>
                      <a:endParaRPr lang="en-US" sz="1200" b="1" dirty="0">
                        <a:solidFill>
                          <a:schemeClr val="tx1"/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0.8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$360,000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$360,000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30073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D9D41299-EF85-401C-A732-9817BC5B3874}"/>
              </a:ext>
            </a:extLst>
          </p:cNvPr>
          <p:cNvSpPr txBox="1"/>
          <p:nvPr/>
        </p:nvSpPr>
        <p:spPr>
          <a:xfrm>
            <a:off x="2627784" y="5169759"/>
            <a:ext cx="664797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TOTAL:	</a:t>
            </a:r>
          </a:p>
          <a:p>
            <a:r>
              <a:rPr lang="en-US" sz="1400" dirty="0"/>
              <a:t>Amount of Removed projects:	</a:t>
            </a:r>
          </a:p>
          <a:p>
            <a:r>
              <a:rPr lang="en-US" sz="1400" dirty="0"/>
              <a:t>Difference between Removed &amp; Supplemented:			</a:t>
            </a:r>
          </a:p>
          <a:p>
            <a:r>
              <a:rPr lang="en-US" sz="1400" dirty="0"/>
              <a:t>Additional Project Cancelled by a Railroad		</a:t>
            </a:r>
          </a:p>
          <a:p>
            <a:r>
              <a:rPr lang="en-US" sz="1400" b="1" dirty="0"/>
              <a:t>Balance:	</a:t>
            </a:r>
          </a:p>
          <a:p>
            <a:pPr algn="r"/>
            <a:r>
              <a:rPr lang="en-US" sz="1400" b="1" dirty="0"/>
              <a:t>	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F24C0B-7819-4219-BD07-0640B6B3203B}"/>
              </a:ext>
            </a:extLst>
          </p:cNvPr>
          <p:cNvSpPr txBox="1"/>
          <p:nvPr/>
        </p:nvSpPr>
        <p:spPr>
          <a:xfrm>
            <a:off x="7174468" y="5208185"/>
            <a:ext cx="107914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/>
              <a:t>$1,435,000</a:t>
            </a:r>
          </a:p>
          <a:p>
            <a:pPr algn="r"/>
            <a:r>
              <a:rPr lang="en-US" sz="1400" dirty="0"/>
              <a:t>$1,425,000</a:t>
            </a:r>
          </a:p>
          <a:p>
            <a:pPr algn="r"/>
            <a:r>
              <a:rPr lang="en-US" sz="1400" dirty="0"/>
              <a:t>-$10,000</a:t>
            </a:r>
          </a:p>
          <a:p>
            <a:pPr algn="r"/>
            <a:r>
              <a:rPr lang="en-US" sz="1400" dirty="0"/>
              <a:t>+$50,000</a:t>
            </a:r>
          </a:p>
          <a:p>
            <a:pPr algn="r"/>
            <a:r>
              <a:rPr lang="en-US" sz="1400" b="1" dirty="0"/>
              <a:t>$40,000</a:t>
            </a:r>
          </a:p>
        </p:txBody>
      </p:sp>
    </p:spTree>
    <p:extLst>
      <p:ext uri="{BB962C8B-B14F-4D97-AF65-F5344CB8AC3E}">
        <p14:creationId xmlns:p14="http://schemas.microsoft.com/office/powerpoint/2010/main" val="3772339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427"/>
            <a:ext cx="9144000" cy="288033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Map of Projects to Remove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&amp; Replacement Projects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730CD4-1455-40C2-B2DF-861744ADDEB0}"/>
              </a:ext>
            </a:extLst>
          </p:cNvPr>
          <p:cNvSpPr/>
          <p:nvPr/>
        </p:nvSpPr>
        <p:spPr>
          <a:xfrm>
            <a:off x="8232909" y="3356992"/>
            <a:ext cx="288032" cy="288033"/>
          </a:xfrm>
          <a:prstGeom prst="ellipse">
            <a:avLst/>
          </a:prstGeom>
          <a:solidFill>
            <a:srgbClr val="FF00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EFFE536-52C6-436A-8B9A-71C96C8832C3}"/>
              </a:ext>
            </a:extLst>
          </p:cNvPr>
          <p:cNvSpPr/>
          <p:nvPr/>
        </p:nvSpPr>
        <p:spPr>
          <a:xfrm>
            <a:off x="8228094" y="4626843"/>
            <a:ext cx="288032" cy="288033"/>
          </a:xfrm>
          <a:prstGeom prst="ellipse">
            <a:avLst/>
          </a:prstGeom>
          <a:solidFill>
            <a:srgbClr val="00B05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1D7A5B-0BB0-4701-ADA9-FFA471F0ABCD}"/>
              </a:ext>
            </a:extLst>
          </p:cNvPr>
          <p:cNvSpPr txBox="1"/>
          <p:nvPr/>
        </p:nvSpPr>
        <p:spPr>
          <a:xfrm>
            <a:off x="8089768" y="3711884"/>
            <a:ext cx="7986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Remove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D2644-9D1B-41B2-8166-96B29D3C8DD0}"/>
              </a:ext>
            </a:extLst>
          </p:cNvPr>
          <p:cNvSpPr txBox="1"/>
          <p:nvPr/>
        </p:nvSpPr>
        <p:spPr>
          <a:xfrm>
            <a:off x="8083292" y="4940773"/>
            <a:ext cx="1075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Supplement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42C64E-80D8-45E6-AEC3-289E019CF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7904731" cy="510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10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907704" y="544522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 Klop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Interim Section 130  Program Manager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kristopher.klop@iowadot.us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19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10376</TotalTime>
  <Words>497</Words>
  <Application>Microsoft Office PowerPoint</Application>
  <PresentationFormat>On-screen Show (4:3)</PresentationFormat>
  <Paragraphs>128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PT Sans</vt:lpstr>
      <vt:lpstr>Times New Roman</vt:lpstr>
      <vt:lpstr>Office Theme</vt:lpstr>
      <vt:lpstr>PowerPoint Presentation</vt:lpstr>
      <vt:lpstr>Program</vt:lpstr>
      <vt:lpstr>Project Evaluation Criteria</vt:lpstr>
      <vt:lpstr>Available Funding and Application Summary</vt:lpstr>
      <vt:lpstr>Proposed Action</vt:lpstr>
      <vt:lpstr>List of Previously Awarded Applications to Remove from Program</vt:lpstr>
      <vt:lpstr>List of Applications to Supplement for the Proposed Removed Projects</vt:lpstr>
      <vt:lpstr>Map of Projects to Remove &amp; Replacement Projects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174</cp:revision>
  <cp:lastPrinted>2019-02-26T19:19:49Z</cp:lastPrinted>
  <dcterms:created xsi:type="dcterms:W3CDTF">2014-05-10T08:44:16Z</dcterms:created>
  <dcterms:modified xsi:type="dcterms:W3CDTF">2019-03-05T12:43:46Z</dcterms:modified>
</cp:coreProperties>
</file>