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9" r:id="rId5"/>
  </p:sldMasterIdLst>
  <p:notesMasterIdLst>
    <p:notesMasterId r:id="rId17"/>
  </p:notesMasterIdLst>
  <p:sldIdLst>
    <p:sldId id="257" r:id="rId6"/>
    <p:sldId id="335" r:id="rId7"/>
    <p:sldId id="337" r:id="rId8"/>
    <p:sldId id="336" r:id="rId9"/>
    <p:sldId id="271" r:id="rId10"/>
    <p:sldId id="340" r:id="rId11"/>
    <p:sldId id="343" r:id="rId12"/>
    <p:sldId id="314" r:id="rId13"/>
    <p:sldId id="342" r:id="rId14"/>
    <p:sldId id="313" r:id="rId15"/>
    <p:sldId id="33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12378C-B1A4-465A-88F4-F6A6BBEEBA33}">
          <p14:sldIdLst>
            <p14:sldId id="257"/>
            <p14:sldId id="335"/>
            <p14:sldId id="337"/>
          </p14:sldIdLst>
        </p14:section>
        <p14:section name="Untitled Section" id="{7A954743-B25B-4F25-9145-51FF86E87350}">
          <p14:sldIdLst>
            <p14:sldId id="336"/>
            <p14:sldId id="271"/>
            <p14:sldId id="340"/>
            <p14:sldId id="343"/>
            <p14:sldId id="314"/>
            <p14:sldId id="342"/>
            <p14:sldId id="313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ubrich, Matthew" initials="HM" lastIdx="1" clrIdx="0">
    <p:extLst>
      <p:ext uri="{19B8F6BF-5375-455C-9EA6-DF929625EA0E}">
        <p15:presenceInfo xmlns:p15="http://schemas.microsoft.com/office/powerpoint/2012/main" userId="S-1-5-21-133048727-1090477886-634672238-3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35" autoAdjust="0"/>
  </p:normalViewPr>
  <p:slideViewPr>
    <p:cSldViewPr snapToGrid="0">
      <p:cViewPr varScale="1">
        <p:scale>
          <a:sx n="147" d="100"/>
          <a:sy n="147" d="100"/>
        </p:scale>
        <p:origin x="22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brich, Matthew" userId="9d8dfec4-8d66-444b-9b2f-b99afef796b3" providerId="ADAL" clId="{3FE6A7E0-CBC3-4C9C-A414-D05E7079C691}"/>
    <pc:docChg chg="undo custSel addSld delSld modSld">
      <pc:chgData name="Haubrich, Matthew" userId="9d8dfec4-8d66-444b-9b2f-b99afef796b3" providerId="ADAL" clId="{3FE6A7E0-CBC3-4C9C-A414-D05E7079C691}" dt="2019-02-27T21:40:29.616" v="66" actId="20577"/>
      <pc:docMkLst>
        <pc:docMk/>
      </pc:docMkLst>
      <pc:sldChg chg="modSp">
        <pc:chgData name="Haubrich, Matthew" userId="9d8dfec4-8d66-444b-9b2f-b99afef796b3" providerId="ADAL" clId="{3FE6A7E0-CBC3-4C9C-A414-D05E7079C691}" dt="2019-02-27T21:09:52.161" v="41" actId="14734"/>
        <pc:sldMkLst>
          <pc:docMk/>
          <pc:sldMk cId="2410989778" sldId="271"/>
        </pc:sldMkLst>
        <pc:graphicFrameChg chg="modGraphic">
          <ac:chgData name="Haubrich, Matthew" userId="9d8dfec4-8d66-444b-9b2f-b99afef796b3" providerId="ADAL" clId="{3FE6A7E0-CBC3-4C9C-A414-D05E7079C691}" dt="2019-02-27T21:09:52.161" v="41" actId="14734"/>
          <ac:graphicFrameMkLst>
            <pc:docMk/>
            <pc:sldMk cId="2410989778" sldId="271"/>
            <ac:graphicFrameMk id="4" creationId="{00000000-0000-0000-0000-000000000000}"/>
          </ac:graphicFrameMkLst>
        </pc:graphicFrameChg>
      </pc:sldChg>
      <pc:sldChg chg="modSp">
        <pc:chgData name="Haubrich, Matthew" userId="9d8dfec4-8d66-444b-9b2f-b99afef796b3" providerId="ADAL" clId="{3FE6A7E0-CBC3-4C9C-A414-D05E7079C691}" dt="2019-02-27T21:31:29.429" v="56" actId="207"/>
        <pc:sldMkLst>
          <pc:docMk/>
          <pc:sldMk cId="2725305326" sldId="313"/>
        </pc:sldMkLst>
        <pc:spChg chg="mod">
          <ac:chgData name="Haubrich, Matthew" userId="9d8dfec4-8d66-444b-9b2f-b99afef796b3" providerId="ADAL" clId="{3FE6A7E0-CBC3-4C9C-A414-D05E7079C691}" dt="2019-02-27T21:31:29.429" v="56" actId="207"/>
          <ac:spMkLst>
            <pc:docMk/>
            <pc:sldMk cId="2725305326" sldId="313"/>
            <ac:spMk id="5" creationId="{00000000-0000-0000-0000-000000000000}"/>
          </ac:spMkLst>
        </pc:spChg>
      </pc:sldChg>
      <pc:sldChg chg="modSp">
        <pc:chgData name="Haubrich, Matthew" userId="9d8dfec4-8d66-444b-9b2f-b99afef796b3" providerId="ADAL" clId="{3FE6A7E0-CBC3-4C9C-A414-D05E7079C691}" dt="2019-02-27T21:05:30.301" v="1" actId="27636"/>
        <pc:sldMkLst>
          <pc:docMk/>
          <pc:sldMk cId="2894996203" sldId="335"/>
        </pc:sldMkLst>
        <pc:spChg chg="mod">
          <ac:chgData name="Haubrich, Matthew" userId="9d8dfec4-8d66-444b-9b2f-b99afef796b3" providerId="ADAL" clId="{3FE6A7E0-CBC3-4C9C-A414-D05E7079C691}" dt="2019-02-27T21:05:30.301" v="1" actId="27636"/>
          <ac:spMkLst>
            <pc:docMk/>
            <pc:sldMk cId="2894996203" sldId="335"/>
            <ac:spMk id="6" creationId="{00000000-0000-0000-0000-000000000000}"/>
          </ac:spMkLst>
        </pc:spChg>
      </pc:sldChg>
      <pc:sldChg chg="del">
        <pc:chgData name="Haubrich, Matthew" userId="9d8dfec4-8d66-444b-9b2f-b99afef796b3" providerId="ADAL" clId="{3FE6A7E0-CBC3-4C9C-A414-D05E7079C691}" dt="2019-02-27T21:39:56.763" v="57" actId="2696"/>
        <pc:sldMkLst>
          <pc:docMk/>
          <pc:sldMk cId="2567057085" sldId="338"/>
        </pc:sldMkLst>
      </pc:sldChg>
      <pc:sldChg chg="modSp mod">
        <pc:chgData name="Haubrich, Matthew" userId="9d8dfec4-8d66-444b-9b2f-b99afef796b3" providerId="ADAL" clId="{3FE6A7E0-CBC3-4C9C-A414-D05E7079C691}" dt="2019-02-27T21:12:44.509" v="47" actId="27918"/>
        <pc:sldMkLst>
          <pc:docMk/>
          <pc:sldMk cId="479195744" sldId="340"/>
        </pc:sldMkLst>
        <pc:spChg chg="mod">
          <ac:chgData name="Haubrich, Matthew" userId="9d8dfec4-8d66-444b-9b2f-b99afef796b3" providerId="ADAL" clId="{3FE6A7E0-CBC3-4C9C-A414-D05E7079C691}" dt="2019-02-27T21:09:19.885" v="39" actId="20577"/>
          <ac:spMkLst>
            <pc:docMk/>
            <pc:sldMk cId="479195744" sldId="340"/>
            <ac:spMk id="2" creationId="{00000000-0000-0000-0000-000000000000}"/>
          </ac:spMkLst>
        </pc:spChg>
      </pc:sldChg>
      <pc:sldChg chg="delSp modSp add">
        <pc:chgData name="Haubrich, Matthew" userId="9d8dfec4-8d66-444b-9b2f-b99afef796b3" providerId="ADAL" clId="{3FE6A7E0-CBC3-4C9C-A414-D05E7079C691}" dt="2019-02-27T21:40:29.616" v="66" actId="20577"/>
        <pc:sldMkLst>
          <pc:docMk/>
          <pc:sldMk cId="3597736824" sldId="343"/>
        </pc:sldMkLst>
        <pc:spChg chg="mod">
          <ac:chgData name="Haubrich, Matthew" userId="9d8dfec4-8d66-444b-9b2f-b99afef796b3" providerId="ADAL" clId="{3FE6A7E0-CBC3-4C9C-A414-D05E7079C691}" dt="2019-02-27T21:40:29.616" v="66" actId="20577"/>
          <ac:spMkLst>
            <pc:docMk/>
            <pc:sldMk cId="3597736824" sldId="343"/>
            <ac:spMk id="2" creationId="{00000000-0000-0000-0000-000000000000}"/>
          </ac:spMkLst>
        </pc:spChg>
        <pc:graphicFrameChg chg="del">
          <ac:chgData name="Haubrich, Matthew" userId="9d8dfec4-8d66-444b-9b2f-b99afef796b3" providerId="ADAL" clId="{3FE6A7E0-CBC3-4C9C-A414-D05E7079C691}" dt="2019-02-27T21:40:22.440" v="59" actId="478"/>
          <ac:graphicFrameMkLst>
            <pc:docMk/>
            <pc:sldMk cId="3597736824" sldId="343"/>
            <ac:graphicFrameMk id="7" creationId="{00000000-0000-0000-0000-000000000000}"/>
          </ac:graphicFrameMkLst>
        </pc:graphicFrameChg>
      </pc:sldChg>
    </pc:docChg>
  </pc:docChgLst>
  <pc:docChgLst>
    <pc:chgData name="Haubrich, Matthew" userId="9d8dfec4-8d66-444b-9b2f-b99afef796b3" providerId="ADAL" clId="{18F229ED-F18A-4667-B50C-517FF5F8FA62}"/>
    <pc:docChg chg="custSel addSld modSld">
      <pc:chgData name="Haubrich, Matthew" userId="9d8dfec4-8d66-444b-9b2f-b99afef796b3" providerId="ADAL" clId="{18F229ED-F18A-4667-B50C-517FF5F8FA62}" dt="2019-02-25T20:09:43.003" v="882" actId="20577"/>
      <pc:docMkLst>
        <pc:docMk/>
      </pc:docMkLst>
      <pc:sldChg chg="modSp">
        <pc:chgData name="Haubrich, Matthew" userId="9d8dfec4-8d66-444b-9b2f-b99afef796b3" providerId="ADAL" clId="{18F229ED-F18A-4667-B50C-517FF5F8FA62}" dt="2019-02-25T19:48:05.791" v="346" actId="20577"/>
        <pc:sldMkLst>
          <pc:docMk/>
          <pc:sldMk cId="2410989778" sldId="271"/>
        </pc:sldMkLst>
        <pc:spChg chg="mod">
          <ac:chgData name="Haubrich, Matthew" userId="9d8dfec4-8d66-444b-9b2f-b99afef796b3" providerId="ADAL" clId="{18F229ED-F18A-4667-B50C-517FF5F8FA62}" dt="2019-02-25T19:29:55.134" v="45" actId="14100"/>
          <ac:spMkLst>
            <pc:docMk/>
            <pc:sldMk cId="2410989778" sldId="271"/>
            <ac:spMk id="2" creationId="{00000000-0000-0000-0000-000000000000}"/>
          </ac:spMkLst>
        </pc:spChg>
        <pc:spChg chg="mod">
          <ac:chgData name="Haubrich, Matthew" userId="9d8dfec4-8d66-444b-9b2f-b99afef796b3" providerId="ADAL" clId="{18F229ED-F18A-4667-B50C-517FF5F8FA62}" dt="2019-02-25T19:48:05.791" v="346" actId="20577"/>
          <ac:spMkLst>
            <pc:docMk/>
            <pc:sldMk cId="2410989778" sldId="271"/>
            <ac:spMk id="10" creationId="{00000000-0000-0000-0000-000000000000}"/>
          </ac:spMkLst>
        </pc:spChg>
        <pc:graphicFrameChg chg="modGraphic">
          <ac:chgData name="Haubrich, Matthew" userId="9d8dfec4-8d66-444b-9b2f-b99afef796b3" providerId="ADAL" clId="{18F229ED-F18A-4667-B50C-517FF5F8FA62}" dt="2019-02-25T19:29:42.905" v="44" actId="207"/>
          <ac:graphicFrameMkLst>
            <pc:docMk/>
            <pc:sldMk cId="2410989778" sldId="271"/>
            <ac:graphicFrameMk id="4" creationId="{00000000-0000-0000-0000-000000000000}"/>
          </ac:graphicFrameMkLst>
        </pc:graphicFrameChg>
      </pc:sldChg>
      <pc:sldChg chg="modSp">
        <pc:chgData name="Haubrich, Matthew" userId="9d8dfec4-8d66-444b-9b2f-b99afef796b3" providerId="ADAL" clId="{18F229ED-F18A-4667-B50C-517FF5F8FA62}" dt="2019-02-25T20:00:10.444" v="634" actId="20577"/>
        <pc:sldMkLst>
          <pc:docMk/>
          <pc:sldMk cId="2725305326" sldId="313"/>
        </pc:sldMkLst>
        <pc:spChg chg="mod">
          <ac:chgData name="Haubrich, Matthew" userId="9d8dfec4-8d66-444b-9b2f-b99afef796b3" providerId="ADAL" clId="{18F229ED-F18A-4667-B50C-517FF5F8FA62}" dt="2019-02-25T19:58:40.955" v="442" actId="20577"/>
          <ac:spMkLst>
            <pc:docMk/>
            <pc:sldMk cId="2725305326" sldId="313"/>
            <ac:spMk id="2" creationId="{00000000-0000-0000-0000-000000000000}"/>
          </ac:spMkLst>
        </pc:spChg>
        <pc:spChg chg="mod">
          <ac:chgData name="Haubrich, Matthew" userId="9d8dfec4-8d66-444b-9b2f-b99afef796b3" providerId="ADAL" clId="{18F229ED-F18A-4667-B50C-517FF5F8FA62}" dt="2019-02-25T20:00:10.444" v="634" actId="20577"/>
          <ac:spMkLst>
            <pc:docMk/>
            <pc:sldMk cId="2725305326" sldId="313"/>
            <ac:spMk id="5" creationId="{00000000-0000-0000-0000-000000000000}"/>
          </ac:spMkLst>
        </pc:spChg>
      </pc:sldChg>
      <pc:sldChg chg="modNotesTx">
        <pc:chgData name="Haubrich, Matthew" userId="9d8dfec4-8d66-444b-9b2f-b99afef796b3" providerId="ADAL" clId="{18F229ED-F18A-4667-B50C-517FF5F8FA62}" dt="2019-02-25T20:08:37.474" v="876" actId="20577"/>
        <pc:sldMkLst>
          <pc:docMk/>
          <pc:sldMk cId="21730520" sldId="314"/>
        </pc:sldMkLst>
      </pc:sldChg>
      <pc:sldChg chg="modSp">
        <pc:chgData name="Haubrich, Matthew" userId="9d8dfec4-8d66-444b-9b2f-b99afef796b3" providerId="ADAL" clId="{18F229ED-F18A-4667-B50C-517FF5F8FA62}" dt="2019-02-25T19:19:31.131" v="9" actId="20577"/>
        <pc:sldMkLst>
          <pc:docMk/>
          <pc:sldMk cId="30029923" sldId="336"/>
        </pc:sldMkLst>
        <pc:spChg chg="mod">
          <ac:chgData name="Haubrich, Matthew" userId="9d8dfec4-8d66-444b-9b2f-b99afef796b3" providerId="ADAL" clId="{18F229ED-F18A-4667-B50C-517FF5F8FA62}" dt="2019-02-25T19:19:31.131" v="9" actId="20577"/>
          <ac:spMkLst>
            <pc:docMk/>
            <pc:sldMk cId="30029923" sldId="336"/>
            <ac:spMk id="6" creationId="{00000000-0000-0000-0000-000000000000}"/>
          </ac:spMkLst>
        </pc:spChg>
      </pc:sldChg>
      <pc:sldChg chg="modSp add">
        <pc:chgData name="Haubrich, Matthew" userId="9d8dfec4-8d66-444b-9b2f-b99afef796b3" providerId="ADAL" clId="{18F229ED-F18A-4667-B50C-517FF5F8FA62}" dt="2019-02-25T20:09:43.003" v="882" actId="20577"/>
        <pc:sldMkLst>
          <pc:docMk/>
          <pc:sldMk cId="2979141026" sldId="339"/>
        </pc:sldMkLst>
        <pc:spChg chg="mod">
          <ac:chgData name="Haubrich, Matthew" userId="9d8dfec4-8d66-444b-9b2f-b99afef796b3" providerId="ADAL" clId="{18F229ED-F18A-4667-B50C-517FF5F8FA62}" dt="2019-02-25T20:09:43.003" v="882" actId="20577"/>
          <ac:spMkLst>
            <pc:docMk/>
            <pc:sldMk cId="2979141026" sldId="339"/>
            <ac:spMk id="5" creationId="{00000000-0000-0000-0000-000000000000}"/>
          </ac:spMkLst>
        </pc:spChg>
      </pc:sldChg>
    </pc:docChg>
  </pc:docChgLst>
  <pc:docChgLst>
    <pc:chgData name="Haubrich, Matthew" userId="9d8dfec4-8d66-444b-9b2f-b99afef796b3" providerId="ADAL" clId="{DCF1331C-52B7-0340-93FC-46188FD3FFCB}"/>
    <pc:docChg chg="modSld">
      <pc:chgData name="Haubrich, Matthew" userId="9d8dfec4-8d66-444b-9b2f-b99afef796b3" providerId="ADAL" clId="{DCF1331C-52B7-0340-93FC-46188FD3FFCB}" dt="2018-12-31T17:37:52.555" v="0" actId="1076"/>
      <pc:docMkLst>
        <pc:docMk/>
      </pc:docMkLst>
    </pc:docChg>
  </pc:docChgLst>
  <pc:docChgLst>
    <pc:chgData name="Haubrich, Matthew" userId="9d8dfec4-8d66-444b-9b2f-b99afef796b3" providerId="ADAL" clId="{A97F05B3-1AF6-4994-9136-3DBFD57AA8AE}"/>
    <pc:docChg chg="undo custSel modSld">
      <pc:chgData name="Haubrich, Matthew" userId="9d8dfec4-8d66-444b-9b2f-b99afef796b3" providerId="ADAL" clId="{A97F05B3-1AF6-4994-9136-3DBFD57AA8AE}" dt="2019-02-27T22:13:42.095" v="694" actId="20577"/>
      <pc:docMkLst>
        <pc:docMk/>
      </pc:docMkLst>
      <pc:sldChg chg="modSp modNotesTx">
        <pc:chgData name="Haubrich, Matthew" userId="9d8dfec4-8d66-444b-9b2f-b99afef796b3" providerId="ADAL" clId="{A97F05B3-1AF6-4994-9136-3DBFD57AA8AE}" dt="2019-02-27T22:13:42.095" v="694" actId="20577"/>
        <pc:sldMkLst>
          <pc:docMk/>
          <pc:sldMk cId="2410989778" sldId="271"/>
        </pc:sldMkLst>
        <pc:spChg chg="mod">
          <ac:chgData name="Haubrich, Matthew" userId="9d8dfec4-8d66-444b-9b2f-b99afef796b3" providerId="ADAL" clId="{A97F05B3-1AF6-4994-9136-3DBFD57AA8AE}" dt="2019-02-27T22:12:31.690" v="624" actId="2711"/>
          <ac:spMkLst>
            <pc:docMk/>
            <pc:sldMk cId="2410989778" sldId="271"/>
            <ac:spMk id="10" creationId="{00000000-0000-0000-0000-000000000000}"/>
          </ac:spMkLst>
        </pc:spChg>
        <pc:graphicFrameChg chg="mod modGraphic">
          <ac:chgData name="Haubrich, Matthew" userId="9d8dfec4-8d66-444b-9b2f-b99afef796b3" providerId="ADAL" clId="{A97F05B3-1AF6-4994-9136-3DBFD57AA8AE}" dt="2019-02-27T22:13:27.234" v="638" actId="1036"/>
          <ac:graphicFrameMkLst>
            <pc:docMk/>
            <pc:sldMk cId="2410989778" sldId="271"/>
            <ac:graphicFrameMk id="4" creationId="{00000000-0000-0000-0000-000000000000}"/>
          </ac:graphicFrameMkLst>
        </pc:graphicFrameChg>
      </pc:sldChg>
      <pc:sldChg chg="addSp delSp modSp modNotesTx">
        <pc:chgData name="Haubrich, Matthew" userId="9d8dfec4-8d66-444b-9b2f-b99afef796b3" providerId="ADAL" clId="{A97F05B3-1AF6-4994-9136-3DBFD57AA8AE}" dt="2019-02-27T22:02:52" v="247" actId="6549"/>
        <pc:sldMkLst>
          <pc:docMk/>
          <pc:sldMk cId="2725305326" sldId="313"/>
        </pc:sldMkLst>
        <pc:spChg chg="mod">
          <ac:chgData name="Haubrich, Matthew" userId="9d8dfec4-8d66-444b-9b2f-b99afef796b3" providerId="ADAL" clId="{A97F05B3-1AF6-4994-9136-3DBFD57AA8AE}" dt="2019-02-27T22:02:52" v="247" actId="6549"/>
          <ac:spMkLst>
            <pc:docMk/>
            <pc:sldMk cId="2725305326" sldId="313"/>
            <ac:spMk id="5" creationId="{00000000-0000-0000-0000-000000000000}"/>
          </ac:spMkLst>
        </pc:spChg>
        <pc:picChg chg="add del mod">
          <ac:chgData name="Haubrich, Matthew" userId="9d8dfec4-8d66-444b-9b2f-b99afef796b3" providerId="ADAL" clId="{A97F05B3-1AF6-4994-9136-3DBFD57AA8AE}" dt="2019-02-27T20:31:42.738" v="102" actId="478"/>
          <ac:picMkLst>
            <pc:docMk/>
            <pc:sldMk cId="2725305326" sldId="313"/>
            <ac:picMk id="1026" creationId="{19A186F0-A509-4280-AFC3-95484E4B0685}"/>
          </ac:picMkLst>
        </pc:picChg>
        <pc:picChg chg="add mod">
          <ac:chgData name="Haubrich, Matthew" userId="9d8dfec4-8d66-444b-9b2f-b99afef796b3" providerId="ADAL" clId="{A97F05B3-1AF6-4994-9136-3DBFD57AA8AE}" dt="2019-02-27T20:31:57.286" v="105" actId="1076"/>
          <ac:picMkLst>
            <pc:docMk/>
            <pc:sldMk cId="2725305326" sldId="313"/>
            <ac:picMk id="1027" creationId="{57662318-EC1C-4607-932A-6D01E1A0F265}"/>
          </ac:picMkLst>
        </pc:picChg>
      </pc:sldChg>
      <pc:sldChg chg="modSp">
        <pc:chgData name="Haubrich, Matthew" userId="9d8dfec4-8d66-444b-9b2f-b99afef796b3" providerId="ADAL" clId="{A97F05B3-1AF6-4994-9136-3DBFD57AA8AE}" dt="2019-02-27T21:58:35.972" v="108" actId="27636"/>
        <pc:sldMkLst>
          <pc:docMk/>
          <pc:sldMk cId="2894996203" sldId="335"/>
        </pc:sldMkLst>
        <pc:spChg chg="mod">
          <ac:chgData name="Haubrich, Matthew" userId="9d8dfec4-8d66-444b-9b2f-b99afef796b3" providerId="ADAL" clId="{A97F05B3-1AF6-4994-9136-3DBFD57AA8AE}" dt="2019-02-27T21:58:35.972" v="108" actId="27636"/>
          <ac:spMkLst>
            <pc:docMk/>
            <pc:sldMk cId="2894996203" sldId="335"/>
            <ac:spMk id="6" creationId="{00000000-0000-0000-0000-000000000000}"/>
          </ac:spMkLst>
        </pc:spChg>
      </pc:sldChg>
      <pc:sldChg chg="modNotesTx">
        <pc:chgData name="Haubrich, Matthew" userId="9d8dfec4-8d66-444b-9b2f-b99afef796b3" providerId="ADAL" clId="{A97F05B3-1AF6-4994-9136-3DBFD57AA8AE}" dt="2019-02-27T21:59:10.485" v="193" actId="20577"/>
        <pc:sldMkLst>
          <pc:docMk/>
          <pc:sldMk cId="479195744" sldId="340"/>
        </pc:sldMkLst>
      </pc:sldChg>
      <pc:sldChg chg="modSp">
        <pc:chgData name="Haubrich, Matthew" userId="9d8dfec4-8d66-444b-9b2f-b99afef796b3" providerId="ADAL" clId="{A97F05B3-1AF6-4994-9136-3DBFD57AA8AE}" dt="2019-02-27T22:10:36.764" v="553" actId="122"/>
        <pc:sldMkLst>
          <pc:docMk/>
          <pc:sldMk cId="2434233828" sldId="342"/>
        </pc:sldMkLst>
        <pc:graphicFrameChg chg="modGraphic">
          <ac:chgData name="Haubrich, Matthew" userId="9d8dfec4-8d66-444b-9b2f-b99afef796b3" providerId="ADAL" clId="{A97F05B3-1AF6-4994-9136-3DBFD57AA8AE}" dt="2019-02-27T22:10:36.764" v="553" actId="122"/>
          <ac:graphicFrameMkLst>
            <pc:docMk/>
            <pc:sldMk cId="2434233828" sldId="342"/>
            <ac:graphicFrameMk id="3" creationId="{00000000-0000-0000-0000-000000000000}"/>
          </ac:graphicFrameMkLst>
        </pc:graphicFrameChg>
      </pc:sldChg>
      <pc:sldChg chg="addSp modSp modNotesTx">
        <pc:chgData name="Haubrich, Matthew" userId="9d8dfec4-8d66-444b-9b2f-b99afef796b3" providerId="ADAL" clId="{A97F05B3-1AF6-4994-9136-3DBFD57AA8AE}" dt="2019-02-27T22:11:17.618" v="622" actId="20577"/>
        <pc:sldMkLst>
          <pc:docMk/>
          <pc:sldMk cId="3597736824" sldId="343"/>
        </pc:sldMkLst>
        <pc:spChg chg="mod">
          <ac:chgData name="Haubrich, Matthew" userId="9d8dfec4-8d66-444b-9b2f-b99afef796b3" providerId="ADAL" clId="{A97F05B3-1AF6-4994-9136-3DBFD57AA8AE}" dt="2019-02-27T22:10:20.473" v="552" actId="20577"/>
          <ac:spMkLst>
            <pc:docMk/>
            <pc:sldMk cId="3597736824" sldId="343"/>
            <ac:spMk id="2" creationId="{00000000-0000-0000-0000-000000000000}"/>
          </ac:spMkLst>
        </pc:spChg>
        <pc:spChg chg="add mod">
          <ac:chgData name="Haubrich, Matthew" userId="9d8dfec4-8d66-444b-9b2f-b99afef796b3" providerId="ADAL" clId="{A97F05B3-1AF6-4994-9136-3DBFD57AA8AE}" dt="2019-02-27T22:10:04.159" v="539" actId="6549"/>
          <ac:spMkLst>
            <pc:docMk/>
            <pc:sldMk cId="3597736824" sldId="343"/>
            <ac:spMk id="3" creationId="{9E379FF8-A891-4757-B198-55FE59660E80}"/>
          </ac:spMkLst>
        </pc:spChg>
        <pc:picChg chg="add mod">
          <ac:chgData name="Haubrich, Matthew" userId="9d8dfec4-8d66-444b-9b2f-b99afef796b3" providerId="ADAL" clId="{A97F05B3-1AF6-4994-9136-3DBFD57AA8AE}" dt="2019-02-27T22:06:34.297" v="273" actId="1036"/>
          <ac:picMkLst>
            <pc:docMk/>
            <pc:sldMk cId="3597736824" sldId="343"/>
            <ac:picMk id="4" creationId="{B1EFABFC-5CD9-4A07-A309-F47ED0AB894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19%20Program%2010yr%20look%20ahea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19%20Program%2010yr%20look%20ahe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19%20Program%2010yr%20look%20ahea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19%20Program%2010yr%20look%20ahea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19%20Program%2010yr%20look%20ahea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adot.sharepoint.com/sites/XDIV/TAM/TAM%20Governance/2019%20Program%2010yr%20look%20ahea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'2020 Scenarios'!$D$169</c:f>
              <c:strCache>
                <c:ptCount val="1"/>
                <c:pt idx="0">
                  <c:v>Interstate Programs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'2020 Scenarios'!$A$170:$B$217</c:f>
              <c:multiLvlStrCache>
                <c:ptCount val="47"/>
                <c:lvl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2024</c:v>
                  </c:pt>
                  <c:pt idx="6">
                    <c:v>2025</c:v>
                  </c:pt>
                  <c:pt idx="7">
                    <c:v>2026</c:v>
                  </c:pt>
                  <c:pt idx="8">
                    <c:v>2027</c:v>
                  </c:pt>
                  <c:pt idx="9">
                    <c:v>2028</c:v>
                  </c:pt>
                  <c:pt idx="10">
                    <c:v>2029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2027</c:v>
                  </c:pt>
                  <c:pt idx="21">
                    <c:v>2028</c:v>
                  </c:pt>
                  <c:pt idx="22">
                    <c:v>2029</c:v>
                  </c:pt>
                  <c:pt idx="25">
                    <c:v>2020</c:v>
                  </c:pt>
                  <c:pt idx="26">
                    <c:v>2021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  <c:pt idx="30">
                    <c:v>2025</c:v>
                  </c:pt>
                  <c:pt idx="31">
                    <c:v>2026</c:v>
                  </c:pt>
                  <c:pt idx="32">
                    <c:v>2027</c:v>
                  </c:pt>
                  <c:pt idx="33">
                    <c:v>2028</c:v>
                  </c:pt>
                  <c:pt idx="34">
                    <c:v>2029</c:v>
                  </c:pt>
                  <c:pt idx="37">
                    <c:v>2020</c:v>
                  </c:pt>
                  <c:pt idx="38">
                    <c:v>2021</c:v>
                  </c:pt>
                  <c:pt idx="39">
                    <c:v>2022</c:v>
                  </c:pt>
                  <c:pt idx="40">
                    <c:v>2023</c:v>
                  </c:pt>
                  <c:pt idx="41">
                    <c:v>2024</c:v>
                  </c:pt>
                  <c:pt idx="42">
                    <c:v>2025</c:v>
                  </c:pt>
                  <c:pt idx="43">
                    <c:v>2026</c:v>
                  </c:pt>
                  <c:pt idx="44">
                    <c:v>2027</c:v>
                  </c:pt>
                  <c:pt idx="45">
                    <c:v>2028</c:v>
                  </c:pt>
                  <c:pt idx="46">
                    <c:v>2029</c:v>
                  </c:pt>
                </c:lvl>
                <c:lvl>
                  <c:pt idx="0">
                    <c:v>75% of Current Funding   </c:v>
                  </c:pt>
                  <c:pt idx="12">
                    <c:v>100% of Current Funding   </c:v>
                  </c:pt>
                  <c:pt idx="24">
                    <c:v>150% of Current Funding   </c:v>
                  </c:pt>
                  <c:pt idx="36">
                    <c:v>200% of Current Funding   </c:v>
                  </c:pt>
                </c:lvl>
              </c:multiLvlStrCache>
            </c:multiLvlStrRef>
          </c:cat>
          <c:val>
            <c:numRef>
              <c:f>'2020 Scenarios'!$D$170:$D$217</c:f>
              <c:numCache>
                <c:formatCode>General</c:formatCode>
                <c:ptCount val="48"/>
                <c:pt idx="1">
                  <c:v>339.6</c:v>
                </c:pt>
                <c:pt idx="2">
                  <c:v>382.4</c:v>
                </c:pt>
                <c:pt idx="3">
                  <c:v>326.10000000000002</c:v>
                </c:pt>
                <c:pt idx="4">
                  <c:v>258.10000000000002</c:v>
                </c:pt>
                <c:pt idx="5">
                  <c:v>330</c:v>
                </c:pt>
                <c:pt idx="6">
                  <c:v>330</c:v>
                </c:pt>
                <c:pt idx="7">
                  <c:v>330</c:v>
                </c:pt>
                <c:pt idx="8">
                  <c:v>330</c:v>
                </c:pt>
                <c:pt idx="9">
                  <c:v>330</c:v>
                </c:pt>
                <c:pt idx="10">
                  <c:v>330</c:v>
                </c:pt>
                <c:pt idx="13">
                  <c:v>339.6</c:v>
                </c:pt>
                <c:pt idx="14">
                  <c:v>382.4</c:v>
                </c:pt>
                <c:pt idx="15">
                  <c:v>326.10000000000002</c:v>
                </c:pt>
                <c:pt idx="16">
                  <c:v>258.10000000000002</c:v>
                </c:pt>
                <c:pt idx="17">
                  <c:v>330</c:v>
                </c:pt>
                <c:pt idx="18">
                  <c:v>330</c:v>
                </c:pt>
                <c:pt idx="19">
                  <c:v>330</c:v>
                </c:pt>
                <c:pt idx="20">
                  <c:v>330</c:v>
                </c:pt>
                <c:pt idx="21">
                  <c:v>330</c:v>
                </c:pt>
                <c:pt idx="22">
                  <c:v>330</c:v>
                </c:pt>
                <c:pt idx="25">
                  <c:v>339.6</c:v>
                </c:pt>
                <c:pt idx="26">
                  <c:v>382.4</c:v>
                </c:pt>
                <c:pt idx="27">
                  <c:v>326.10000000000002</c:v>
                </c:pt>
                <c:pt idx="28">
                  <c:v>258.10000000000002</c:v>
                </c:pt>
                <c:pt idx="29">
                  <c:v>330</c:v>
                </c:pt>
                <c:pt idx="30">
                  <c:v>330</c:v>
                </c:pt>
                <c:pt idx="31">
                  <c:v>330</c:v>
                </c:pt>
                <c:pt idx="32">
                  <c:v>330</c:v>
                </c:pt>
                <c:pt idx="33">
                  <c:v>330</c:v>
                </c:pt>
                <c:pt idx="34">
                  <c:v>330</c:v>
                </c:pt>
                <c:pt idx="37">
                  <c:v>339.6</c:v>
                </c:pt>
                <c:pt idx="38">
                  <c:v>382.4</c:v>
                </c:pt>
                <c:pt idx="39">
                  <c:v>326.10000000000002</c:v>
                </c:pt>
                <c:pt idx="40">
                  <c:v>258.10000000000002</c:v>
                </c:pt>
                <c:pt idx="41">
                  <c:v>330</c:v>
                </c:pt>
                <c:pt idx="42">
                  <c:v>330</c:v>
                </c:pt>
                <c:pt idx="43">
                  <c:v>330</c:v>
                </c:pt>
                <c:pt idx="44">
                  <c:v>330</c:v>
                </c:pt>
                <c:pt idx="45">
                  <c:v>330</c:v>
                </c:pt>
                <c:pt idx="46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0-47B2-BD0B-35BA7F2F82F0}"/>
            </c:ext>
          </c:extLst>
        </c:ser>
        <c:ser>
          <c:idx val="2"/>
          <c:order val="1"/>
          <c:tx>
            <c:strRef>
              <c:f>'2020 Scenarios'!$E$169</c:f>
              <c:strCache>
                <c:ptCount val="1"/>
                <c:pt idx="0">
                  <c:v>Non-Interstate Capacity/Enhancement (NR)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'2020 Scenarios'!$A$170:$B$217</c:f>
              <c:multiLvlStrCache>
                <c:ptCount val="47"/>
                <c:lvl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2024</c:v>
                  </c:pt>
                  <c:pt idx="6">
                    <c:v>2025</c:v>
                  </c:pt>
                  <c:pt idx="7">
                    <c:v>2026</c:v>
                  </c:pt>
                  <c:pt idx="8">
                    <c:v>2027</c:v>
                  </c:pt>
                  <c:pt idx="9">
                    <c:v>2028</c:v>
                  </c:pt>
                  <c:pt idx="10">
                    <c:v>2029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2027</c:v>
                  </c:pt>
                  <c:pt idx="21">
                    <c:v>2028</c:v>
                  </c:pt>
                  <c:pt idx="22">
                    <c:v>2029</c:v>
                  </c:pt>
                  <c:pt idx="25">
                    <c:v>2020</c:v>
                  </c:pt>
                  <c:pt idx="26">
                    <c:v>2021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  <c:pt idx="30">
                    <c:v>2025</c:v>
                  </c:pt>
                  <c:pt idx="31">
                    <c:v>2026</c:v>
                  </c:pt>
                  <c:pt idx="32">
                    <c:v>2027</c:v>
                  </c:pt>
                  <c:pt idx="33">
                    <c:v>2028</c:v>
                  </c:pt>
                  <c:pt idx="34">
                    <c:v>2029</c:v>
                  </c:pt>
                  <c:pt idx="37">
                    <c:v>2020</c:v>
                  </c:pt>
                  <c:pt idx="38">
                    <c:v>2021</c:v>
                  </c:pt>
                  <c:pt idx="39">
                    <c:v>2022</c:v>
                  </c:pt>
                  <c:pt idx="40">
                    <c:v>2023</c:v>
                  </c:pt>
                  <c:pt idx="41">
                    <c:v>2024</c:v>
                  </c:pt>
                  <c:pt idx="42">
                    <c:v>2025</c:v>
                  </c:pt>
                  <c:pt idx="43">
                    <c:v>2026</c:v>
                  </c:pt>
                  <c:pt idx="44">
                    <c:v>2027</c:v>
                  </c:pt>
                  <c:pt idx="45">
                    <c:v>2028</c:v>
                  </c:pt>
                  <c:pt idx="46">
                    <c:v>2029</c:v>
                  </c:pt>
                </c:lvl>
                <c:lvl>
                  <c:pt idx="0">
                    <c:v>75% of Current Funding   </c:v>
                  </c:pt>
                  <c:pt idx="12">
                    <c:v>100% of Current Funding   </c:v>
                  </c:pt>
                  <c:pt idx="24">
                    <c:v>150% of Current Funding   </c:v>
                  </c:pt>
                  <c:pt idx="36">
                    <c:v>200% of Current Funding   </c:v>
                  </c:pt>
                </c:lvl>
              </c:multiLvlStrCache>
            </c:multiLvlStrRef>
          </c:cat>
          <c:val>
            <c:numRef>
              <c:f>'2020 Scenarios'!$E$170:$E$217</c:f>
              <c:numCache>
                <c:formatCode>General</c:formatCode>
                <c:ptCount val="48"/>
                <c:pt idx="1">
                  <c:v>155.6</c:v>
                </c:pt>
                <c:pt idx="2">
                  <c:v>110.4</c:v>
                </c:pt>
                <c:pt idx="3">
                  <c:v>106.5</c:v>
                </c:pt>
                <c:pt idx="4">
                  <c:v>166.7</c:v>
                </c:pt>
                <c:pt idx="5">
                  <c:v>104.4</c:v>
                </c:pt>
                <c:pt idx="6">
                  <c:v>44.1</c:v>
                </c:pt>
                <c:pt idx="7">
                  <c:v>63.4</c:v>
                </c:pt>
                <c:pt idx="8">
                  <c:v>40.1</c:v>
                </c:pt>
                <c:pt idx="9">
                  <c:v>30</c:v>
                </c:pt>
                <c:pt idx="10">
                  <c:v>30</c:v>
                </c:pt>
                <c:pt idx="13">
                  <c:v>155.6</c:v>
                </c:pt>
                <c:pt idx="14">
                  <c:v>110.4</c:v>
                </c:pt>
                <c:pt idx="15">
                  <c:v>106.5</c:v>
                </c:pt>
                <c:pt idx="16">
                  <c:v>166.7</c:v>
                </c:pt>
                <c:pt idx="17">
                  <c:v>104.4</c:v>
                </c:pt>
                <c:pt idx="18">
                  <c:v>44.1</c:v>
                </c:pt>
                <c:pt idx="19">
                  <c:v>63.4</c:v>
                </c:pt>
                <c:pt idx="20">
                  <c:v>40.1</c:v>
                </c:pt>
                <c:pt idx="21">
                  <c:v>30</c:v>
                </c:pt>
                <c:pt idx="22">
                  <c:v>30</c:v>
                </c:pt>
                <c:pt idx="25">
                  <c:v>155.6</c:v>
                </c:pt>
                <c:pt idx="26">
                  <c:v>110.4</c:v>
                </c:pt>
                <c:pt idx="27">
                  <c:v>106.5</c:v>
                </c:pt>
                <c:pt idx="28">
                  <c:v>166.7</c:v>
                </c:pt>
                <c:pt idx="29">
                  <c:v>104.4</c:v>
                </c:pt>
                <c:pt idx="30">
                  <c:v>44.1</c:v>
                </c:pt>
                <c:pt idx="31">
                  <c:v>63.4</c:v>
                </c:pt>
                <c:pt idx="32">
                  <c:v>40.1</c:v>
                </c:pt>
                <c:pt idx="33">
                  <c:v>30</c:v>
                </c:pt>
                <c:pt idx="34">
                  <c:v>30</c:v>
                </c:pt>
                <c:pt idx="37">
                  <c:v>155.6</c:v>
                </c:pt>
                <c:pt idx="38">
                  <c:v>110.4</c:v>
                </c:pt>
                <c:pt idx="39">
                  <c:v>106.5</c:v>
                </c:pt>
                <c:pt idx="40">
                  <c:v>166.7</c:v>
                </c:pt>
                <c:pt idx="41">
                  <c:v>104.4</c:v>
                </c:pt>
                <c:pt idx="42">
                  <c:v>44.1</c:v>
                </c:pt>
                <c:pt idx="43">
                  <c:v>63.4</c:v>
                </c:pt>
                <c:pt idx="44">
                  <c:v>40.1</c:v>
                </c:pt>
                <c:pt idx="45">
                  <c:v>30</c:v>
                </c:pt>
                <c:pt idx="4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0-47B2-BD0B-35BA7F2F82F0}"/>
            </c:ext>
          </c:extLst>
        </c:ser>
        <c:ser>
          <c:idx val="0"/>
          <c:order val="2"/>
          <c:tx>
            <c:strRef>
              <c:f>'2020 Scenarios'!$C$169</c:f>
              <c:strCache>
                <c:ptCount val="1"/>
                <c:pt idx="0">
                  <c:v>Non-Interstate Stewardhip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'2020 Scenarios'!$A$170:$B$217</c:f>
              <c:multiLvlStrCache>
                <c:ptCount val="47"/>
                <c:lvl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2024</c:v>
                  </c:pt>
                  <c:pt idx="6">
                    <c:v>2025</c:v>
                  </c:pt>
                  <c:pt idx="7">
                    <c:v>2026</c:v>
                  </c:pt>
                  <c:pt idx="8">
                    <c:v>2027</c:v>
                  </c:pt>
                  <c:pt idx="9">
                    <c:v>2028</c:v>
                  </c:pt>
                  <c:pt idx="10">
                    <c:v>2029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2027</c:v>
                  </c:pt>
                  <c:pt idx="21">
                    <c:v>2028</c:v>
                  </c:pt>
                  <c:pt idx="22">
                    <c:v>2029</c:v>
                  </c:pt>
                  <c:pt idx="25">
                    <c:v>2020</c:v>
                  </c:pt>
                  <c:pt idx="26">
                    <c:v>2021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  <c:pt idx="30">
                    <c:v>2025</c:v>
                  </c:pt>
                  <c:pt idx="31">
                    <c:v>2026</c:v>
                  </c:pt>
                  <c:pt idx="32">
                    <c:v>2027</c:v>
                  </c:pt>
                  <c:pt idx="33">
                    <c:v>2028</c:v>
                  </c:pt>
                  <c:pt idx="34">
                    <c:v>2029</c:v>
                  </c:pt>
                  <c:pt idx="37">
                    <c:v>2020</c:v>
                  </c:pt>
                  <c:pt idx="38">
                    <c:v>2021</c:v>
                  </c:pt>
                  <c:pt idx="39">
                    <c:v>2022</c:v>
                  </c:pt>
                  <c:pt idx="40">
                    <c:v>2023</c:v>
                  </c:pt>
                  <c:pt idx="41">
                    <c:v>2024</c:v>
                  </c:pt>
                  <c:pt idx="42">
                    <c:v>2025</c:v>
                  </c:pt>
                  <c:pt idx="43">
                    <c:v>2026</c:v>
                  </c:pt>
                  <c:pt idx="44">
                    <c:v>2027</c:v>
                  </c:pt>
                  <c:pt idx="45">
                    <c:v>2028</c:v>
                  </c:pt>
                  <c:pt idx="46">
                    <c:v>2029</c:v>
                  </c:pt>
                </c:lvl>
                <c:lvl>
                  <c:pt idx="0">
                    <c:v>75% of Current Funding   </c:v>
                  </c:pt>
                  <c:pt idx="12">
                    <c:v>100% of Current Funding   </c:v>
                  </c:pt>
                  <c:pt idx="24">
                    <c:v>150% of Current Funding   </c:v>
                  </c:pt>
                  <c:pt idx="36">
                    <c:v>200% of Current Funding   </c:v>
                  </c:pt>
                </c:lvl>
              </c:multiLvlStrCache>
            </c:multiLvlStrRef>
          </c:cat>
          <c:val>
            <c:numRef>
              <c:f>'2020 Scenarios'!$C$170:$C$217</c:f>
              <c:numCache>
                <c:formatCode>0.0</c:formatCode>
                <c:ptCount val="48"/>
                <c:pt idx="1">
                  <c:v>141.02500000000001</c:v>
                </c:pt>
                <c:pt idx="2">
                  <c:v>146.57499999999999</c:v>
                </c:pt>
                <c:pt idx="3">
                  <c:v>159.69999999999999</c:v>
                </c:pt>
                <c:pt idx="4">
                  <c:v>193.9</c:v>
                </c:pt>
                <c:pt idx="5">
                  <c:v>205</c:v>
                </c:pt>
                <c:pt idx="6">
                  <c:v>220</c:v>
                </c:pt>
                <c:pt idx="7">
                  <c:v>235</c:v>
                </c:pt>
                <c:pt idx="8">
                  <c:v>253.75</c:v>
                </c:pt>
                <c:pt idx="9">
                  <c:v>272.5</c:v>
                </c:pt>
                <c:pt idx="10">
                  <c:v>291.25</c:v>
                </c:pt>
                <c:pt idx="13" formatCode="General">
                  <c:v>179.7</c:v>
                </c:pt>
                <c:pt idx="14" formatCode="General">
                  <c:v>187.1</c:v>
                </c:pt>
                <c:pt idx="15" formatCode="General">
                  <c:v>204.6</c:v>
                </c:pt>
                <c:pt idx="16" formatCode="General">
                  <c:v>250.2</c:v>
                </c:pt>
                <c:pt idx="17" formatCode="General">
                  <c:v>265</c:v>
                </c:pt>
                <c:pt idx="18" formatCode="General">
                  <c:v>285</c:v>
                </c:pt>
                <c:pt idx="19" formatCode="General">
                  <c:v>305</c:v>
                </c:pt>
                <c:pt idx="20" formatCode="General">
                  <c:v>330</c:v>
                </c:pt>
                <c:pt idx="21" formatCode="General">
                  <c:v>355</c:v>
                </c:pt>
                <c:pt idx="22" formatCode="General">
                  <c:v>380</c:v>
                </c:pt>
                <c:pt idx="25" formatCode="General">
                  <c:v>257.05</c:v>
                </c:pt>
                <c:pt idx="26" formatCode="General">
                  <c:v>268.14999999999998</c:v>
                </c:pt>
                <c:pt idx="27" formatCode="General">
                  <c:v>294.39999999999998</c:v>
                </c:pt>
                <c:pt idx="28" formatCode="General">
                  <c:v>362.8</c:v>
                </c:pt>
                <c:pt idx="29" formatCode="General">
                  <c:v>385</c:v>
                </c:pt>
                <c:pt idx="30" formatCode="General">
                  <c:v>415</c:v>
                </c:pt>
                <c:pt idx="31" formatCode="General">
                  <c:v>445</c:v>
                </c:pt>
                <c:pt idx="32" formatCode="General">
                  <c:v>482.5</c:v>
                </c:pt>
                <c:pt idx="33" formatCode="General">
                  <c:v>520</c:v>
                </c:pt>
                <c:pt idx="34" formatCode="General">
                  <c:v>557.5</c:v>
                </c:pt>
                <c:pt idx="37" formatCode="General">
                  <c:v>334.4</c:v>
                </c:pt>
                <c:pt idx="38" formatCode="General">
                  <c:v>349.2</c:v>
                </c:pt>
                <c:pt idx="39" formatCode="General">
                  <c:v>384.2</c:v>
                </c:pt>
                <c:pt idx="40" formatCode="General">
                  <c:v>475.4</c:v>
                </c:pt>
                <c:pt idx="41" formatCode="General">
                  <c:v>505</c:v>
                </c:pt>
                <c:pt idx="42" formatCode="General">
                  <c:v>545</c:v>
                </c:pt>
                <c:pt idx="43" formatCode="General">
                  <c:v>585</c:v>
                </c:pt>
                <c:pt idx="44" formatCode="General">
                  <c:v>635</c:v>
                </c:pt>
                <c:pt idx="45" formatCode="General">
                  <c:v>685</c:v>
                </c:pt>
                <c:pt idx="46" formatCode="General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0-47B2-BD0B-35BA7F2F82F0}"/>
            </c:ext>
          </c:extLst>
        </c:ser>
        <c:ser>
          <c:idx val="3"/>
          <c:order val="3"/>
          <c:tx>
            <c:strRef>
              <c:f>'2020 Scenarios'!$F$169</c:f>
              <c:strCache>
                <c:ptCount val="1"/>
                <c:pt idx="0">
                  <c:v>Total Expenditures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'2020 Scenarios'!$A$170:$B$217</c:f>
              <c:multiLvlStrCache>
                <c:ptCount val="47"/>
                <c:lvl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  <c:pt idx="4">
                    <c:v>2023</c:v>
                  </c:pt>
                  <c:pt idx="5">
                    <c:v>2024</c:v>
                  </c:pt>
                  <c:pt idx="6">
                    <c:v>2025</c:v>
                  </c:pt>
                  <c:pt idx="7">
                    <c:v>2026</c:v>
                  </c:pt>
                  <c:pt idx="8">
                    <c:v>2027</c:v>
                  </c:pt>
                  <c:pt idx="9">
                    <c:v>2028</c:v>
                  </c:pt>
                  <c:pt idx="10">
                    <c:v>2029</c:v>
                  </c:pt>
                  <c:pt idx="13">
                    <c:v>2020</c:v>
                  </c:pt>
                  <c:pt idx="14">
                    <c:v>2021</c:v>
                  </c:pt>
                  <c:pt idx="15">
                    <c:v>2022</c:v>
                  </c:pt>
                  <c:pt idx="16">
                    <c:v>2023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2027</c:v>
                  </c:pt>
                  <c:pt idx="21">
                    <c:v>2028</c:v>
                  </c:pt>
                  <c:pt idx="22">
                    <c:v>2029</c:v>
                  </c:pt>
                  <c:pt idx="25">
                    <c:v>2020</c:v>
                  </c:pt>
                  <c:pt idx="26">
                    <c:v>2021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  <c:pt idx="30">
                    <c:v>2025</c:v>
                  </c:pt>
                  <c:pt idx="31">
                    <c:v>2026</c:v>
                  </c:pt>
                  <c:pt idx="32">
                    <c:v>2027</c:v>
                  </c:pt>
                  <c:pt idx="33">
                    <c:v>2028</c:v>
                  </c:pt>
                  <c:pt idx="34">
                    <c:v>2029</c:v>
                  </c:pt>
                  <c:pt idx="37">
                    <c:v>2020</c:v>
                  </c:pt>
                  <c:pt idx="38">
                    <c:v>2021</c:v>
                  </c:pt>
                  <c:pt idx="39">
                    <c:v>2022</c:v>
                  </c:pt>
                  <c:pt idx="40">
                    <c:v>2023</c:v>
                  </c:pt>
                  <c:pt idx="41">
                    <c:v>2024</c:v>
                  </c:pt>
                  <c:pt idx="42">
                    <c:v>2025</c:v>
                  </c:pt>
                  <c:pt idx="43">
                    <c:v>2026</c:v>
                  </c:pt>
                  <c:pt idx="44">
                    <c:v>2027</c:v>
                  </c:pt>
                  <c:pt idx="45">
                    <c:v>2028</c:v>
                  </c:pt>
                  <c:pt idx="46">
                    <c:v>2029</c:v>
                  </c:pt>
                </c:lvl>
                <c:lvl>
                  <c:pt idx="0">
                    <c:v>75% of Current Funding   </c:v>
                  </c:pt>
                  <c:pt idx="12">
                    <c:v>100% of Current Funding   </c:v>
                  </c:pt>
                  <c:pt idx="24">
                    <c:v>150% of Current Funding   </c:v>
                  </c:pt>
                  <c:pt idx="36">
                    <c:v>200% of Current Funding   </c:v>
                  </c:pt>
                </c:lvl>
              </c:multiLvlStrCache>
            </c:multiLvlStrRef>
          </c:cat>
          <c:val>
            <c:numRef>
              <c:f>'2020 Scenarios'!$F$170:$F$217</c:f>
              <c:numCache>
                <c:formatCode>General</c:formatCode>
                <c:ptCount val="48"/>
                <c:pt idx="1">
                  <c:v>636.22500000000002</c:v>
                </c:pt>
                <c:pt idx="2">
                  <c:v>639.37499999999989</c:v>
                </c:pt>
                <c:pt idx="3">
                  <c:v>592.29999999999995</c:v>
                </c:pt>
                <c:pt idx="4">
                  <c:v>618.70000000000005</c:v>
                </c:pt>
                <c:pt idx="5">
                  <c:v>639.4</c:v>
                </c:pt>
                <c:pt idx="6">
                  <c:v>594.1</c:v>
                </c:pt>
                <c:pt idx="7">
                  <c:v>628.4</c:v>
                </c:pt>
                <c:pt idx="8">
                  <c:v>623.85</c:v>
                </c:pt>
                <c:pt idx="9">
                  <c:v>632.5</c:v>
                </c:pt>
                <c:pt idx="10">
                  <c:v>651.25</c:v>
                </c:pt>
                <c:pt idx="13">
                  <c:v>674.9</c:v>
                </c:pt>
                <c:pt idx="14">
                  <c:v>679.9</c:v>
                </c:pt>
                <c:pt idx="15">
                  <c:v>637.20000000000005</c:v>
                </c:pt>
                <c:pt idx="16">
                  <c:v>675</c:v>
                </c:pt>
                <c:pt idx="17">
                  <c:v>699.4</c:v>
                </c:pt>
                <c:pt idx="18">
                  <c:v>659.1</c:v>
                </c:pt>
                <c:pt idx="19">
                  <c:v>698.4</c:v>
                </c:pt>
                <c:pt idx="20">
                  <c:v>700.1</c:v>
                </c:pt>
                <c:pt idx="21">
                  <c:v>715</c:v>
                </c:pt>
                <c:pt idx="22">
                  <c:v>740</c:v>
                </c:pt>
                <c:pt idx="25">
                  <c:v>752.25000000000011</c:v>
                </c:pt>
                <c:pt idx="26">
                  <c:v>760.94999999999993</c:v>
                </c:pt>
                <c:pt idx="27">
                  <c:v>727</c:v>
                </c:pt>
                <c:pt idx="28">
                  <c:v>787.60000000000014</c:v>
                </c:pt>
                <c:pt idx="29">
                  <c:v>819.4</c:v>
                </c:pt>
                <c:pt idx="30">
                  <c:v>789.1</c:v>
                </c:pt>
                <c:pt idx="31">
                  <c:v>838.4</c:v>
                </c:pt>
                <c:pt idx="32">
                  <c:v>852.6</c:v>
                </c:pt>
                <c:pt idx="33">
                  <c:v>880</c:v>
                </c:pt>
                <c:pt idx="34">
                  <c:v>917.5</c:v>
                </c:pt>
                <c:pt idx="37">
                  <c:v>829.6</c:v>
                </c:pt>
                <c:pt idx="38">
                  <c:v>841.99999999999989</c:v>
                </c:pt>
                <c:pt idx="39">
                  <c:v>816.8</c:v>
                </c:pt>
                <c:pt idx="40">
                  <c:v>900.2</c:v>
                </c:pt>
                <c:pt idx="41">
                  <c:v>939.4</c:v>
                </c:pt>
                <c:pt idx="42">
                  <c:v>919.1</c:v>
                </c:pt>
                <c:pt idx="43">
                  <c:v>978.4</c:v>
                </c:pt>
                <c:pt idx="44">
                  <c:v>1005.1</c:v>
                </c:pt>
                <c:pt idx="45">
                  <c:v>1045</c:v>
                </c:pt>
                <c:pt idx="46">
                  <c:v>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C0-47B2-BD0B-35BA7F2F8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86813064"/>
        <c:axId val="386819296"/>
      </c:barChart>
      <c:lineChart>
        <c:grouping val="standard"/>
        <c:varyColors val="0"/>
        <c:ser>
          <c:idx val="4"/>
          <c:order val="4"/>
          <c:tx>
            <c:strRef>
              <c:f>'2020 Scenarios'!$G$169</c:f>
              <c:strCache>
                <c:ptCount val="1"/>
                <c:pt idx="0">
                  <c:v>Anticipated Revenue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'2020 Scenarios'!$G$170:$G$217</c:f>
              <c:numCache>
                <c:formatCode>General</c:formatCode>
                <c:ptCount val="48"/>
                <c:pt idx="1">
                  <c:v>649.29999999999995</c:v>
                </c:pt>
                <c:pt idx="2">
                  <c:v>643.20000000000005</c:v>
                </c:pt>
                <c:pt idx="3">
                  <c:v>633.70000000000005</c:v>
                </c:pt>
                <c:pt idx="4">
                  <c:v>657.7</c:v>
                </c:pt>
                <c:pt idx="5">
                  <c:v>657.7</c:v>
                </c:pt>
                <c:pt idx="6">
                  <c:v>657.7</c:v>
                </c:pt>
                <c:pt idx="7">
                  <c:v>657.7</c:v>
                </c:pt>
                <c:pt idx="8">
                  <c:v>657.7</c:v>
                </c:pt>
                <c:pt idx="9">
                  <c:v>657.7</c:v>
                </c:pt>
                <c:pt idx="10">
                  <c:v>657.7</c:v>
                </c:pt>
                <c:pt idx="13">
                  <c:v>649.29999999999995</c:v>
                </c:pt>
                <c:pt idx="14">
                  <c:v>643.20000000000005</c:v>
                </c:pt>
                <c:pt idx="15">
                  <c:v>633.70000000000005</c:v>
                </c:pt>
                <c:pt idx="16">
                  <c:v>657.7</c:v>
                </c:pt>
                <c:pt idx="17">
                  <c:v>657.7</c:v>
                </c:pt>
                <c:pt idx="18">
                  <c:v>657.7</c:v>
                </c:pt>
                <c:pt idx="19">
                  <c:v>657.7</c:v>
                </c:pt>
                <c:pt idx="20">
                  <c:v>657.7</c:v>
                </c:pt>
                <c:pt idx="21">
                  <c:v>657.7</c:v>
                </c:pt>
                <c:pt idx="22">
                  <c:v>657.7</c:v>
                </c:pt>
                <c:pt idx="25">
                  <c:v>649.29999999999995</c:v>
                </c:pt>
                <c:pt idx="26">
                  <c:v>643.20000000000005</c:v>
                </c:pt>
                <c:pt idx="27">
                  <c:v>633.70000000000005</c:v>
                </c:pt>
                <c:pt idx="28">
                  <c:v>657.7</c:v>
                </c:pt>
                <c:pt idx="29">
                  <c:v>657.7</c:v>
                </c:pt>
                <c:pt idx="30">
                  <c:v>657.7</c:v>
                </c:pt>
                <c:pt idx="31">
                  <c:v>657.7</c:v>
                </c:pt>
                <c:pt idx="32">
                  <c:v>657.7</c:v>
                </c:pt>
                <c:pt idx="33">
                  <c:v>657.7</c:v>
                </c:pt>
                <c:pt idx="34">
                  <c:v>657.7</c:v>
                </c:pt>
                <c:pt idx="37">
                  <c:v>649.29999999999995</c:v>
                </c:pt>
                <c:pt idx="38">
                  <c:v>643.20000000000005</c:v>
                </c:pt>
                <c:pt idx="39">
                  <c:v>633.70000000000005</c:v>
                </c:pt>
                <c:pt idx="40">
                  <c:v>657.7</c:v>
                </c:pt>
                <c:pt idx="41">
                  <c:v>657.7</c:v>
                </c:pt>
                <c:pt idx="42">
                  <c:v>657.7</c:v>
                </c:pt>
                <c:pt idx="43">
                  <c:v>657.7</c:v>
                </c:pt>
                <c:pt idx="44">
                  <c:v>657.7</c:v>
                </c:pt>
                <c:pt idx="45">
                  <c:v>657.7</c:v>
                </c:pt>
                <c:pt idx="46">
                  <c:v>657.7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C0-47B2-BD0B-35BA7F2F8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813064"/>
        <c:axId val="386819296"/>
      </c:lineChart>
      <c:catAx>
        <c:axId val="38681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819296"/>
        <c:crosses val="autoZero"/>
        <c:auto val="1"/>
        <c:lblAlgn val="ctr"/>
        <c:lblOffset val="100"/>
        <c:noMultiLvlLbl val="0"/>
      </c:catAx>
      <c:valAx>
        <c:axId val="386819296"/>
        <c:scaling>
          <c:orientation val="minMax"/>
          <c:max val="1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81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Non-Interstate Pavement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6"/>
          <c:order val="4"/>
          <c:tx>
            <c:strRef>
              <c:f>'2020 Scenarios'!$R$104</c:f>
              <c:strCache>
                <c:ptCount val="1"/>
                <c:pt idx="0">
                  <c:v>Pri Pav P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Scenarios'!$S$104:$AF$104</c:f>
              <c:numCache>
                <c:formatCode>General</c:formatCode>
                <c:ptCount val="11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4-45F7-9213-C0A04E949333}"/>
            </c:ext>
          </c:extLst>
        </c:ser>
        <c:ser>
          <c:idx val="5"/>
          <c:order val="5"/>
          <c:tx>
            <c:strRef>
              <c:f>'2020 Scenarios'!$R$103</c:f>
              <c:strCache>
                <c:ptCount val="1"/>
                <c:pt idx="0">
                  <c:v>Pri Pav F</c:v>
                </c:pt>
              </c:strCache>
            </c:strRef>
          </c:tx>
          <c:spPr>
            <a:solidFill>
              <a:schemeClr val="accent4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Scenarios'!$S$103:$AF$103</c:f>
              <c:numCache>
                <c:formatCode>General</c:formatCode>
                <c:ptCount val="1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44-45F7-9213-C0A04E949333}"/>
            </c:ext>
          </c:extLst>
        </c:ser>
        <c:ser>
          <c:idx val="4"/>
          <c:order val="6"/>
          <c:tx>
            <c:strRef>
              <c:f>'2020 Scenarios'!$R$102</c:f>
              <c:strCache>
                <c:ptCount val="1"/>
                <c:pt idx="0">
                  <c:v>Pri Pav G</c:v>
                </c:pt>
              </c:strCache>
            </c:strRef>
          </c:tx>
          <c:spPr>
            <a:solidFill>
              <a:schemeClr val="accent6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Scenarios'!$S$102:$AF$102</c:f>
              <c:numCache>
                <c:formatCode>General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44-45F7-9213-C0A04E94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08682224"/>
        <c:axId val="908679272"/>
      </c:barChart>
      <c:lineChart>
        <c:grouping val="standard"/>
        <c:varyColors val="0"/>
        <c:ser>
          <c:idx val="1"/>
          <c:order val="0"/>
          <c:tx>
            <c:strRef>
              <c:f>'2020 Scenarios'!$A$38</c:f>
              <c:strCache>
                <c:ptCount val="1"/>
                <c:pt idx="0">
                  <c:v>75% Funding Level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Scenarios'!$S$41:$AE$41</c:f>
              <c:numCache>
                <c:formatCode>0.0</c:formatCode>
                <c:ptCount val="11"/>
                <c:pt idx="0">
                  <c:v>72.208190000000002</c:v>
                </c:pt>
                <c:pt idx="1">
                  <c:v>70.798490000000001</c:v>
                </c:pt>
                <c:pt idx="2">
                  <c:v>69.918559999999999</c:v>
                </c:pt>
                <c:pt idx="3">
                  <c:v>69.186959999999999</c:v>
                </c:pt>
                <c:pt idx="4">
                  <c:v>68.509270000000001</c:v>
                </c:pt>
                <c:pt idx="5">
                  <c:v>68.068579999999997</c:v>
                </c:pt>
                <c:pt idx="6">
                  <c:v>67.745919999999998</c:v>
                </c:pt>
                <c:pt idx="7">
                  <c:v>67.450490000000002</c:v>
                </c:pt>
                <c:pt idx="8">
                  <c:v>67.252330000000001</c:v>
                </c:pt>
                <c:pt idx="9">
                  <c:v>67.074089999999998</c:v>
                </c:pt>
                <c:pt idx="10">
                  <c:v>66.935519999999997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44-45F7-9213-C0A04E949333}"/>
            </c:ext>
          </c:extLst>
        </c:ser>
        <c:ser>
          <c:idx val="0"/>
          <c:order val="1"/>
          <c:tx>
            <c:strRef>
              <c:f>'2020 Scenarios'!$A$53</c:f>
              <c:strCache>
                <c:ptCount val="1"/>
                <c:pt idx="0">
                  <c:v>Current Funding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Scenarios'!$S$56:$AE$56</c:f>
              <c:numCache>
                <c:formatCode>0.0</c:formatCode>
                <c:ptCount val="11"/>
                <c:pt idx="0">
                  <c:v>72.208190000000002</c:v>
                </c:pt>
                <c:pt idx="1">
                  <c:v>70.798490000000001</c:v>
                </c:pt>
                <c:pt idx="2">
                  <c:v>70.172790000000006</c:v>
                </c:pt>
                <c:pt idx="3">
                  <c:v>69.617509999999996</c:v>
                </c:pt>
                <c:pt idx="4">
                  <c:v>69.154179999999997</c:v>
                </c:pt>
                <c:pt idx="5">
                  <c:v>68.953580000000002</c:v>
                </c:pt>
                <c:pt idx="6">
                  <c:v>68.814449999999994</c:v>
                </c:pt>
                <c:pt idx="7">
                  <c:v>68.750380000000007</c:v>
                </c:pt>
                <c:pt idx="8">
                  <c:v>68.782799999999995</c:v>
                </c:pt>
                <c:pt idx="9">
                  <c:v>68.844629999999995</c:v>
                </c:pt>
                <c:pt idx="10">
                  <c:v>69.009060000000005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44-45F7-9213-C0A04E949333}"/>
            </c:ext>
          </c:extLst>
        </c:ser>
        <c:ser>
          <c:idx val="2"/>
          <c:order val="2"/>
          <c:tx>
            <c:strRef>
              <c:f>'2020 Scenarios'!$A$68</c:f>
              <c:strCache>
                <c:ptCount val="1"/>
                <c:pt idx="0">
                  <c:v>150% Funding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Scenarios'!$S$71:$AE$71</c:f>
              <c:numCache>
                <c:formatCode>0.0</c:formatCode>
                <c:ptCount val="11"/>
                <c:pt idx="0">
                  <c:v>72.208190000000002</c:v>
                </c:pt>
                <c:pt idx="1">
                  <c:v>70.798490000000001</c:v>
                </c:pt>
                <c:pt idx="2">
                  <c:v>70.666669999999996</c:v>
                </c:pt>
                <c:pt idx="3">
                  <c:v>70.468739999999997</c:v>
                </c:pt>
                <c:pt idx="4">
                  <c:v>70.500820000000004</c:v>
                </c:pt>
                <c:pt idx="5">
                  <c:v>70.74194</c:v>
                </c:pt>
                <c:pt idx="6">
                  <c:v>71.094390000000004</c:v>
                </c:pt>
                <c:pt idx="7">
                  <c:v>71.491399999999999</c:v>
                </c:pt>
                <c:pt idx="8">
                  <c:v>71.901809999999998</c:v>
                </c:pt>
                <c:pt idx="9">
                  <c:v>72.394620000000003</c:v>
                </c:pt>
                <c:pt idx="10">
                  <c:v>72.886650000000003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44-45F7-9213-C0A04E949333}"/>
            </c:ext>
          </c:extLst>
        </c:ser>
        <c:ser>
          <c:idx val="3"/>
          <c:order val="3"/>
          <c:tx>
            <c:strRef>
              <c:f>'2020 Scenarios'!$A$83</c:f>
              <c:strCache>
                <c:ptCount val="1"/>
                <c:pt idx="0">
                  <c:v>200% Funding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Scenarios'!$S$86:$AE$86</c:f>
              <c:numCache>
                <c:formatCode>0.0</c:formatCode>
                <c:ptCount val="11"/>
                <c:pt idx="0">
                  <c:v>72.208190000000002</c:v>
                </c:pt>
                <c:pt idx="1">
                  <c:v>70.798490000000001</c:v>
                </c:pt>
                <c:pt idx="2">
                  <c:v>71.083920000000006</c:v>
                </c:pt>
                <c:pt idx="3">
                  <c:v>71.345119999999994</c:v>
                </c:pt>
                <c:pt idx="4">
                  <c:v>71.773210000000006</c:v>
                </c:pt>
                <c:pt idx="5">
                  <c:v>72.401979999999995</c:v>
                </c:pt>
                <c:pt idx="6">
                  <c:v>73.159099999999995</c:v>
                </c:pt>
                <c:pt idx="7">
                  <c:v>73.889430000000004</c:v>
                </c:pt>
                <c:pt idx="8">
                  <c:v>74.639409999999998</c:v>
                </c:pt>
                <c:pt idx="9">
                  <c:v>75.465890000000002</c:v>
                </c:pt>
                <c:pt idx="10">
                  <c:v>76.182010000000005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44-45F7-9213-C0A04E94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682224"/>
        <c:axId val="908679272"/>
      </c:lineChart>
      <c:catAx>
        <c:axId val="9086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79272"/>
        <c:crosses val="autoZero"/>
        <c:auto val="1"/>
        <c:lblAlgn val="ctr"/>
        <c:lblOffset val="100"/>
        <c:noMultiLvlLbl val="0"/>
      </c:catAx>
      <c:valAx>
        <c:axId val="908679272"/>
        <c:scaling>
          <c:orientation val="minMax"/>
          <c:max val="9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8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Interstate Pavement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4"/>
          <c:tx>
            <c:strRef>
              <c:f>'2020 Scenarios'!$R$101</c:f>
              <c:strCache>
                <c:ptCount val="1"/>
                <c:pt idx="0">
                  <c:v>Int Pav 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Scenarios'!$S$101:$AF$101</c:f>
              <c:numCache>
                <c:formatCode>General</c:formatCode>
                <c:ptCount val="1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B-4B49-A216-0117AB1E3E9B}"/>
            </c:ext>
          </c:extLst>
        </c:ser>
        <c:ser>
          <c:idx val="5"/>
          <c:order val="5"/>
          <c:tx>
            <c:strRef>
              <c:f>'2020 Scenarios'!$R$100</c:f>
              <c:strCache>
                <c:ptCount val="1"/>
                <c:pt idx="0">
                  <c:v>Int Pav F</c:v>
                </c:pt>
              </c:strCache>
            </c:strRef>
          </c:tx>
          <c:spPr>
            <a:solidFill>
              <a:schemeClr val="accent4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Scenarios'!$S$100:$AF$100</c:f>
              <c:numCache>
                <c:formatCode>General</c:formatCode>
                <c:ptCount val="1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B-4B49-A216-0117AB1E3E9B}"/>
            </c:ext>
          </c:extLst>
        </c:ser>
        <c:ser>
          <c:idx val="6"/>
          <c:order val="6"/>
          <c:tx>
            <c:strRef>
              <c:f>'2020 Scenarios'!$R$99</c:f>
              <c:strCache>
                <c:ptCount val="1"/>
                <c:pt idx="0">
                  <c:v>Int Pav G</c:v>
                </c:pt>
              </c:strCache>
            </c:strRef>
          </c:tx>
          <c:spPr>
            <a:solidFill>
              <a:schemeClr val="accent6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Scenarios'!$S$99:$AF$99</c:f>
              <c:numCache>
                <c:formatCode>General</c:formatCode>
                <c:ptCount val="11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AB-4B49-A216-0117AB1E3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08682224"/>
        <c:axId val="908679272"/>
      </c:barChart>
      <c:lineChart>
        <c:grouping val="standard"/>
        <c:varyColors val="0"/>
        <c:ser>
          <c:idx val="1"/>
          <c:order val="0"/>
          <c:tx>
            <c:strRef>
              <c:f>'2020 Scenarios'!$A$38</c:f>
              <c:strCache>
                <c:ptCount val="1"/>
                <c:pt idx="0">
                  <c:v>75% Funding Level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Scenarios'!$S$45:$AE$45</c:f>
              <c:numCache>
                <c:formatCode>0.0</c:formatCode>
                <c:ptCount val="11"/>
                <c:pt idx="0">
                  <c:v>82.981020000000001</c:v>
                </c:pt>
                <c:pt idx="1">
                  <c:v>81.810190000000006</c:v>
                </c:pt>
                <c:pt idx="2">
                  <c:v>81.886449999999996</c:v>
                </c:pt>
                <c:pt idx="3">
                  <c:v>81.285139999999998</c:v>
                </c:pt>
                <c:pt idx="4">
                  <c:v>81.146699999999996</c:v>
                </c:pt>
                <c:pt idx="5">
                  <c:v>81.046570000000003</c:v>
                </c:pt>
                <c:pt idx="6">
                  <c:v>80.832130000000006</c:v>
                </c:pt>
                <c:pt idx="7">
                  <c:v>80.816810000000004</c:v>
                </c:pt>
                <c:pt idx="8">
                  <c:v>80.62294</c:v>
                </c:pt>
                <c:pt idx="9">
                  <c:v>80.464299999999994</c:v>
                </c:pt>
                <c:pt idx="10">
                  <c:v>80.208920000000006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AB-4B49-A216-0117AB1E3E9B}"/>
            </c:ext>
          </c:extLst>
        </c:ser>
        <c:ser>
          <c:idx val="0"/>
          <c:order val="1"/>
          <c:tx>
            <c:strRef>
              <c:f>'2020 Scenarios'!$A$53</c:f>
              <c:strCache>
                <c:ptCount val="1"/>
                <c:pt idx="0">
                  <c:v>Current Funding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Scenarios'!$S$60:$AE$60</c:f>
              <c:numCache>
                <c:formatCode>0.0</c:formatCode>
                <c:ptCount val="11"/>
                <c:pt idx="0">
                  <c:v>82.981020000000001</c:v>
                </c:pt>
                <c:pt idx="1">
                  <c:v>81.810190000000006</c:v>
                </c:pt>
                <c:pt idx="2">
                  <c:v>81.886449999999996</c:v>
                </c:pt>
                <c:pt idx="3">
                  <c:v>81.575450000000004</c:v>
                </c:pt>
                <c:pt idx="4">
                  <c:v>81.603660000000005</c:v>
                </c:pt>
                <c:pt idx="5">
                  <c:v>81.578550000000007</c:v>
                </c:pt>
                <c:pt idx="6">
                  <c:v>81.498540000000006</c:v>
                </c:pt>
                <c:pt idx="7">
                  <c:v>81.581590000000006</c:v>
                </c:pt>
                <c:pt idx="8">
                  <c:v>81.489069999999998</c:v>
                </c:pt>
                <c:pt idx="9">
                  <c:v>81.376949999999994</c:v>
                </c:pt>
                <c:pt idx="10">
                  <c:v>81.261099999999999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AB-4B49-A216-0117AB1E3E9B}"/>
            </c:ext>
          </c:extLst>
        </c:ser>
        <c:ser>
          <c:idx val="2"/>
          <c:order val="2"/>
          <c:tx>
            <c:strRef>
              <c:f>'2020 Scenarios'!$A$68</c:f>
              <c:strCache>
                <c:ptCount val="1"/>
                <c:pt idx="0">
                  <c:v>150% Funding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Scenarios'!$S$75:$AE$75</c:f>
              <c:numCache>
                <c:formatCode>0.0</c:formatCode>
                <c:ptCount val="11"/>
                <c:pt idx="0">
                  <c:v>82.981020000000001</c:v>
                </c:pt>
                <c:pt idx="1">
                  <c:v>81.810190000000006</c:v>
                </c:pt>
                <c:pt idx="2">
                  <c:v>81.886449999999996</c:v>
                </c:pt>
                <c:pt idx="3">
                  <c:v>82.026899999999998</c:v>
                </c:pt>
                <c:pt idx="4">
                  <c:v>82.343109999999996</c:v>
                </c:pt>
                <c:pt idx="5">
                  <c:v>82.494919999999993</c:v>
                </c:pt>
                <c:pt idx="6">
                  <c:v>82.558040000000005</c:v>
                </c:pt>
                <c:pt idx="7">
                  <c:v>82.806359999999998</c:v>
                </c:pt>
                <c:pt idx="8">
                  <c:v>82.784469999999999</c:v>
                </c:pt>
                <c:pt idx="9">
                  <c:v>82.61354</c:v>
                </c:pt>
                <c:pt idx="10">
                  <c:v>82.629739999999998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AB-4B49-A216-0117AB1E3E9B}"/>
            </c:ext>
          </c:extLst>
        </c:ser>
        <c:ser>
          <c:idx val="3"/>
          <c:order val="3"/>
          <c:tx>
            <c:strRef>
              <c:f>'2020 Scenarios'!$A$83</c:f>
              <c:strCache>
                <c:ptCount val="1"/>
                <c:pt idx="0">
                  <c:v>200% Funding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Scenarios'!$S$90:$AE$90</c:f>
              <c:numCache>
                <c:formatCode>0.0</c:formatCode>
                <c:ptCount val="11"/>
                <c:pt idx="0">
                  <c:v>82.981020000000001</c:v>
                </c:pt>
                <c:pt idx="1">
                  <c:v>81.810190000000006</c:v>
                </c:pt>
                <c:pt idx="2">
                  <c:v>81.886449999999996</c:v>
                </c:pt>
                <c:pt idx="3">
                  <c:v>82.430589999999995</c:v>
                </c:pt>
                <c:pt idx="4">
                  <c:v>82.916579999999996</c:v>
                </c:pt>
                <c:pt idx="5">
                  <c:v>83.266630000000006</c:v>
                </c:pt>
                <c:pt idx="6">
                  <c:v>83.418689999999998</c:v>
                </c:pt>
                <c:pt idx="7">
                  <c:v>83.739590000000007</c:v>
                </c:pt>
                <c:pt idx="8">
                  <c:v>83.864230000000006</c:v>
                </c:pt>
                <c:pt idx="9">
                  <c:v>83.81147</c:v>
                </c:pt>
                <c:pt idx="10">
                  <c:v>83.769850000000005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3AB-4B49-A216-0117AB1E3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682224"/>
        <c:axId val="908679272"/>
      </c:lineChart>
      <c:catAx>
        <c:axId val="9086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79272"/>
        <c:crosses val="autoZero"/>
        <c:auto val="1"/>
        <c:lblAlgn val="ctr"/>
        <c:lblOffset val="100"/>
        <c:noMultiLvlLbl val="0"/>
      </c:catAx>
      <c:valAx>
        <c:axId val="908679272"/>
        <c:scaling>
          <c:orientation val="minMax"/>
          <c:max val="9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8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Non-Interstate Bridge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4"/>
          <c:tx>
            <c:strRef>
              <c:f>'2020 Scenarios'!$R$110</c:f>
              <c:strCache>
                <c:ptCount val="1"/>
                <c:pt idx="0">
                  <c:v>Bridge P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Scenarios'!$S$110:$AF$110</c:f>
              <c:numCache>
                <c:formatCode>0</c:formatCode>
                <c:ptCount val="11"/>
                <c:pt idx="0">
                  <c:v>54.54545454545454</c:v>
                </c:pt>
                <c:pt idx="1">
                  <c:v>54.54545454545454</c:v>
                </c:pt>
                <c:pt idx="2">
                  <c:v>54.54545454545454</c:v>
                </c:pt>
                <c:pt idx="3">
                  <c:v>54.54545454545454</c:v>
                </c:pt>
                <c:pt idx="4">
                  <c:v>54.54545454545454</c:v>
                </c:pt>
                <c:pt idx="5">
                  <c:v>54.54545454545454</c:v>
                </c:pt>
                <c:pt idx="6">
                  <c:v>54.54545454545454</c:v>
                </c:pt>
                <c:pt idx="7">
                  <c:v>54.54545454545454</c:v>
                </c:pt>
                <c:pt idx="8">
                  <c:v>54.54545454545454</c:v>
                </c:pt>
                <c:pt idx="9">
                  <c:v>54.54545454545454</c:v>
                </c:pt>
                <c:pt idx="10">
                  <c:v>54.54545454545454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1-40D2-8179-A9139B70AB34}"/>
            </c:ext>
          </c:extLst>
        </c:ser>
        <c:ser>
          <c:idx val="5"/>
          <c:order val="5"/>
          <c:tx>
            <c:strRef>
              <c:f>'2020 Scenarios'!$R$109</c:f>
              <c:strCache>
                <c:ptCount val="1"/>
                <c:pt idx="0">
                  <c:v>Bridge F %</c:v>
                </c:pt>
              </c:strCache>
            </c:strRef>
          </c:tx>
          <c:spPr>
            <a:solidFill>
              <a:schemeClr val="accent4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Scenarios'!$S$109:$AF$109</c:f>
              <c:numCache>
                <c:formatCode>0</c:formatCode>
                <c:ptCount val="11"/>
                <c:pt idx="0">
                  <c:v>21.818181818181817</c:v>
                </c:pt>
                <c:pt idx="1">
                  <c:v>21.818181818181817</c:v>
                </c:pt>
                <c:pt idx="2">
                  <c:v>21.818181818181817</c:v>
                </c:pt>
                <c:pt idx="3">
                  <c:v>21.818181818181817</c:v>
                </c:pt>
                <c:pt idx="4">
                  <c:v>21.818181818181817</c:v>
                </c:pt>
                <c:pt idx="5">
                  <c:v>21.818181818181817</c:v>
                </c:pt>
                <c:pt idx="6">
                  <c:v>21.818181818181817</c:v>
                </c:pt>
                <c:pt idx="7">
                  <c:v>21.818181818181817</c:v>
                </c:pt>
                <c:pt idx="8">
                  <c:v>21.818181818181817</c:v>
                </c:pt>
                <c:pt idx="9">
                  <c:v>21.818181818181817</c:v>
                </c:pt>
                <c:pt idx="10">
                  <c:v>21.818181818181817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1-40D2-8179-A9139B70AB34}"/>
            </c:ext>
          </c:extLst>
        </c:ser>
        <c:ser>
          <c:idx val="6"/>
          <c:order val="6"/>
          <c:tx>
            <c:strRef>
              <c:f>'2020 Scenarios'!$R$108</c:f>
              <c:strCache>
                <c:ptCount val="1"/>
                <c:pt idx="0">
                  <c:v>Bridge G %</c:v>
                </c:pt>
              </c:strCache>
            </c:strRef>
          </c:tx>
          <c:spPr>
            <a:solidFill>
              <a:schemeClr val="accent6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Scenarios'!$S$108:$AF$108</c:f>
              <c:numCache>
                <c:formatCode>0</c:formatCode>
                <c:ptCount val="11"/>
                <c:pt idx="0">
                  <c:v>23.636363636363637</c:v>
                </c:pt>
                <c:pt idx="1">
                  <c:v>23.636363636363637</c:v>
                </c:pt>
                <c:pt idx="2">
                  <c:v>23.636363636363637</c:v>
                </c:pt>
                <c:pt idx="3">
                  <c:v>23.636363636363637</c:v>
                </c:pt>
                <c:pt idx="4">
                  <c:v>23.636363636363637</c:v>
                </c:pt>
                <c:pt idx="5">
                  <c:v>23.636363636363637</c:v>
                </c:pt>
                <c:pt idx="6">
                  <c:v>23.636363636363637</c:v>
                </c:pt>
                <c:pt idx="7">
                  <c:v>23.636363636363637</c:v>
                </c:pt>
                <c:pt idx="8">
                  <c:v>23.636363636363637</c:v>
                </c:pt>
                <c:pt idx="9">
                  <c:v>23.636363636363637</c:v>
                </c:pt>
                <c:pt idx="10">
                  <c:v>23.636363636363637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11-40D2-8179-A9139B70A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08682224"/>
        <c:axId val="908679272"/>
      </c:barChart>
      <c:lineChart>
        <c:grouping val="standard"/>
        <c:varyColors val="0"/>
        <c:ser>
          <c:idx val="1"/>
          <c:order val="0"/>
          <c:tx>
            <c:strRef>
              <c:f>'2020 Scenarios'!$A$38</c:f>
              <c:strCache>
                <c:ptCount val="1"/>
                <c:pt idx="0">
                  <c:v>75% Funding Level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Scenarios'!$S$43:$AF$43</c:f>
              <c:numCache>
                <c:formatCode>0.0</c:formatCode>
                <c:ptCount val="11"/>
                <c:pt idx="0">
                  <c:v>76.850586317693043</c:v>
                </c:pt>
                <c:pt idx="1">
                  <c:v>76.202474042234144</c:v>
                </c:pt>
                <c:pt idx="2">
                  <c:v>75.400187179026858</c:v>
                </c:pt>
                <c:pt idx="3">
                  <c:v>74.228211709423505</c:v>
                </c:pt>
                <c:pt idx="4">
                  <c:v>72.960454215154812</c:v>
                </c:pt>
                <c:pt idx="5">
                  <c:v>72.657600616461366</c:v>
                </c:pt>
                <c:pt idx="6">
                  <c:v>71.687241300602764</c:v>
                </c:pt>
                <c:pt idx="7">
                  <c:v>70.515977797313454</c:v>
                </c:pt>
                <c:pt idx="8">
                  <c:v>70.226014953337</c:v>
                </c:pt>
                <c:pt idx="9">
                  <c:v>69.853478166154943</c:v>
                </c:pt>
                <c:pt idx="10">
                  <c:v>68.534228448668685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11-40D2-8179-A9139B70AB34}"/>
            </c:ext>
          </c:extLst>
        </c:ser>
        <c:ser>
          <c:idx val="0"/>
          <c:order val="1"/>
          <c:tx>
            <c:strRef>
              <c:f>'2020 Scenarios'!$A$53</c:f>
              <c:strCache>
                <c:ptCount val="1"/>
                <c:pt idx="0">
                  <c:v>Current Funding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Scenarios'!$S$58:$AF$58</c:f>
              <c:numCache>
                <c:formatCode>0.0</c:formatCode>
                <c:ptCount val="11"/>
                <c:pt idx="0">
                  <c:v>77.068854250629798</c:v>
                </c:pt>
                <c:pt idx="1">
                  <c:v>76.507028163504259</c:v>
                </c:pt>
                <c:pt idx="2">
                  <c:v>75.808935953215624</c:v>
                </c:pt>
                <c:pt idx="3">
                  <c:v>74.757703019709425</c:v>
                </c:pt>
                <c:pt idx="4">
                  <c:v>73.679017392477746</c:v>
                </c:pt>
                <c:pt idx="5">
                  <c:v>73.535819236030889</c:v>
                </c:pt>
                <c:pt idx="6">
                  <c:v>72.769202796133243</c:v>
                </c:pt>
                <c:pt idx="7">
                  <c:v>71.812805652063034</c:v>
                </c:pt>
                <c:pt idx="8">
                  <c:v>71.644925420360039</c:v>
                </c:pt>
                <c:pt idx="9">
                  <c:v>71.330429205346519</c:v>
                </c:pt>
                <c:pt idx="10">
                  <c:v>70.211744245343411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11-40D2-8179-A9139B70AB34}"/>
            </c:ext>
          </c:extLst>
        </c:ser>
        <c:ser>
          <c:idx val="2"/>
          <c:order val="2"/>
          <c:tx>
            <c:strRef>
              <c:f>'2020 Scenarios'!$A$68</c:f>
              <c:strCache>
                <c:ptCount val="1"/>
                <c:pt idx="0">
                  <c:v>150% Funding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Scenarios'!$S$73:$AF$73</c:f>
              <c:numCache>
                <c:formatCode>0.0</c:formatCode>
                <c:ptCount val="11"/>
                <c:pt idx="0">
                  <c:v>77.408121706263245</c:v>
                </c:pt>
                <c:pt idx="1">
                  <c:v>77.045101159823162</c:v>
                </c:pt>
                <c:pt idx="2">
                  <c:v>76.503028380938616</c:v>
                </c:pt>
                <c:pt idx="3">
                  <c:v>75.679641858265256</c:v>
                </c:pt>
                <c:pt idx="4">
                  <c:v>75.277121255347311</c:v>
                </c:pt>
                <c:pt idx="5">
                  <c:v>75.422302285018205</c:v>
                </c:pt>
                <c:pt idx="6">
                  <c:v>74.950803319644336</c:v>
                </c:pt>
                <c:pt idx="7">
                  <c:v>74.305614323104649</c:v>
                </c:pt>
                <c:pt idx="8">
                  <c:v>74.428739801156397</c:v>
                </c:pt>
                <c:pt idx="9">
                  <c:v>74.30011357495431</c:v>
                </c:pt>
                <c:pt idx="10">
                  <c:v>73.913100012572869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11-40D2-8179-A9139B70AB34}"/>
            </c:ext>
          </c:extLst>
        </c:ser>
        <c:ser>
          <c:idx val="3"/>
          <c:order val="3"/>
          <c:tx>
            <c:strRef>
              <c:f>'2020 Scenarios'!$A$83</c:f>
              <c:strCache>
                <c:ptCount val="1"/>
                <c:pt idx="0">
                  <c:v>200% Funding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Scenarios'!$S$88:$AF$88</c:f>
              <c:numCache>
                <c:formatCode>0.0</c:formatCode>
                <c:ptCount val="11"/>
                <c:pt idx="0">
                  <c:v>77.788923981999673</c:v>
                </c:pt>
                <c:pt idx="1">
                  <c:v>77.573871546393065</c:v>
                </c:pt>
                <c:pt idx="2">
                  <c:v>77.250491886041246</c:v>
                </c:pt>
                <c:pt idx="3">
                  <c:v>76.530257944657237</c:v>
                </c:pt>
                <c:pt idx="4">
                  <c:v>76.370317939193427</c:v>
                </c:pt>
                <c:pt idx="5">
                  <c:v>76.595932847657622</c:v>
                </c:pt>
                <c:pt idx="6">
                  <c:v>76.324230413714972</c:v>
                </c:pt>
                <c:pt idx="7">
                  <c:v>76.03568005322937</c:v>
                </c:pt>
                <c:pt idx="8">
                  <c:v>76.134436519061197</c:v>
                </c:pt>
                <c:pt idx="9">
                  <c:v>76.142462769428988</c:v>
                </c:pt>
                <c:pt idx="10">
                  <c:v>75.929829687332202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111-40D2-8179-A9139B70A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682224"/>
        <c:axId val="908679272"/>
      </c:lineChart>
      <c:catAx>
        <c:axId val="9086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79272"/>
        <c:crosses val="autoZero"/>
        <c:auto val="1"/>
        <c:lblAlgn val="ctr"/>
        <c:lblOffset val="100"/>
        <c:noMultiLvlLbl val="0"/>
      </c:catAx>
      <c:valAx>
        <c:axId val="908679272"/>
        <c:scaling>
          <c:orientation val="minMax"/>
          <c:max val="9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8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Interstate Bridge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4"/>
          <c:tx>
            <c:strRef>
              <c:f>'2020 Scenarios'!$R$110</c:f>
              <c:strCache>
                <c:ptCount val="1"/>
                <c:pt idx="0">
                  <c:v>Bridge P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Scenarios'!$S$110:$AF$110</c:f>
              <c:numCache>
                <c:formatCode>0</c:formatCode>
                <c:ptCount val="11"/>
                <c:pt idx="0">
                  <c:v>54.54545454545454</c:v>
                </c:pt>
                <c:pt idx="1">
                  <c:v>54.54545454545454</c:v>
                </c:pt>
                <c:pt idx="2">
                  <c:v>54.54545454545454</c:v>
                </c:pt>
                <c:pt idx="3">
                  <c:v>54.54545454545454</c:v>
                </c:pt>
                <c:pt idx="4">
                  <c:v>54.54545454545454</c:v>
                </c:pt>
                <c:pt idx="5">
                  <c:v>54.54545454545454</c:v>
                </c:pt>
                <c:pt idx="6">
                  <c:v>54.54545454545454</c:v>
                </c:pt>
                <c:pt idx="7">
                  <c:v>54.54545454545454</c:v>
                </c:pt>
                <c:pt idx="8">
                  <c:v>54.54545454545454</c:v>
                </c:pt>
                <c:pt idx="9">
                  <c:v>54.54545454545454</c:v>
                </c:pt>
                <c:pt idx="10">
                  <c:v>54.54545454545454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1-424B-90C8-1D319529C3D2}"/>
            </c:ext>
          </c:extLst>
        </c:ser>
        <c:ser>
          <c:idx val="5"/>
          <c:order val="5"/>
          <c:tx>
            <c:strRef>
              <c:f>'2020 Scenarios'!$R$109</c:f>
              <c:strCache>
                <c:ptCount val="1"/>
                <c:pt idx="0">
                  <c:v>Bridge F %</c:v>
                </c:pt>
              </c:strCache>
            </c:strRef>
          </c:tx>
          <c:spPr>
            <a:solidFill>
              <a:schemeClr val="accent4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Scenarios'!$S$109:$AF$109</c:f>
              <c:numCache>
                <c:formatCode>0</c:formatCode>
                <c:ptCount val="11"/>
                <c:pt idx="0">
                  <c:v>21.818181818181817</c:v>
                </c:pt>
                <c:pt idx="1">
                  <c:v>21.818181818181817</c:v>
                </c:pt>
                <c:pt idx="2">
                  <c:v>21.818181818181817</c:v>
                </c:pt>
                <c:pt idx="3">
                  <c:v>21.818181818181817</c:v>
                </c:pt>
                <c:pt idx="4">
                  <c:v>21.818181818181817</c:v>
                </c:pt>
                <c:pt idx="5">
                  <c:v>21.818181818181817</c:v>
                </c:pt>
                <c:pt idx="6">
                  <c:v>21.818181818181817</c:v>
                </c:pt>
                <c:pt idx="7">
                  <c:v>21.818181818181817</c:v>
                </c:pt>
                <c:pt idx="8">
                  <c:v>21.818181818181817</c:v>
                </c:pt>
                <c:pt idx="9">
                  <c:v>21.818181818181817</c:v>
                </c:pt>
                <c:pt idx="10">
                  <c:v>21.818181818181817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1-424B-90C8-1D319529C3D2}"/>
            </c:ext>
          </c:extLst>
        </c:ser>
        <c:ser>
          <c:idx val="6"/>
          <c:order val="6"/>
          <c:tx>
            <c:strRef>
              <c:f>'2020 Scenarios'!$R$105</c:f>
              <c:strCache>
                <c:ptCount val="1"/>
                <c:pt idx="0">
                  <c:v>Bridge G</c:v>
                </c:pt>
              </c:strCache>
            </c:strRef>
          </c:tx>
          <c:spPr>
            <a:solidFill>
              <a:schemeClr val="accent6"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11"/>
              <c:pt idx="0">
                <c:v>2019</c:v>
              </c:pt>
              <c:pt idx="1">
                <c:v>2020</c:v>
              </c:pt>
              <c:pt idx="2">
                <c:v>2021</c:v>
              </c:pt>
              <c:pt idx="3">
                <c:v>2022</c:v>
              </c:pt>
              <c:pt idx="4">
                <c:v>2023</c:v>
              </c:pt>
              <c:pt idx="5">
                <c:v>2024</c:v>
              </c:pt>
              <c:pt idx="6">
                <c:v>2025</c:v>
              </c:pt>
              <c:pt idx="7">
                <c:v>2026</c:v>
              </c:pt>
              <c:pt idx="8">
                <c:v>2027</c:v>
              </c:pt>
              <c:pt idx="9">
                <c:v>2028</c:v>
              </c:pt>
              <c:pt idx="10">
                <c:v>2029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'2020 Scenarios'!$S$108:$AF$108</c:f>
              <c:numCache>
                <c:formatCode>0</c:formatCode>
                <c:ptCount val="11"/>
                <c:pt idx="0">
                  <c:v>23.636363636363637</c:v>
                </c:pt>
                <c:pt idx="1">
                  <c:v>23.636363636363637</c:v>
                </c:pt>
                <c:pt idx="2">
                  <c:v>23.636363636363637</c:v>
                </c:pt>
                <c:pt idx="3">
                  <c:v>23.636363636363637</c:v>
                </c:pt>
                <c:pt idx="4">
                  <c:v>23.636363636363637</c:v>
                </c:pt>
                <c:pt idx="5">
                  <c:v>23.636363636363637</c:v>
                </c:pt>
                <c:pt idx="6">
                  <c:v>23.636363636363637</c:v>
                </c:pt>
                <c:pt idx="7">
                  <c:v>23.636363636363637</c:v>
                </c:pt>
                <c:pt idx="8">
                  <c:v>23.636363636363637</c:v>
                </c:pt>
                <c:pt idx="9">
                  <c:v>23.636363636363637</c:v>
                </c:pt>
                <c:pt idx="10">
                  <c:v>23.636363636363637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E1-424B-90C8-1D319529C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08682224"/>
        <c:axId val="908679272"/>
      </c:barChart>
      <c:lineChart>
        <c:grouping val="standard"/>
        <c:varyColors val="0"/>
        <c:ser>
          <c:idx val="1"/>
          <c:order val="0"/>
          <c:tx>
            <c:strRef>
              <c:f>'2020 Scenarios'!$A$38</c:f>
              <c:strCache>
                <c:ptCount val="1"/>
                <c:pt idx="0">
                  <c:v>75% Funding Level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Scenarios'!$S$47:$AF$47</c:f>
              <c:numCache>
                <c:formatCode>0.0</c:formatCode>
                <c:ptCount val="11"/>
                <c:pt idx="0">
                  <c:v>76.906969488490944</c:v>
                </c:pt>
                <c:pt idx="1">
                  <c:v>76.904179038619461</c:v>
                </c:pt>
                <c:pt idx="2">
                  <c:v>76.769939904554192</c:v>
                </c:pt>
                <c:pt idx="3">
                  <c:v>75.877756235323972</c:v>
                </c:pt>
                <c:pt idx="4">
                  <c:v>75.085012298110016</c:v>
                </c:pt>
                <c:pt idx="5">
                  <c:v>75.088123712531385</c:v>
                </c:pt>
                <c:pt idx="6">
                  <c:v>74.030173604417342</c:v>
                </c:pt>
                <c:pt idx="7">
                  <c:v>72.795362955844183</c:v>
                </c:pt>
                <c:pt idx="8">
                  <c:v>72.386935567649218</c:v>
                </c:pt>
                <c:pt idx="9">
                  <c:v>71.968220813603494</c:v>
                </c:pt>
                <c:pt idx="10">
                  <c:v>71.332816442228747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E1-424B-90C8-1D319529C3D2}"/>
            </c:ext>
          </c:extLst>
        </c:ser>
        <c:ser>
          <c:idx val="0"/>
          <c:order val="1"/>
          <c:tx>
            <c:strRef>
              <c:f>'2020 Scenarios'!$A$53</c:f>
              <c:strCache>
                <c:ptCount val="1"/>
                <c:pt idx="0">
                  <c:v>Current Funding Level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Scenarios'!$S$62:$AF$62</c:f>
              <c:numCache>
                <c:formatCode>0.0</c:formatCode>
                <c:ptCount val="11"/>
                <c:pt idx="0">
                  <c:v>77.355851801040487</c:v>
                </c:pt>
                <c:pt idx="1">
                  <c:v>77.598871380233064</c:v>
                </c:pt>
                <c:pt idx="2">
                  <c:v>77.591901244938072</c:v>
                </c:pt>
                <c:pt idx="3">
                  <c:v>77.012677907955734</c:v>
                </c:pt>
                <c:pt idx="4">
                  <c:v>76.494756952336942</c:v>
                </c:pt>
                <c:pt idx="5">
                  <c:v>76.655533250932308</c:v>
                </c:pt>
                <c:pt idx="6">
                  <c:v>75.785923864825108</c:v>
                </c:pt>
                <c:pt idx="7">
                  <c:v>74.630680346577989</c:v>
                </c:pt>
                <c:pt idx="8">
                  <c:v>74.374871623371547</c:v>
                </c:pt>
                <c:pt idx="9">
                  <c:v>74.344060378811477</c:v>
                </c:pt>
                <c:pt idx="10">
                  <c:v>73.893791623223734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E1-424B-90C8-1D319529C3D2}"/>
            </c:ext>
          </c:extLst>
        </c:ser>
        <c:ser>
          <c:idx val="2"/>
          <c:order val="2"/>
          <c:tx>
            <c:strRef>
              <c:f>'2020 Scenarios'!$A$68</c:f>
              <c:strCache>
                <c:ptCount val="1"/>
                <c:pt idx="0">
                  <c:v>150% Funding Level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Scenarios'!$S$77:$AF$77</c:f>
              <c:numCache>
                <c:formatCode>0.0</c:formatCode>
                <c:ptCount val="11"/>
                <c:pt idx="0">
                  <c:v>78.074953289585125</c:v>
                </c:pt>
                <c:pt idx="1">
                  <c:v>78.5058086642413</c:v>
                </c:pt>
                <c:pt idx="2">
                  <c:v>78.874095873580245</c:v>
                </c:pt>
                <c:pt idx="3">
                  <c:v>78.629914940652483</c:v>
                </c:pt>
                <c:pt idx="4">
                  <c:v>78.208784719050826</c:v>
                </c:pt>
                <c:pt idx="5">
                  <c:v>78.563240588055834</c:v>
                </c:pt>
                <c:pt idx="6">
                  <c:v>77.788073819043575</c:v>
                </c:pt>
                <c:pt idx="7">
                  <c:v>77.01109980162073</c:v>
                </c:pt>
                <c:pt idx="8">
                  <c:v>76.854267392232131</c:v>
                </c:pt>
                <c:pt idx="9">
                  <c:v>76.847024263197412</c:v>
                </c:pt>
                <c:pt idx="10">
                  <c:v>76.621275660654604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E1-424B-90C8-1D319529C3D2}"/>
            </c:ext>
          </c:extLst>
        </c:ser>
        <c:ser>
          <c:idx val="3"/>
          <c:order val="3"/>
          <c:tx>
            <c:strRef>
              <c:f>'2020 Scenarios'!$A$83</c:f>
              <c:strCache>
                <c:ptCount val="1"/>
                <c:pt idx="0">
                  <c:v>200% Funding Level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'2020 Scenarios'!$S$40:$AE$40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'2020 Scenarios'!$S$92:$AF$92</c:f>
              <c:numCache>
                <c:formatCode>0.0</c:formatCode>
                <c:ptCount val="11"/>
                <c:pt idx="0">
                  <c:v>78.858589509841096</c:v>
                </c:pt>
                <c:pt idx="1">
                  <c:v>79.015220496838594</c:v>
                </c:pt>
                <c:pt idx="2">
                  <c:v>79.230371616003026</c:v>
                </c:pt>
                <c:pt idx="3">
                  <c:v>79.140565072006765</c:v>
                </c:pt>
                <c:pt idx="4">
                  <c:v>78.664770427552455</c:v>
                </c:pt>
                <c:pt idx="5">
                  <c:v>79.214418328755542</c:v>
                </c:pt>
                <c:pt idx="6">
                  <c:v>78.635007554606759</c:v>
                </c:pt>
                <c:pt idx="7">
                  <c:v>78.209337418806442</c:v>
                </c:pt>
                <c:pt idx="8">
                  <c:v>78.160152759953007</c:v>
                </c:pt>
                <c:pt idx="9">
                  <c:v>78.288888346993019</c:v>
                </c:pt>
                <c:pt idx="10">
                  <c:v>78.109123324598968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E1-424B-90C8-1D319529C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682224"/>
        <c:axId val="908679272"/>
      </c:lineChart>
      <c:catAx>
        <c:axId val="9086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79272"/>
        <c:crosses val="autoZero"/>
        <c:auto val="1"/>
        <c:lblAlgn val="ctr"/>
        <c:lblOffset val="100"/>
        <c:noMultiLvlLbl val="0"/>
      </c:catAx>
      <c:valAx>
        <c:axId val="908679272"/>
        <c:scaling>
          <c:orientation val="minMax"/>
          <c:max val="9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68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Scenario</a:t>
            </a:r>
            <a:r>
              <a:rPr lang="en-US" baseline="0"/>
              <a:t> Performance Summary - Non-Interstate Stewardship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'2020 Scenarios'!$R$160</c:f>
              <c:strCache>
                <c:ptCount val="1"/>
                <c:pt idx="0">
                  <c:v>5-year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multiLvlStrRef>
              <c:f>'2020 Scenarios'!$P$162:$Q$169</c:f>
              <c:multiLvlStrCache>
                <c:ptCount val="8"/>
                <c:lvl>
                  <c:pt idx="0">
                    <c:v>Pavement</c:v>
                  </c:pt>
                  <c:pt idx="1">
                    <c:v>Bridge</c:v>
                  </c:pt>
                  <c:pt idx="2">
                    <c:v>Pavement</c:v>
                  </c:pt>
                  <c:pt idx="3">
                    <c:v>Bridge</c:v>
                  </c:pt>
                  <c:pt idx="4">
                    <c:v>Pavement</c:v>
                  </c:pt>
                  <c:pt idx="5">
                    <c:v>Bridge</c:v>
                  </c:pt>
                  <c:pt idx="6">
                    <c:v>Pavement</c:v>
                  </c:pt>
                  <c:pt idx="7">
                    <c:v>Bridge</c:v>
                  </c:pt>
                </c:lvl>
                <c:lvl>
                  <c:pt idx="0">
                    <c:v>75%</c:v>
                  </c:pt>
                  <c:pt idx="2">
                    <c:v>100%</c:v>
                  </c:pt>
                  <c:pt idx="4">
                    <c:v>150%</c:v>
                  </c:pt>
                  <c:pt idx="6">
                    <c:v>200%</c:v>
                  </c:pt>
                </c:lvl>
              </c:multiLvlStrCache>
            </c:multiLvlStrRef>
          </c:cat>
          <c:val>
            <c:numRef>
              <c:f>'2020 Scenarios'!$S$162:$S$169</c:f>
              <c:numCache>
                <c:formatCode>0.0</c:formatCode>
                <c:ptCount val="8"/>
                <c:pt idx="0">
                  <c:v>-6.9314200000000028</c:v>
                </c:pt>
                <c:pt idx="1">
                  <c:v>-3.3423993835386341</c:v>
                </c:pt>
                <c:pt idx="2">
                  <c:v>-6.0464199999999977</c:v>
                </c:pt>
                <c:pt idx="3">
                  <c:v>-2.4641807639691109</c:v>
                </c:pt>
                <c:pt idx="4">
                  <c:v>-4.2580600000000004</c:v>
                </c:pt>
                <c:pt idx="5">
                  <c:v>-0.57769771498179523</c:v>
                </c:pt>
                <c:pt idx="6">
                  <c:v>-2.5980200000000053</c:v>
                </c:pt>
                <c:pt idx="7">
                  <c:v>0.59593284765762178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8-4D9B-818A-5FF657257B61}"/>
            </c:ext>
          </c:extLst>
        </c:ser>
        <c:ser>
          <c:idx val="3"/>
          <c:order val="1"/>
          <c:tx>
            <c:strRef>
              <c:f>'2020 Scenarios'!$T$160</c:f>
              <c:strCache>
                <c:ptCount val="1"/>
                <c:pt idx="0">
                  <c:v>10-year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'2020 Scenarios'!$P$162:$Q$169</c:f>
              <c:multiLvlStrCache>
                <c:ptCount val="8"/>
                <c:lvl>
                  <c:pt idx="0">
                    <c:v>Pavement</c:v>
                  </c:pt>
                  <c:pt idx="1">
                    <c:v>Bridge</c:v>
                  </c:pt>
                  <c:pt idx="2">
                    <c:v>Pavement</c:v>
                  </c:pt>
                  <c:pt idx="3">
                    <c:v>Bridge</c:v>
                  </c:pt>
                  <c:pt idx="4">
                    <c:v>Pavement</c:v>
                  </c:pt>
                  <c:pt idx="5">
                    <c:v>Bridge</c:v>
                  </c:pt>
                  <c:pt idx="6">
                    <c:v>Pavement</c:v>
                  </c:pt>
                  <c:pt idx="7">
                    <c:v>Bridge</c:v>
                  </c:pt>
                </c:lvl>
                <c:lvl>
                  <c:pt idx="0">
                    <c:v>75%</c:v>
                  </c:pt>
                  <c:pt idx="2">
                    <c:v>100%</c:v>
                  </c:pt>
                  <c:pt idx="4">
                    <c:v>150%</c:v>
                  </c:pt>
                  <c:pt idx="6">
                    <c:v>200%</c:v>
                  </c:pt>
                </c:lvl>
              </c:multiLvlStrCache>
            </c:multiLvlStrRef>
          </c:cat>
          <c:val>
            <c:numRef>
              <c:f>'2020 Scenarios'!$U$162:$U$169</c:f>
              <c:numCache>
                <c:formatCode>0.0</c:formatCode>
                <c:ptCount val="8"/>
                <c:pt idx="0">
                  <c:v>-8.0644800000000032</c:v>
                </c:pt>
                <c:pt idx="1">
                  <c:v>-7.465771551331315</c:v>
                </c:pt>
                <c:pt idx="2">
                  <c:v>-5.9909399999999948</c:v>
                </c:pt>
                <c:pt idx="3">
                  <c:v>-5.7882557546565891</c:v>
                </c:pt>
                <c:pt idx="4">
                  <c:v>-2.113349999999997</c:v>
                </c:pt>
                <c:pt idx="5">
                  <c:v>-2.086899987427131</c:v>
                </c:pt>
                <c:pt idx="6">
                  <c:v>1.1820100000000053</c:v>
                </c:pt>
                <c:pt idx="7">
                  <c:v>-7.0170312667798385E-2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8-4D9B-818A-5FF657257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13965184"/>
        <c:axId val="613964528"/>
      </c:barChart>
      <c:catAx>
        <c:axId val="61396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64528"/>
        <c:crosses val="autoZero"/>
        <c:auto val="1"/>
        <c:lblAlgn val="ctr"/>
        <c:lblOffset val="100"/>
        <c:noMultiLvlLbl val="0"/>
      </c:catAx>
      <c:valAx>
        <c:axId val="61396452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Variance from</a:t>
                </a:r>
                <a:r>
                  <a:rPr lang="en-US" baseline="0" dirty="0"/>
                  <a:t> Target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96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Make sure to mention the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0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difference is the Non-Interstate </a:t>
            </a:r>
            <a:r>
              <a:rPr lang="en-US" dirty="0" err="1"/>
              <a:t>Stewarship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1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shown in the January pavement stewardship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6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another slide after this showing a summary of each funding scenario – the 75% funding scenario and the % change in condition over 10 years at that level, likewise with the other funding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2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average costs from the Office</a:t>
            </a:r>
            <a:r>
              <a:rPr lang="en-US" baseline="0" dirty="0"/>
              <a:t> of Design “Transportation Construction Costs” fact sheet., Scott Neubauer gave bridge estimates (replacement = $3M each).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7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44AC-43F9-4529-B1FD-7C0D12AC0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2D58-1E06-4DCE-8889-825802168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57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DFB-531F-4F92-B36D-9EC2A80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56" y="435006"/>
            <a:ext cx="2433800" cy="1036468"/>
          </a:xfrm>
        </p:spPr>
        <p:txBody>
          <a:bodyPr anchor="b">
            <a:normAutofit/>
          </a:bodyPr>
          <a:lstStyle>
            <a:lvl1pPr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6EA2-574B-40D2-800A-405E0034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656" y="1471474"/>
            <a:ext cx="2433800" cy="502698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5668"/>
            <a:ext cx="9144000" cy="1712067"/>
          </a:xfrm>
        </p:spPr>
        <p:txBody>
          <a:bodyPr>
            <a:normAutofit/>
          </a:bodyPr>
          <a:lstStyle/>
          <a:p>
            <a:endParaRPr lang="en-US" sz="2800" b="1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8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Commission Workshop</a:t>
            </a:r>
          </a:p>
          <a:p>
            <a:r>
              <a:rPr lang="en-US" sz="28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March 12,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73" y="1006576"/>
            <a:ext cx="6262455" cy="2630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182BB-62CC-4A1C-B2CC-B5F30AC44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2" y="5703158"/>
            <a:ext cx="192633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194"/>
          </a:xfrm>
        </p:spPr>
        <p:txBody>
          <a:bodyPr/>
          <a:lstStyle/>
          <a:p>
            <a:r>
              <a:rPr lang="en-US" b="1" dirty="0">
                <a:latin typeface="Eurostar" panose="020B0504020202050204" pitchFamily="34" charset="0"/>
              </a:rPr>
              <a:t>Cost Comparisons for Alternatives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94298"/>
            <a:ext cx="7886700" cy="4782665"/>
          </a:xfrm>
        </p:spPr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mile of new expressway at $7.7M would buy nearly 17 miles of 2-lane pavement resurfacing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$30M can get us: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quite 4 miles of new expressway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12.3 miles of Super 2 (new pavement)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 miles of 2-lane pavement reconstruction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60+ miles of pavement resurfacing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bridge replacements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previous presentations: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a “wave” of bridges built in the 1960s and 1970s that are all getting to the point where major rehab or replacement is needed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current replacement rates, we’re implicitly expecting pavements to last over 100 years (40-year design life)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2 lane over">
            <a:extLst>
              <a:ext uri="{FF2B5EF4-FFF2-40B4-BE49-F238E27FC236}">
                <a16:creationId xmlns:a16="http://schemas.microsoft.com/office/drawing/2014/main" id="{57662318-EC1C-4607-932A-6D01E1A0F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2571750"/>
            <a:ext cx="1457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0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Eurostar" panose="020B0504020202050204" pitchFamily="34" charset="0"/>
              </a:rPr>
              <a:t>Summary &amp; Recommendations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deterioration of pavements and bridges is forecast to occur without steady growth in stewardship spending.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these forecasts, prior scenario analysis, the Commission’s long-range transportation plan Iowa In Motion 2045, and the Transportation Asset Management Plan, staff recommends program objectives that: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 future capacity expansion to locations with forecast congestion that cannot be addressed effectively through operational improvements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steady growth in overall stewardship spending in order to maintain a state of good repair across the primary highway system.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4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0" y="2023857"/>
            <a:ext cx="3793787" cy="118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Asset Management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4728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Charlie Purcell, PE</a:t>
            </a:r>
          </a:p>
          <a:p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Project Delivery Bureau</a:t>
            </a:r>
          </a:p>
        </p:txBody>
      </p:sp>
    </p:spTree>
    <p:extLst>
      <p:ext uri="{BB962C8B-B14F-4D97-AF65-F5344CB8AC3E}">
        <p14:creationId xmlns:p14="http://schemas.microsoft.com/office/powerpoint/2010/main" val="28949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Information to Inform Decisions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3</a:t>
            </a:fld>
            <a:endParaRPr lang="en-US" sz="13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21304"/>
            <a:ext cx="7886700" cy="430546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Dec-2018 - Bridge Management</a:t>
            </a:r>
          </a:p>
          <a:p>
            <a:r>
              <a:rPr lang="en-US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Jan-2019 - Pavement Management</a:t>
            </a:r>
          </a:p>
          <a:p>
            <a:r>
              <a:rPr lang="en-US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Feb-2019 - Interstate System Planning</a:t>
            </a:r>
          </a:p>
          <a:p>
            <a:r>
              <a:rPr lang="en-US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Mar-2019 - Investment Alternatives</a:t>
            </a:r>
          </a:p>
          <a:p>
            <a:r>
              <a:rPr lang="en-US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Apr-2019 - Mobility Strategies (ICM)</a:t>
            </a:r>
          </a:p>
          <a:p>
            <a:r>
              <a:rPr lang="en-US" sz="2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May-2019 - Draft Program Asset Management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45799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0" y="2023857"/>
            <a:ext cx="3793787" cy="118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Program Trade-off Analysis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377446"/>
            <a:ext cx="4578818" cy="1626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47289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Matt Haubrich</a:t>
            </a:r>
          </a:p>
          <a:p>
            <a:r>
              <a:rPr lang="en-US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Strategic Performance Division</a:t>
            </a:r>
          </a:p>
        </p:txBody>
      </p:sp>
    </p:spTree>
    <p:extLst>
      <p:ext uri="{BB962C8B-B14F-4D97-AF65-F5344CB8AC3E}">
        <p14:creationId xmlns:p14="http://schemas.microsoft.com/office/powerpoint/2010/main" val="3002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1160"/>
          </a:xfrm>
        </p:spPr>
        <p:txBody>
          <a:bodyPr/>
          <a:lstStyle/>
          <a:p>
            <a:r>
              <a:rPr lang="en-US" b="1" dirty="0">
                <a:latin typeface="Eurostar" panose="020B0504020202050204" pitchFamily="34" charset="0"/>
              </a:rPr>
              <a:t>Program Summary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1306287"/>
            <a:ext cx="7886700" cy="482402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below adapted from program development materials presented in previous Commission workshops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assumptions: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Flat revenue in outer years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Interstate investment will be funded at approximately $330M per year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targets for future years will be adopted by future Commission action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68200"/>
              </p:ext>
            </p:extLst>
          </p:nvPr>
        </p:nvGraphicFramePr>
        <p:xfrm>
          <a:off x="628650" y="3519437"/>
          <a:ext cx="7886702" cy="2386520"/>
        </p:xfrm>
        <a:graphic>
          <a:graphicData uri="http://schemas.openxmlformats.org/drawingml/2006/table">
            <a:tbl>
              <a:tblPr/>
              <a:tblGrid>
                <a:gridCol w="2418132">
                  <a:extLst>
                    <a:ext uri="{9D8B030D-6E8A-4147-A177-3AD203B41FA5}">
                      <a16:colId xmlns:a16="http://schemas.microsoft.com/office/drawing/2014/main" val="3110013945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2770925533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1310065731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3995607254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3528086552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2575673904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951919366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1228817577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3673571721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2290720217"/>
                    </a:ext>
                  </a:extLst>
                </a:gridCol>
                <a:gridCol w="546857">
                  <a:extLst>
                    <a:ext uri="{9D8B030D-6E8A-4147-A177-3AD203B41FA5}">
                      <a16:colId xmlns:a16="http://schemas.microsoft.com/office/drawing/2014/main" val="1100662905"/>
                    </a:ext>
                  </a:extLst>
                </a:gridCol>
              </a:tblGrid>
              <a:tr h="170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96018"/>
                  </a:ext>
                </a:extLst>
              </a:tr>
              <a:tr h="179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(forecast from March 2018)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649.3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643.2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657.7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842387"/>
                  </a:ext>
                </a:extLst>
              </a:tr>
              <a:tr h="179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28272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Pavement Modernization (3R)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08591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Bridge Modernization (BR)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07170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Specific (SR)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71183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Stewardship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204.6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250.2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496728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Interstate Stewardship (4R)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175.8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48841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Interstate (MI)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191.4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150.3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23558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Interstate Programs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339.6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382.4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40560"/>
                  </a:ext>
                </a:extLst>
              </a:tr>
              <a:tr h="17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Capacity/Enhancement (NR)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45221"/>
                  </a:ext>
                </a:extLst>
              </a:tr>
              <a:tr h="179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674.9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679.9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637.2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699.4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659.1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698.4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700.1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845508"/>
                  </a:ext>
                </a:extLst>
              </a:tr>
              <a:tr h="309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</a:p>
                  </a:txBody>
                  <a:tcPr marL="8548" marR="8548" marT="85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(25.6)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(36.7)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(3.5)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(17.3)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(41.7)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(1.4)</a:t>
                      </a:r>
                    </a:p>
                  </a:txBody>
                  <a:tcPr marL="8548" marR="8548" marT="8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(42.4)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(57.3)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(82.3)</a:t>
                      </a:r>
                    </a:p>
                  </a:txBody>
                  <a:tcPr marL="8548" marR="8548" marT="85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4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98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Stewardship Funding Scenarios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6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143900"/>
              </p:ext>
            </p:extLst>
          </p:nvPr>
        </p:nvGraphicFramePr>
        <p:xfrm>
          <a:off x="0" y="1495424"/>
          <a:ext cx="9143999" cy="43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919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How We Set Targets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7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FABFC-5CD9-4A07-A309-F47ED0AB8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5" t="12285"/>
          <a:stretch/>
        </p:blipFill>
        <p:spPr>
          <a:xfrm>
            <a:off x="584553" y="1828796"/>
            <a:ext cx="7974894" cy="4186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379FF8-A891-4757-B198-55FE59660E80}"/>
              </a:ext>
            </a:extLst>
          </p:cNvPr>
          <p:cNvSpPr txBox="1"/>
          <p:nvPr/>
        </p:nvSpPr>
        <p:spPr>
          <a:xfrm>
            <a:off x="6031149" y="365127"/>
            <a:ext cx="258017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Good roads cost less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If we maintain assets in good condition, we can minimize their lifecycle cost.  In the long run, this allows us to invest in other priorities.</a:t>
            </a:r>
          </a:p>
        </p:txBody>
      </p:sp>
    </p:spTree>
    <p:extLst>
      <p:ext uri="{BB962C8B-B14F-4D97-AF65-F5344CB8AC3E}">
        <p14:creationId xmlns:p14="http://schemas.microsoft.com/office/powerpoint/2010/main" val="359773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1038"/>
            <a:ext cx="7886700" cy="551235"/>
          </a:xfrm>
        </p:spPr>
        <p:txBody>
          <a:bodyPr>
            <a:noAutofit/>
          </a:bodyPr>
          <a:lstStyle/>
          <a:p>
            <a:r>
              <a:rPr lang="en-US" sz="32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Stewardship Performance Comparison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8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402263"/>
              </p:ext>
            </p:extLst>
          </p:nvPr>
        </p:nvGraphicFramePr>
        <p:xfrm>
          <a:off x="628650" y="817122"/>
          <a:ext cx="393192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601224"/>
              </p:ext>
            </p:extLst>
          </p:nvPr>
        </p:nvGraphicFramePr>
        <p:xfrm>
          <a:off x="4572001" y="817122"/>
          <a:ext cx="393192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9" y="6310009"/>
            <a:ext cx="7886701" cy="34567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51503"/>
              </p:ext>
            </p:extLst>
          </p:nvPr>
        </p:nvGraphicFramePr>
        <p:xfrm>
          <a:off x="628650" y="3553838"/>
          <a:ext cx="393192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17317"/>
              </p:ext>
            </p:extLst>
          </p:nvPr>
        </p:nvGraphicFramePr>
        <p:xfrm>
          <a:off x="4583430" y="3553838"/>
          <a:ext cx="393192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73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9072"/>
          </a:xfrm>
        </p:spPr>
        <p:txBody>
          <a:bodyPr/>
          <a:lstStyle/>
          <a:p>
            <a:r>
              <a:rPr lang="en-US" sz="3200" b="1" dirty="0">
                <a:latin typeface="Eurostar" panose="020B050402020205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Scenario Comparison</a:t>
            </a:r>
            <a:endParaRPr lang="en-US" b="1" dirty="0">
              <a:latin typeface="Eurostar" panose="020B050402020205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065" y="6506487"/>
            <a:ext cx="2057400" cy="273844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9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12998"/>
              </p:ext>
            </p:extLst>
          </p:nvPr>
        </p:nvGraphicFramePr>
        <p:xfrm>
          <a:off x="823406" y="1424199"/>
          <a:ext cx="7497188" cy="2059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4216">
                  <a:extLst>
                    <a:ext uri="{9D8B030D-6E8A-4147-A177-3AD203B41FA5}">
                      <a16:colId xmlns:a16="http://schemas.microsoft.com/office/drawing/2014/main" val="1434832659"/>
                    </a:ext>
                  </a:extLst>
                </a:gridCol>
                <a:gridCol w="2559331">
                  <a:extLst>
                    <a:ext uri="{9D8B030D-6E8A-4147-A177-3AD203B41FA5}">
                      <a16:colId xmlns:a16="http://schemas.microsoft.com/office/drawing/2014/main" val="2261886516"/>
                    </a:ext>
                  </a:extLst>
                </a:gridCol>
                <a:gridCol w="972969">
                  <a:extLst>
                    <a:ext uri="{9D8B030D-6E8A-4147-A177-3AD203B41FA5}">
                      <a16:colId xmlns:a16="http://schemas.microsoft.com/office/drawing/2014/main" val="1813784796"/>
                    </a:ext>
                  </a:extLst>
                </a:gridCol>
                <a:gridCol w="1121721">
                  <a:extLst>
                    <a:ext uri="{9D8B030D-6E8A-4147-A177-3AD203B41FA5}">
                      <a16:colId xmlns:a16="http://schemas.microsoft.com/office/drawing/2014/main" val="3312537760"/>
                    </a:ext>
                  </a:extLst>
                </a:gridCol>
                <a:gridCol w="979251">
                  <a:extLst>
                    <a:ext uri="{9D8B030D-6E8A-4147-A177-3AD203B41FA5}">
                      <a16:colId xmlns:a16="http://schemas.microsoft.com/office/drawing/2014/main" val="226621922"/>
                    </a:ext>
                  </a:extLst>
                </a:gridCol>
                <a:gridCol w="1089700">
                  <a:extLst>
                    <a:ext uri="{9D8B030D-6E8A-4147-A177-3AD203B41FA5}">
                      <a16:colId xmlns:a16="http://schemas.microsoft.com/office/drawing/2014/main" val="1445156826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56381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(Total, $M)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(vs. Target)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(Total, $M)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(vs.</a:t>
                      </a:r>
                      <a:r>
                        <a:rPr lang="en-US" sz="11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Target)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7183229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Pavement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431.3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997.5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149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Bridge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290.0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871.2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078334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Pavement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575.0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1,330.0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619333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Bridge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386.6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1,161.6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2470371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Pavement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862.5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1,995.0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420039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Bridge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579.9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1,742.4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065613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Pavement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1,150.0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2,660.0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07609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Non-Interstate Bridge Modernization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773.2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2,323.2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886724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049375"/>
              </p:ext>
            </p:extLst>
          </p:nvPr>
        </p:nvGraphicFramePr>
        <p:xfrm>
          <a:off x="1118984" y="3566808"/>
          <a:ext cx="6581775" cy="249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42338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OT Theme">
      <a:majorFont>
        <a:latin typeface="Eurostar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FC832E9778943BE123BC060D0C402" ma:contentTypeVersion="6" ma:contentTypeDescription="Create a new document." ma:contentTypeScope="" ma:versionID="765b97d20d097076467352011374be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84359790e4b15b31d5273f8412b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C743A-3234-4614-AC5D-316F823B12E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CA29F1-5F4A-43DD-9527-3290A8AF2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2970</TotalTime>
  <Words>778</Words>
  <Application>Microsoft Office PowerPoint</Application>
  <PresentationFormat>On-screen Show (4:3)</PresentationFormat>
  <Paragraphs>269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Eurostar</vt:lpstr>
      <vt:lpstr>Microsoft Sans Serif</vt:lpstr>
      <vt:lpstr>1_Office Theme</vt:lpstr>
      <vt:lpstr>Office Theme</vt:lpstr>
      <vt:lpstr>PowerPoint Presentation</vt:lpstr>
      <vt:lpstr>PowerPoint Presentation</vt:lpstr>
      <vt:lpstr>Information to Inform Decisions</vt:lpstr>
      <vt:lpstr>PowerPoint Presentation</vt:lpstr>
      <vt:lpstr>Program Summary</vt:lpstr>
      <vt:lpstr>Stewardship Funding Scenarios</vt:lpstr>
      <vt:lpstr>How We Set Targets</vt:lpstr>
      <vt:lpstr>Stewardship Performance Comparison</vt:lpstr>
      <vt:lpstr>Scenario Comparison</vt:lpstr>
      <vt:lpstr>Cost Comparisons for Alternatives</vt:lpstr>
      <vt:lpstr>Summary &amp;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Matthew.Haubrich@iowadot.us</dc:creator>
  <cp:lastModifiedBy>Haubrich, Matthew</cp:lastModifiedBy>
  <cp:revision>172</cp:revision>
  <dcterms:created xsi:type="dcterms:W3CDTF">2017-11-22T13:15:27Z</dcterms:created>
  <dcterms:modified xsi:type="dcterms:W3CDTF">2019-02-27T22:14:24Z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0x01010021DFC832E9778943BE123BC060D0C402</vt:lpwstr>
  </property>
  <property fmtid="{D5CDD505-2E9C-101B-9397-08002B2CF9AE}" pid="3" name="_dlc_DocIdItemGuid">
    <vt:lpwstr>5e519d89-9d1d-432a-bd73-ff7dd666682b</vt:lpwstr>
  </property>
</Properties>
</file>