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handoutMasterIdLst>
    <p:handoutMasterId r:id="rId9"/>
  </p:handoutMasterIdLst>
  <p:sldIdLst>
    <p:sldId id="374" r:id="rId2"/>
    <p:sldId id="378" r:id="rId3"/>
    <p:sldId id="380" r:id="rId4"/>
    <p:sldId id="258" r:id="rId5"/>
    <p:sldId id="385" r:id="rId6"/>
    <p:sldId id="386" r:id="rId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14" d="100"/>
          <a:sy n="114" d="100"/>
        </p:scale>
        <p:origin x="152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ntdfs\(W)DataStor\Planning\ProgramManagement\Don\Award%20vs%20Program\FY%202019%20prog%20vs%20award.xls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800" b="1" i="0" u="none" strike="noStrike" baseline="0">
                <a:solidFill>
                  <a:srgbClr val="000000"/>
                </a:solidFill>
                <a:latin typeface="Calibri"/>
              </a:rPr>
              <a:t>Amount Awarded vs Amount Programmed </a:t>
            </a:r>
            <a:r>
              <a:rPr lang="en-US" sz="1800" b="0" i="0" u="none" strike="noStrike" baseline="0">
                <a:solidFill>
                  <a:srgbClr val="000000"/>
                </a:solidFill>
                <a:latin typeface="Calibri"/>
              </a:rPr>
              <a:t>(monthly)</a:t>
            </a:r>
            <a:endParaRPr lang="en-US" sz="1400" b="0" i="0" u="none" strike="noStrike" baseline="0">
              <a:solidFill>
                <a:srgbClr val="000000"/>
              </a:solidFill>
              <a:latin typeface="Calibri"/>
            </a:endParaRP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400" b="0" i="1" u="none" strike="noStrike" baseline="0">
                <a:solidFill>
                  <a:srgbClr val="000000"/>
                </a:solidFill>
                <a:latin typeface="Calibri"/>
              </a:rPr>
              <a:t>(4R, 3R, BR, SR, NR, MI Projects)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8.0373680447237167E-2"/>
          <c:y val="0.16164858747498356"/>
          <c:w val="0.82044074932504341"/>
          <c:h val="0.629201375711359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'HWY PROG Bal Report'!$D$4</c:f>
              <c:strCache>
                <c:ptCount val="1"/>
                <c:pt idx="0">
                  <c:v>Amount Programmed ($)</c:v>
                </c:pt>
              </c:strCache>
            </c:strRef>
          </c:tx>
          <c:spPr>
            <a:solidFill>
              <a:srgbClr val="0070C0"/>
            </a:solidFill>
            <a:ln w="25400">
              <a:noFill/>
            </a:ln>
          </c:spPr>
          <c:invertIfNegative val="0"/>
          <c:cat>
            <c:strRef>
              <c:f>'HWY PROG Bal Report'!$E$3:$P$3</c:f>
              <c:strCache>
                <c:ptCount val="12"/>
                <c:pt idx="0">
                  <c:v>Jul 18</c:v>
                </c:pt>
                <c:pt idx="1">
                  <c:v>Aug 18</c:v>
                </c:pt>
                <c:pt idx="2">
                  <c:v>Sep 18</c:v>
                </c:pt>
                <c:pt idx="3">
                  <c:v>Oct 18</c:v>
                </c:pt>
                <c:pt idx="4">
                  <c:v>Nov 18</c:v>
                </c:pt>
                <c:pt idx="5">
                  <c:v>Dec 18</c:v>
                </c:pt>
                <c:pt idx="6">
                  <c:v>Jan 19</c:v>
                </c:pt>
                <c:pt idx="7">
                  <c:v>Feb 19</c:v>
                </c:pt>
                <c:pt idx="8">
                  <c:v>Mar 19</c:v>
                </c:pt>
                <c:pt idx="9">
                  <c:v>Apr 19</c:v>
                </c:pt>
                <c:pt idx="10">
                  <c:v>May 19</c:v>
                </c:pt>
                <c:pt idx="11">
                  <c:v>Jun 19</c:v>
                </c:pt>
              </c:strCache>
            </c:strRef>
          </c:cat>
          <c:val>
            <c:numRef>
              <c:f>'HWY PROG Bal Report'!$E$4:$P$4</c:f>
              <c:numCache>
                <c:formatCode>"$"#,##0</c:formatCode>
                <c:ptCount val="12"/>
                <c:pt idx="0">
                  <c:v>93423000</c:v>
                </c:pt>
                <c:pt idx="1">
                  <c:v>645000</c:v>
                </c:pt>
                <c:pt idx="2">
                  <c:v>7288000</c:v>
                </c:pt>
                <c:pt idx="3">
                  <c:v>112298000</c:v>
                </c:pt>
                <c:pt idx="4">
                  <c:v>28571000</c:v>
                </c:pt>
                <c:pt idx="5">
                  <c:v>83516000</c:v>
                </c:pt>
                <c:pt idx="6">
                  <c:v>52301000</c:v>
                </c:pt>
                <c:pt idx="7">
                  <c:v>71027000</c:v>
                </c:pt>
                <c:pt idx="8">
                  <c:v>39612000</c:v>
                </c:pt>
                <c:pt idx="9">
                  <c:v>18563000</c:v>
                </c:pt>
                <c:pt idx="10">
                  <c:v>41147000</c:v>
                </c:pt>
                <c:pt idx="11">
                  <c:v>160696000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6E-49AE-9167-538383043104}"/>
            </c:ext>
          </c:extLst>
        </c:ser>
        <c:ser>
          <c:idx val="1"/>
          <c:order val="1"/>
          <c:tx>
            <c:strRef>
              <c:f>'HWY PROG Bal Report'!$D$5</c:f>
              <c:strCache>
                <c:ptCount val="1"/>
                <c:pt idx="0">
                  <c:v>Amount Awarded ($)</c:v>
                </c:pt>
              </c:strCache>
            </c:strRef>
          </c:tx>
          <c:spPr>
            <a:solidFill>
              <a:srgbClr val="C00000"/>
            </a:solidFill>
            <a:ln w="25400">
              <a:noFill/>
            </a:ln>
          </c:spPr>
          <c:invertIfNegative val="0"/>
          <c:cat>
            <c:strRef>
              <c:f>'HWY PROG Bal Report'!$E$3:$P$3</c:f>
              <c:strCache>
                <c:ptCount val="12"/>
                <c:pt idx="0">
                  <c:v>Jul 18</c:v>
                </c:pt>
                <c:pt idx="1">
                  <c:v>Aug 18</c:v>
                </c:pt>
                <c:pt idx="2">
                  <c:v>Sep 18</c:v>
                </c:pt>
                <c:pt idx="3">
                  <c:v>Oct 18</c:v>
                </c:pt>
                <c:pt idx="4">
                  <c:v>Nov 18</c:v>
                </c:pt>
                <c:pt idx="5">
                  <c:v>Dec 18</c:v>
                </c:pt>
                <c:pt idx="6">
                  <c:v>Jan 19</c:v>
                </c:pt>
                <c:pt idx="7">
                  <c:v>Feb 19</c:v>
                </c:pt>
                <c:pt idx="8">
                  <c:v>Mar 19</c:v>
                </c:pt>
                <c:pt idx="9">
                  <c:v>Apr 19</c:v>
                </c:pt>
                <c:pt idx="10">
                  <c:v>May 19</c:v>
                </c:pt>
                <c:pt idx="11">
                  <c:v>Jun 19</c:v>
                </c:pt>
              </c:strCache>
            </c:strRef>
          </c:cat>
          <c:val>
            <c:numRef>
              <c:f>'HWY PROG Bal Report'!$E$5:$P$5</c:f>
              <c:numCache>
                <c:formatCode>"$"#,##0</c:formatCode>
                <c:ptCount val="12"/>
                <c:pt idx="0">
                  <c:v>102062838</c:v>
                </c:pt>
                <c:pt idx="1">
                  <c:v>888102</c:v>
                </c:pt>
                <c:pt idx="2">
                  <c:v>7507954</c:v>
                </c:pt>
                <c:pt idx="3">
                  <c:v>98602646</c:v>
                </c:pt>
                <c:pt idx="4">
                  <c:v>26919220</c:v>
                </c:pt>
                <c:pt idx="5">
                  <c:v>88791150</c:v>
                </c:pt>
                <c:pt idx="6">
                  <c:v>53782647</c:v>
                </c:pt>
                <c:pt idx="7">
                  <c:v>65624840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6E-49AE-9167-5383830431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60620128"/>
        <c:axId val="1"/>
      </c:barChart>
      <c:catAx>
        <c:axId val="660620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60620128"/>
        <c:crosses val="autoZero"/>
        <c:crossBetween val="between"/>
        <c:dispUnits>
          <c:builtInUnit val="millions"/>
          <c:dispUnitsLbl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ctr">
                  <a:defRPr sz="105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</c:dispUnitsLbl>
        </c:dispUnits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5.9843307367929491E-2"/>
          <c:y val="0.93041053609946867"/>
          <c:w val="0.86775693231272144"/>
          <c:h val="5.2252132180582112E-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2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b="1" baseline="0" dirty="0">
                <a:solidFill>
                  <a:schemeClr val="tx1"/>
                </a:solidFill>
              </a:rPr>
              <a:t>Cumulative Difference (Awarded vs. Programmed)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380851646012462"/>
          <c:y val="0.29236892312610629"/>
          <c:w val="0.8669439849569156"/>
          <c:h val="0.666129938158903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BAF-43DE-863D-90D3B333CBFD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4BAF-43DE-863D-90D3B333CBFD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BAF-43DE-863D-90D3B333CBFD}"/>
              </c:ext>
            </c:extLst>
          </c:dPt>
          <c:dPt>
            <c:idx val="3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4BAF-43DE-863D-90D3B333CBFD}"/>
              </c:ext>
            </c:extLst>
          </c:dPt>
          <c:dPt>
            <c:idx val="4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D624-4DA9-8CCE-760D24170D92}"/>
              </c:ext>
            </c:extLst>
          </c:dPt>
          <c:dPt>
            <c:idx val="5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0872-45CD-9C9A-970AF85A2C8E}"/>
              </c:ext>
            </c:extLst>
          </c:dPt>
          <c:dPt>
            <c:idx val="6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AF62-4367-B60E-3000585726B4}"/>
              </c:ext>
            </c:extLst>
          </c:dPt>
          <c:dPt>
            <c:idx val="7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A7BC-4D34-8DCE-E0414B0399B1}"/>
              </c:ext>
            </c:extLst>
          </c:dPt>
          <c:dLbls>
            <c:dLbl>
              <c:idx val="6"/>
              <c:layout>
                <c:manualLayout>
                  <c:x val="-1.7497725984508864E-3"/>
                  <c:y val="-8.69128676504732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F62-4367-B60E-3000585726B4}"/>
                </c:ext>
              </c:extLst>
            </c:dLbl>
            <c:numFmt formatCode="&quot;$&quot;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Jul 18</c:v>
                </c:pt>
                <c:pt idx="1">
                  <c:v>Aug 18</c:v>
                </c:pt>
                <c:pt idx="2">
                  <c:v>Sep 18</c:v>
                </c:pt>
                <c:pt idx="3">
                  <c:v>Oct 18</c:v>
                </c:pt>
                <c:pt idx="4">
                  <c:v>Nov 18</c:v>
                </c:pt>
                <c:pt idx="5">
                  <c:v>Dec 18</c:v>
                </c:pt>
                <c:pt idx="6">
                  <c:v>Jan 19</c:v>
                </c:pt>
                <c:pt idx="7">
                  <c:v>Feb 19</c:v>
                </c:pt>
              </c:strCache>
            </c:strRef>
          </c:cat>
          <c:val>
            <c:numRef>
              <c:f>Sheet1!$B$2:$B$9</c:f>
              <c:numCache>
                <c:formatCode>"$"#,##0</c:formatCode>
                <c:ptCount val="8"/>
                <c:pt idx="0">
                  <c:v>-8639838</c:v>
                </c:pt>
                <c:pt idx="1">
                  <c:v>-8882940</c:v>
                </c:pt>
                <c:pt idx="2">
                  <c:v>-9102894</c:v>
                </c:pt>
                <c:pt idx="3">
                  <c:v>4592460</c:v>
                </c:pt>
                <c:pt idx="4">
                  <c:v>6244240</c:v>
                </c:pt>
                <c:pt idx="5">
                  <c:v>969090</c:v>
                </c:pt>
                <c:pt idx="6">
                  <c:v>-512557</c:v>
                </c:pt>
                <c:pt idx="7">
                  <c:v>4889603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AF-43DE-863D-90D3B333CB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5473792"/>
        <c:axId val="191557408"/>
      </c:barChart>
      <c:catAx>
        <c:axId val="325473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285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557408"/>
        <c:crosses val="autoZero"/>
        <c:auto val="1"/>
        <c:lblAlgn val="ctr"/>
        <c:lblOffset val="100"/>
        <c:noMultiLvlLbl val="0"/>
      </c:catAx>
      <c:valAx>
        <c:axId val="191557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5473792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algn="r"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algn="r"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algn="r"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9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algn="r" defTabSz="932415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046163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Primary Road Fund Experience</a:t>
            </a:r>
            <a:br>
              <a:rPr lang="en-US" sz="3000" dirty="0"/>
            </a:br>
            <a:r>
              <a:rPr lang="en-US" sz="3000" dirty="0"/>
              <a:t>July 2018 to January 2019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2323768"/>
            <a:ext cx="9144000" cy="443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r>
              <a:rPr lang="en-US" sz="2800" dirty="0"/>
              <a:t>	</a:t>
            </a:r>
            <a:r>
              <a:rPr lang="en-US" sz="2400" dirty="0"/>
              <a:t>Forecast PRF receipts	$467.2 million</a:t>
            </a:r>
          </a:p>
          <a:p>
            <a:pPr>
              <a:lnSpc>
                <a:spcPts val="1900"/>
              </a:lnSpc>
              <a:spcBef>
                <a:spcPts val="1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r>
              <a:rPr lang="en-US" sz="2400" dirty="0"/>
              <a:t>	</a:t>
            </a:r>
          </a:p>
          <a:p>
            <a:pPr>
              <a:lnSpc>
                <a:spcPts val="1900"/>
              </a:lnSpc>
              <a:spcBef>
                <a:spcPts val="1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400" dirty="0"/>
          </a:p>
          <a:p>
            <a:pPr>
              <a:lnSpc>
                <a:spcPts val="1900"/>
              </a:lnSpc>
              <a:spcBef>
                <a:spcPts val="1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400" dirty="0"/>
          </a:p>
          <a:p>
            <a:pPr>
              <a:lnSpc>
                <a:spcPts val="1900"/>
              </a:lnSpc>
              <a:spcBef>
                <a:spcPts val="1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r>
              <a:rPr lang="en-US" sz="2400" dirty="0"/>
              <a:t>	Actual PRF receipts	$502.4 million</a:t>
            </a:r>
          </a:p>
          <a:p>
            <a:pPr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400" dirty="0"/>
          </a:p>
          <a:p>
            <a:pPr algn="ctr"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r>
              <a:rPr lang="en-US" sz="2400" dirty="0"/>
              <a:t>Difference  +$35.2 million</a:t>
            </a:r>
            <a:endParaRPr lang="en-US" sz="1200" dirty="0"/>
          </a:p>
          <a:p>
            <a:pPr algn="ctr"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r>
              <a:rPr lang="en-US" sz="1200" dirty="0"/>
              <a:t>previous difference reported +$35.4 million</a:t>
            </a:r>
          </a:p>
          <a:p>
            <a:pPr algn="ctr"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400" dirty="0"/>
          </a:p>
          <a:p>
            <a:pPr algn="ctr"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1200" dirty="0"/>
          </a:p>
          <a:p>
            <a:pPr algn="ctr"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1400" dirty="0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54538283-DEA3-4530-ACE9-2DF8E60E38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319088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Mar 12, 2019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2265BC-29E4-4CC7-91B2-F52C68EC690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72774"/>
            <a:ext cx="9144000" cy="993882"/>
          </a:xfrm>
        </p:spPr>
        <p:txBody>
          <a:bodyPr/>
          <a:lstStyle/>
          <a:p>
            <a:pPr eaLnBrk="1" hangingPunct="1">
              <a:tabLst>
                <a:tab pos="1885950" algn="ctr"/>
                <a:tab pos="5829300" algn="ctr"/>
              </a:tabLst>
            </a:pPr>
            <a:br>
              <a:rPr lang="en-US" sz="3000" dirty="0"/>
            </a:br>
            <a:r>
              <a:rPr lang="en-US" sz="3000" dirty="0"/>
              <a:t>Project Costs vs. Programmed Amounts</a:t>
            </a:r>
            <a:br>
              <a:rPr lang="en-US" sz="3000" dirty="0"/>
            </a:br>
            <a:r>
              <a:rPr lang="en-US" sz="3000" dirty="0"/>
              <a:t>July 2018 to February 2019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2240502"/>
            <a:ext cx="9144000" cy="401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r>
              <a:rPr lang="en-US" sz="2400" dirty="0"/>
              <a:t>	Programmed Amounts	$449.1 million	</a:t>
            </a:r>
          </a:p>
          <a:p>
            <a:pPr>
              <a:lnSpc>
                <a:spcPts val="1900"/>
              </a:lnSpc>
              <a:spcBef>
                <a:spcPts val="1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400" dirty="0"/>
          </a:p>
          <a:p>
            <a:pPr>
              <a:lnSpc>
                <a:spcPts val="1900"/>
              </a:lnSpc>
              <a:spcBef>
                <a:spcPts val="1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400" dirty="0"/>
          </a:p>
          <a:p>
            <a:pPr>
              <a:lnSpc>
                <a:spcPts val="1900"/>
              </a:lnSpc>
              <a:spcBef>
                <a:spcPts val="1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r>
              <a:rPr lang="en-US" sz="2400" dirty="0"/>
              <a:t>	Project Costs	$444.2 million</a:t>
            </a:r>
          </a:p>
          <a:p>
            <a:pPr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400" dirty="0"/>
          </a:p>
          <a:p>
            <a:pPr algn="ctr"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r>
              <a:rPr lang="en-US" sz="2400" dirty="0"/>
              <a:t>Difference  +$4.9 million</a:t>
            </a:r>
          </a:p>
          <a:p>
            <a:pPr algn="ctr">
              <a:spcBef>
                <a:spcPct val="50000"/>
              </a:spcBef>
              <a:buClr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r>
              <a:rPr lang="en-US" sz="1200" dirty="0"/>
              <a:t>previous difference reported -$0.5 million</a:t>
            </a:r>
          </a:p>
          <a:p>
            <a:pPr algn="ctr"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400" dirty="0"/>
          </a:p>
          <a:p>
            <a:pPr algn="ctr"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400" dirty="0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FA9A1EC5-F228-4755-A884-E8D7459E5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319088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Mar 12, 2019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164" y="2337463"/>
            <a:ext cx="8913181" cy="4271963"/>
          </a:xfrm>
        </p:spPr>
        <p:txBody>
          <a:bodyPr/>
          <a:lstStyle/>
          <a:p>
            <a:pPr algn="l" eaLnBrk="1" hangingPunct="1">
              <a:tabLst>
                <a:tab pos="290513" algn="l"/>
                <a:tab pos="620713" algn="l"/>
                <a:tab pos="4906963" algn="r"/>
                <a:tab pos="5942013" algn="r"/>
                <a:tab pos="6916738" algn="r"/>
                <a:tab pos="7826375" algn="r"/>
                <a:tab pos="8737600" algn="r"/>
              </a:tabLst>
            </a:pPr>
            <a:br>
              <a:rPr lang="en-US" sz="1800" dirty="0"/>
            </a:br>
            <a:br>
              <a:rPr lang="en-US" sz="1800" dirty="0"/>
            </a:br>
            <a:r>
              <a:rPr lang="en-US" sz="2000" dirty="0"/>
              <a:t>	</a:t>
            </a:r>
            <a:r>
              <a:rPr lang="en-US" sz="1800" dirty="0"/>
              <a:t>		</a:t>
            </a:r>
            <a:br>
              <a:rPr lang="en-US" sz="1800" dirty="0"/>
            </a:br>
            <a:r>
              <a:rPr lang="en-US" sz="1800" dirty="0"/>
              <a:t>	Program Balance			(19.3)</a:t>
            </a:r>
            <a:br>
              <a:rPr lang="en-US" sz="1800" dirty="0"/>
            </a:br>
            <a:r>
              <a:rPr lang="en-US" sz="1800" dirty="0"/>
              <a:t>	(June 2018)</a:t>
            </a: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	PRF Forecast Experience			35.2</a:t>
            </a:r>
            <a:br>
              <a:rPr lang="en-US" sz="1800" dirty="0"/>
            </a:br>
            <a:r>
              <a:rPr lang="en-US" sz="1800" dirty="0"/>
              <a:t>	(Jan 2019)</a:t>
            </a: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	Project Costs vs. Programmed Amounts			4.9</a:t>
            </a:r>
            <a:br>
              <a:rPr lang="en-US" sz="1800" dirty="0"/>
            </a:br>
            <a:r>
              <a:rPr lang="en-US" sz="1800" dirty="0"/>
              <a:t>	(Feb 2019)</a:t>
            </a: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		</a:t>
            </a:r>
            <a:br>
              <a:rPr lang="en-US" sz="1800" dirty="0"/>
            </a:br>
            <a:r>
              <a:rPr lang="en-US" sz="1800" dirty="0"/>
              <a:t>	Program Balance			20.8</a:t>
            </a:r>
            <a:br>
              <a:rPr lang="en-US" sz="1800" dirty="0"/>
            </a:br>
            <a:r>
              <a:rPr lang="en-US" sz="1800" dirty="0"/>
              <a:t>	(Feb 2019)</a:t>
            </a:r>
            <a:br>
              <a:rPr lang="en-US" sz="1800" dirty="0"/>
            </a:br>
            <a:r>
              <a:rPr lang="en-US" sz="1600" dirty="0"/>
              <a:t>	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200" dirty="0"/>
              <a:t>previous difference reported  +$15.6 million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800" dirty="0"/>
              <a:t>               </a:t>
            </a:r>
            <a:br>
              <a:rPr lang="en-US" sz="1400" dirty="0"/>
            </a:br>
            <a:r>
              <a:rPr lang="en-US" sz="1400" dirty="0"/>
              <a:t>	</a:t>
            </a:r>
            <a:br>
              <a:rPr lang="en-US" sz="1400" dirty="0"/>
            </a:br>
            <a:br>
              <a:rPr lang="en-US" sz="1400" dirty="0"/>
            </a:br>
            <a:r>
              <a:rPr lang="en-US" sz="1400" dirty="0"/>
              <a:t>			 </a:t>
            </a:r>
            <a:br>
              <a:rPr lang="en-US" sz="1400" dirty="0"/>
            </a:br>
            <a:br>
              <a:rPr lang="en-US" sz="1800" dirty="0"/>
            </a:br>
            <a:r>
              <a:rPr lang="en-US" sz="1800" dirty="0"/>
              <a:t>	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0" y="380369"/>
            <a:ext cx="9144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FY 2019 Highway Program Balance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</a:rPr>
              <a:t>(For Highway Planning Purposes)</a:t>
            </a:r>
            <a:br>
              <a:rPr lang="en-US" sz="2800" dirty="0">
                <a:solidFill>
                  <a:schemeClr val="tx2"/>
                </a:solidFill>
              </a:rPr>
            </a:br>
            <a:r>
              <a:rPr lang="en-US" sz="1600" dirty="0">
                <a:solidFill>
                  <a:schemeClr val="tx2"/>
                </a:solidFill>
              </a:rPr>
              <a:t>(x $1,000,000)</a:t>
            </a: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142043" y="1588979"/>
            <a:ext cx="900195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4629150" algn="ctr"/>
                <a:tab pos="5600700" algn="ctr"/>
                <a:tab pos="6629400" algn="ctr"/>
                <a:tab pos="7486650" algn="ctr"/>
                <a:tab pos="8401050" algn="ctr"/>
              </a:tabLst>
            </a:pPr>
            <a:r>
              <a:rPr lang="en-US" sz="1600" dirty="0">
                <a:solidFill>
                  <a:schemeClr val="tx2"/>
                </a:solidFill>
              </a:rPr>
              <a:t>			2019			</a:t>
            </a:r>
          </a:p>
        </p:txBody>
      </p:sp>
      <p:sp>
        <p:nvSpPr>
          <p:cNvPr id="5126" name="Line 7"/>
          <p:cNvSpPr>
            <a:spLocks noChangeShapeType="1"/>
          </p:cNvSpPr>
          <p:nvPr/>
        </p:nvSpPr>
        <p:spPr bwMode="auto">
          <a:xfrm>
            <a:off x="6482309" y="467928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7" name="Line 13"/>
          <p:cNvSpPr>
            <a:spLocks noChangeShapeType="1"/>
          </p:cNvSpPr>
          <p:nvPr/>
        </p:nvSpPr>
        <p:spPr bwMode="auto">
          <a:xfrm>
            <a:off x="6384741" y="1955556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ED2A9B91-31AB-4FCD-8BAA-9A4B2CC5D1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319088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Mar 12, 2019</a:t>
            </a:r>
          </a:p>
        </p:txBody>
      </p:sp>
    </p:spTree>
    <p:extLst>
      <p:ext uri="{BB962C8B-B14F-4D97-AF65-F5344CB8AC3E}">
        <p14:creationId xmlns:p14="http://schemas.microsoft.com/office/powerpoint/2010/main" val="101248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598EE1CA-80F3-4E83-89D4-E88D109C28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4589458"/>
              </p:ext>
            </p:extLst>
          </p:nvPr>
        </p:nvGraphicFramePr>
        <p:xfrm>
          <a:off x="128587" y="252412"/>
          <a:ext cx="8886825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9D7BB03-F700-4198-A100-65F214CA1E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5855345"/>
              </p:ext>
            </p:extLst>
          </p:nvPr>
        </p:nvGraphicFramePr>
        <p:xfrm>
          <a:off x="872090" y="4559861"/>
          <a:ext cx="7258086" cy="20457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23196E77-D089-4CAC-B377-C68A38BC8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C82265BC-29E4-4CC7-91B2-F52C68EC690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D2437E-D40A-40E6-B853-BB5FF7D40551}"/>
              </a:ext>
            </a:extLst>
          </p:cNvPr>
          <p:cNvSpPr txBox="1"/>
          <p:nvPr/>
        </p:nvSpPr>
        <p:spPr>
          <a:xfrm>
            <a:off x="7825227" y="2795470"/>
            <a:ext cx="843252" cy="119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700" dirty="0"/>
              <a:t>Note:  </a:t>
            </a:r>
          </a:p>
          <a:p>
            <a:pPr>
              <a:buNone/>
            </a:pPr>
            <a:r>
              <a:rPr lang="en-US" sz="700" dirty="0"/>
              <a:t>June 2019 letting includes $88 million for cash flow portion of programmed amount for I-74 Mississippi River Bridge</a:t>
            </a: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3BA37084-10C3-4401-8584-FD5577455C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319088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Mar 12, 2019</a:t>
            </a:r>
          </a:p>
        </p:txBody>
      </p:sp>
    </p:spTree>
    <p:extLst>
      <p:ext uri="{BB962C8B-B14F-4D97-AF65-F5344CB8AC3E}">
        <p14:creationId xmlns:p14="http://schemas.microsoft.com/office/powerpoint/2010/main" val="3410240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Continues to fluctuate from month-to-month but overall higher than forecast and expect that to continue.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63 percent of the Program has been let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Approximately $260 million of work remains to be let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Construction has been slowed by winter weather until spring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0A296F25-695A-4B33-9F3A-962AF3A416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319088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Mar 12, 2019</a:t>
            </a:r>
          </a:p>
        </p:txBody>
      </p:sp>
    </p:spTree>
    <p:extLst>
      <p:ext uri="{BB962C8B-B14F-4D97-AF65-F5344CB8AC3E}">
        <p14:creationId xmlns:p14="http://schemas.microsoft.com/office/powerpoint/2010/main" val="2318919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Primary Road Fund Balance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9B8652-A3A7-4B94-8448-392C1F584C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319088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March 12, 2019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47582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Primary Road Fund balance (Jan. 1): $249.4 million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Previous month: $221.5 million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Lowest projected balance in FY 2019: $176.3 million in May 2019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Previous month: $146.5 million in May 2019</a:t>
            </a:r>
          </a:p>
          <a:p>
            <a:pPr lvl="1">
              <a:buNone/>
            </a:pP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Lowest projected balance in FY 2020: $20.4 million in Nov. 2019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Previous month: -$34.0 million in Nov. 2019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Current RISE Fund Balance: $50.9 million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Previous month: $57.7 million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82701960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16238</TotalTime>
  <Words>227</Words>
  <Application>Microsoft Office PowerPoint</Application>
  <PresentationFormat>On-screen Show (4:3)</PresentationFormat>
  <Paragraphs>60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Helvetica</vt:lpstr>
      <vt:lpstr>Wingdings</vt:lpstr>
      <vt:lpstr>Straight Edge</vt:lpstr>
      <vt:lpstr>Primary Road Fund Experience July 2018 to January 2019</vt:lpstr>
      <vt:lpstr> Project Costs vs. Programmed Amounts July 2018 to February 2019</vt:lpstr>
      <vt:lpstr>       Program Balance   (19.3)  (June 2018)   PRF Forecast Experience   35.2  (Jan 2019)   Project Costs vs. Programmed Amounts   4.9  (Feb 2019)      Program Balance   20.8  (Feb 2019)    previous difference reported  +$15.6 million                             </vt:lpstr>
      <vt:lpstr>PowerPoint Presentation</vt:lpstr>
      <vt:lpstr>PowerPoint Presentation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Tebben, Donald</cp:lastModifiedBy>
  <cp:revision>875</cp:revision>
  <cp:lastPrinted>2019-01-02T14:51:59Z</cp:lastPrinted>
  <dcterms:created xsi:type="dcterms:W3CDTF">2001-05-04T13:55:51Z</dcterms:created>
  <dcterms:modified xsi:type="dcterms:W3CDTF">2019-03-04T22:27:53Z</dcterms:modified>
</cp:coreProperties>
</file>