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66" r:id="rId3"/>
    <p:sldId id="365" r:id="rId4"/>
    <p:sldId id="340" r:id="rId5"/>
    <p:sldId id="343" r:id="rId6"/>
    <p:sldId id="360" r:id="rId7"/>
    <p:sldId id="367" r:id="rId8"/>
    <p:sldId id="368" r:id="rId9"/>
    <p:sldId id="369" r:id="rId10"/>
    <p:sldId id="370" r:id="rId11"/>
    <p:sldId id="338" r:id="rId1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D5AE75-C3A5-4EF5-8BCB-9E018737521A}">
          <p14:sldIdLst>
            <p14:sldId id="257"/>
            <p14:sldId id="366"/>
            <p14:sldId id="365"/>
            <p14:sldId id="340"/>
            <p14:sldId id="343"/>
            <p14:sldId id="360"/>
            <p14:sldId id="367"/>
            <p14:sldId id="368"/>
            <p14:sldId id="369"/>
            <p14:sldId id="370"/>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C34B56"/>
    <a:srgbClr val="1BBC9B"/>
    <a:srgbClr val="405A74"/>
    <a:srgbClr val="8DA7C1"/>
    <a:srgbClr val="6386A9"/>
    <a:srgbClr val="2D3E50"/>
    <a:srgbClr val="B46278"/>
    <a:srgbClr val="452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7778" autoAdjust="0"/>
  </p:normalViewPr>
  <p:slideViewPr>
    <p:cSldViewPr>
      <p:cViewPr varScale="1">
        <p:scale>
          <a:sx n="85" d="100"/>
          <a:sy n="85" d="100"/>
        </p:scale>
        <p:origin x="18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1914" y="-96"/>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27362" cy="46355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56052" y="0"/>
            <a:ext cx="3027362" cy="463550"/>
          </a:xfrm>
          <a:prstGeom prst="rect">
            <a:avLst/>
          </a:prstGeom>
        </p:spPr>
        <p:txBody>
          <a:bodyPr vert="horz" lIns="91429" tIns="45714" rIns="91429" bIns="45714" rtlCol="0"/>
          <a:lstStyle>
            <a:lvl1pPr algn="r">
              <a:defRPr sz="1200"/>
            </a:lvl1pPr>
          </a:lstStyle>
          <a:p>
            <a:fld id="{DAB46887-EEAD-485D-ADDB-2D09BCDFB429}" type="datetimeFigureOut">
              <a:rPr lang="en-US" smtClean="0"/>
              <a:t>3/5/2019</a:t>
            </a:fld>
            <a:endParaRPr lang="en-US"/>
          </a:p>
        </p:txBody>
      </p:sp>
      <p:sp>
        <p:nvSpPr>
          <p:cNvPr id="4" name="Footer Placeholder 3"/>
          <p:cNvSpPr>
            <a:spLocks noGrp="1"/>
          </p:cNvSpPr>
          <p:nvPr>
            <p:ph type="ftr" sz="quarter" idx="2"/>
          </p:nvPr>
        </p:nvSpPr>
        <p:spPr>
          <a:xfrm>
            <a:off x="3" y="8818563"/>
            <a:ext cx="3027362" cy="463550"/>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56052" y="8818563"/>
            <a:ext cx="3027362" cy="463550"/>
          </a:xfrm>
          <a:prstGeom prst="rect">
            <a:avLst/>
          </a:prstGeom>
        </p:spPr>
        <p:txBody>
          <a:bodyPr vert="horz" lIns="91429" tIns="45714" rIns="91429" bIns="45714" rtlCol="0" anchor="b"/>
          <a:lstStyle>
            <a:lvl1pPr algn="r">
              <a:defRPr sz="1200"/>
            </a:lvl1pPr>
          </a:lstStyle>
          <a:p>
            <a:fld id="{7689581C-EBDD-462E-8673-4C6992B58E02}" type="slidenum">
              <a:rPr lang="en-US" smtClean="0"/>
              <a:t>‹#›</a:t>
            </a:fld>
            <a:endParaRPr lang="en-US"/>
          </a:p>
        </p:txBody>
      </p:sp>
    </p:spTree>
    <p:extLst>
      <p:ext uri="{BB962C8B-B14F-4D97-AF65-F5344CB8AC3E}">
        <p14:creationId xmlns:p14="http://schemas.microsoft.com/office/powerpoint/2010/main" val="3339644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47" tIns="46473" rIns="92947" bIns="46473"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47" tIns="46473" rIns="92947" bIns="46473" rtlCol="0"/>
          <a:lstStyle>
            <a:lvl1pPr algn="r">
              <a:defRPr sz="1200"/>
            </a:lvl1pPr>
          </a:lstStyle>
          <a:p>
            <a:fld id="{9BA43C6D-E55F-4BE5-8554-C22BB859EDE9}" type="datetimeFigureOut">
              <a:rPr lang="en-US" smtClean="0"/>
              <a:t>3/5/2019</a:t>
            </a:fld>
            <a:endParaRPr lang="en-US" dirty="0"/>
          </a:p>
        </p:txBody>
      </p:sp>
      <p:sp>
        <p:nvSpPr>
          <p:cNvPr id="4" name="Slide Image Placeholder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2947" tIns="46473" rIns="92947" bIns="46473" rtlCol="0" anchor="ctr"/>
          <a:lstStyle/>
          <a:p>
            <a:endParaRPr lang="en-US" dirty="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47" tIns="46473" rIns="92947" bIns="464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947" tIns="46473" rIns="92947" bIns="464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7" tIns="46473" rIns="92947" bIns="46473"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10</a:t>
            </a:fld>
            <a:endParaRPr lang="en-US" dirty="0"/>
          </a:p>
        </p:txBody>
      </p:sp>
    </p:spTree>
    <p:extLst>
      <p:ext uri="{BB962C8B-B14F-4D97-AF65-F5344CB8AC3E}">
        <p14:creationId xmlns:p14="http://schemas.microsoft.com/office/powerpoint/2010/main" val="270303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11</a:t>
            </a:fld>
            <a:endParaRPr lang="en-US" dirty="0"/>
          </a:p>
        </p:txBody>
      </p:sp>
    </p:spTree>
    <p:extLst>
      <p:ext uri="{BB962C8B-B14F-4D97-AF65-F5344CB8AC3E}">
        <p14:creationId xmlns:p14="http://schemas.microsoft.com/office/powerpoint/2010/main" val="123990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dirty="0"/>
          </a:p>
        </p:txBody>
      </p:sp>
    </p:spTree>
    <p:extLst>
      <p:ext uri="{BB962C8B-B14F-4D97-AF65-F5344CB8AC3E}">
        <p14:creationId xmlns:p14="http://schemas.microsoft.com/office/powerpoint/2010/main" val="404952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states of Iowa and Illinois jointly submitted an application seeking $248 million of federal funding for environmental studies and capital expenditures to initiate passenger rail service from Chicago to Iowa City. In 2010, a $230 million grant was awarded to both states which will be matched with 20 percent state and local funds in both Iowa and Illinois. In order to adequately assess demand and costs for a broader regional high-speed passenger rail system across Iowa, the Iowa DOT requested that FRA split the grant into two multiple phases. In 2011, FRA agreed to the phased approach which permitted Illinois to move forward with implementing service from Chicago to Moline. In September 2014, Iowa obligated a portion of the federal funds to complete Preliminary Engineering (PE) and National Environmental Protection Act (NEPA) activities from Moline to Iowa City. Illinois continues work activities for their phase of the project to implement service to Moline. It has not yet been determined if Iowa will move forward with final design and construction from Moline to Iowa City.</a:t>
            </a:r>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123990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RTC (Rail Traffic Controller) Operations Modeling</a:t>
            </a:r>
            <a:endParaRPr lang="en-US" dirty="0"/>
          </a:p>
          <a:p>
            <a:pPr marL="451815" indent="-451815">
              <a:buFont typeface="Arial" panose="020B0604020202020204" pitchFamily="34" charset="0"/>
              <a:buChar char="•"/>
            </a:pPr>
            <a:r>
              <a:rPr lang="en-US" dirty="0"/>
              <a:t>Defines passenger and freight transportation service performance and infrastructure needs, and an operating and maintenance plan.</a:t>
            </a:r>
          </a:p>
          <a:p>
            <a:pPr marL="451815" indent="-451815">
              <a:buFont typeface="Arial" panose="020B0604020202020204" pitchFamily="34" charset="0"/>
              <a:buChar char="•"/>
            </a:pPr>
            <a:r>
              <a:rPr lang="en-US" dirty="0"/>
              <a:t>Establishes an environmental footprint for the Tier 2 NEPA process.</a:t>
            </a:r>
          </a:p>
          <a:p>
            <a:pPr marL="451815" indent="-451815">
              <a:buFont typeface="Arial" panose="020B0604020202020204" pitchFamily="34" charset="0"/>
              <a:buChar char="•"/>
            </a:pPr>
            <a:r>
              <a:rPr lang="en-US" dirty="0"/>
              <a:t>Conducted to FRA standards, conforms with Federal law, and mitigates impacts of passenger service on host freight railroads.</a:t>
            </a:r>
          </a:p>
          <a:p>
            <a:pPr marL="451815" indent="-451815">
              <a:buFont typeface="Arial" panose="020B0604020202020204" pitchFamily="34" charset="0"/>
              <a:buChar char="•"/>
            </a:pPr>
            <a:r>
              <a:rPr lang="en-US" dirty="0"/>
              <a:t>Compares existing case and proposed future case operating plan.</a:t>
            </a:r>
          </a:p>
          <a:p>
            <a:r>
              <a:rPr lang="en-US" b="1" dirty="0"/>
              <a:t>Outcomes of RTC Modeling</a:t>
            </a:r>
            <a:endParaRPr lang="en-US" dirty="0"/>
          </a:p>
          <a:p>
            <a:pPr marL="282385" indent="-282385">
              <a:buFont typeface="Arial" panose="020B0604020202020204" pitchFamily="34" charset="0"/>
              <a:buChar char="•"/>
            </a:pPr>
            <a:r>
              <a:rPr lang="en-US" dirty="0"/>
              <a:t>Define infrastructure and the maintenance types, quantities, and frequencies needed for a complete Chicago-Iowa City service over the first 20 years. </a:t>
            </a:r>
          </a:p>
          <a:p>
            <a:pPr marL="282385" indent="-282385">
              <a:buFont typeface="Arial" panose="020B0604020202020204" pitchFamily="34" charset="0"/>
              <a:buChar char="•"/>
            </a:pPr>
            <a:r>
              <a:rPr lang="en-US" dirty="0"/>
              <a:t>Develop a passenger service operating plan that is compatible with the existing and likely future transportation service plan of the host railroads.</a:t>
            </a:r>
          </a:p>
          <a:p>
            <a:pPr marL="282385" indent="-282385">
              <a:buFont typeface="Arial" panose="020B0604020202020204" pitchFamily="34" charset="0"/>
              <a:buChar char="•"/>
            </a:pPr>
            <a:r>
              <a:rPr lang="en-US" dirty="0"/>
              <a:t>Provide an understanding of capital and operating and maintenance costs for the service.</a:t>
            </a:r>
          </a:p>
          <a:p>
            <a:pPr marL="282385" indent="-282385">
              <a:buFont typeface="Arial" panose="020B0604020202020204" pitchFamily="34" charset="0"/>
              <a:buChar char="•"/>
            </a:pPr>
            <a:r>
              <a:rPr lang="en-US" dirty="0"/>
              <a:t>Create a mutually agreed-on basis for future agreements between stakeholders.</a:t>
            </a:r>
          </a:p>
          <a:p>
            <a:pPr eaLnBrk="1" hangingPunct="1"/>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123990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We plan to have the study completed</a:t>
            </a:r>
            <a:r>
              <a:rPr lang="en-US" baseline="0" dirty="0"/>
              <a:t> by Fall 2020</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123990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123990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328066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3616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195068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9A9C0D-595A-46F1-BC27-08E1C6E06AD8}"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A35400-D5FD-4772-8374-CA17AF33D82E}"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385850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80A00-6DD9-4461-878C-24845922323F}"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86436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86D48D-1D02-480B-86C5-1BF7E06F346D}"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70525-9DC4-4EE8-BC4B-DE756DF6C428}" type="datetime1">
              <a:rPr lang="en-US" smtClean="0"/>
              <a:t>3/5/2019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BD94FA-9785-4306-B396-33D2C6FE75F1}"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38280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24D02-3D14-4676-981E-D0B9FA4F74BF}" type="datetime1">
              <a:rPr lang="en-US" smtClean="0"/>
              <a:t>3/5/2019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262694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CBA9BA-6902-4107-8BF4-1339B9BF57CA}" type="datetime1">
              <a:rPr lang="en-US" smtClean="0"/>
              <a:t>3/5/2019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384340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205F-2D84-46E4-B91C-B77B69AAA751}" type="datetime1">
              <a:rPr lang="en-US" smtClean="0"/>
              <a:t>3/5/2019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50166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36B2B8-13D2-4EE2-87D3-7FD37C34753E}"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43197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BA330-68C4-461F-AC00-CA7DF6A7EAD8}" type="datetime1">
              <a:rPr lang="en-US" smtClean="0"/>
              <a:t>3/5/2019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F72394-20AE-4583-8A01-A144B1C77253}" type="slidenum">
              <a:rPr lang="en-US" smtClean="0"/>
              <a:t>‹#›</a:t>
            </a:fld>
            <a:endParaRPr lang="en-US" dirty="0"/>
          </a:p>
        </p:txBody>
      </p:sp>
    </p:spTree>
    <p:extLst>
      <p:ext uri="{BB962C8B-B14F-4D97-AF65-F5344CB8AC3E}">
        <p14:creationId xmlns:p14="http://schemas.microsoft.com/office/powerpoint/2010/main" val="141430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07F80-A8A8-4BD4-B70E-448113BEE437}" type="datetime1">
              <a:rPr lang="en-US" smtClean="0"/>
              <a:t>3/5/2019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72394-20AE-4583-8A01-A144B1C77253}" type="slidenum">
              <a:rPr lang="en-US" smtClean="0"/>
              <a:t>‹#›</a:t>
            </a:fld>
            <a:endParaRPr lang="en-US" dirty="0"/>
          </a:p>
        </p:txBody>
      </p:sp>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4653136"/>
            <a:ext cx="6228184" cy="1656184"/>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00192" y="4653136"/>
            <a:ext cx="720080" cy="1656184"/>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092280" y="4653136"/>
            <a:ext cx="720080" cy="1656184"/>
          </a:xfrm>
          <a:prstGeom prst="rect">
            <a:avLst/>
          </a:prstGeom>
          <a:solidFill>
            <a:srgbClr val="34495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884368" y="4653136"/>
            <a:ext cx="720080" cy="1656184"/>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4864" y="4644617"/>
            <a:ext cx="5832648" cy="954107"/>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Passenger Rail Overview and Depot Grant Recommendation</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158546"/>
            <a:ext cx="2360664" cy="681969"/>
          </a:xfrm>
          <a:prstGeom prst="rect">
            <a:avLst/>
          </a:prstGeom>
        </p:spPr>
      </p:pic>
      <p:sp>
        <p:nvSpPr>
          <p:cNvPr id="27" name="Rectangle 26"/>
          <p:cNvSpPr/>
          <p:nvPr/>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47665" y="5589240"/>
            <a:ext cx="4783472" cy="646331"/>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cs typeface="Arial" panose="020B0604020202020204" pitchFamily="34" charset="0"/>
              </a:rPr>
              <a:t>Transportation Commission Workshop</a:t>
            </a:r>
          </a:p>
          <a:p>
            <a:pPr algn="ctr"/>
            <a:r>
              <a:rPr lang="en-US" b="1" dirty="0">
                <a:solidFill>
                  <a:schemeClr val="bg1"/>
                </a:solidFill>
                <a:latin typeface="Century Gothic" panose="020B0502020202020204" pitchFamily="34" charset="0"/>
                <a:cs typeface="Arial" panose="020B0604020202020204" pitchFamily="34" charset="0"/>
              </a:rPr>
              <a:t>March 12, 2019</a:t>
            </a:r>
            <a:endParaRPr lang="en-US" b="1" dirty="0">
              <a:solidFill>
                <a:schemeClr val="bg1">
                  <a:lumMod val="50000"/>
                </a:schemeClr>
              </a:solidFill>
              <a:latin typeface="Century Gothic" panose="020B0502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AE14D39-4B8E-49DB-BF06-7358F17D75C9}"/>
              </a:ext>
            </a:extLst>
          </p:cNvPr>
          <p:cNvSpPr>
            <a:spLocks noGrp="1"/>
          </p:cNvSpPr>
          <p:nvPr>
            <p:ph type="sldNum" sz="quarter" idx="12"/>
          </p:nvPr>
        </p:nvSpPr>
        <p:spPr/>
        <p:txBody>
          <a:bodyPr/>
          <a:lstStyle/>
          <a:p>
            <a:fld id="{5EF72394-20AE-4583-8A01-A144B1C77253}" type="slidenum">
              <a:rPr lang="en-US" smtClean="0"/>
              <a:t>1</a:t>
            </a:fld>
            <a:endParaRPr lang="en-US" dirty="0"/>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1314346"/>
            <a:ext cx="7848872" cy="3908762"/>
          </a:xfrm>
          <a:prstGeom prst="rect">
            <a:avLst/>
          </a:prstGeom>
          <a:noFill/>
        </p:spPr>
        <p:txBody>
          <a:bodyPr wrap="square" rtlCol="0">
            <a:spAutoFit/>
          </a:bodyPr>
          <a:lstStyle/>
          <a:p>
            <a:r>
              <a:rPr lang="en-US" sz="2400" b="1" u="sng" dirty="0"/>
              <a:t>Fort Madison Depot Grant Recommendation (cont.)</a:t>
            </a:r>
          </a:p>
          <a:p>
            <a:endParaRPr lang="en-US" sz="2400" u="sng" dirty="0"/>
          </a:p>
          <a:p>
            <a:pPr marL="285750" lvl="0" indent="-285750">
              <a:buFont typeface="Arial" panose="020B0604020202020204" pitchFamily="34" charset="0"/>
              <a:buChar char="•"/>
            </a:pPr>
            <a:r>
              <a:rPr lang="en-US" sz="2000" dirty="0"/>
              <a:t>Passenger Rail Service Revolving Fund (Iowa Code Chapter 327J)</a:t>
            </a:r>
          </a:p>
          <a:p>
            <a:pPr marL="742950" lvl="1" indent="-285750">
              <a:buFont typeface="Arial" panose="020B0604020202020204" pitchFamily="34" charset="0"/>
              <a:buChar char="•"/>
            </a:pPr>
            <a:r>
              <a:rPr lang="en-US" sz="2000" dirty="0"/>
              <a:t>Administered by Iowa DOT Director and “used to pay the costs associated with the initiation, operations, and maintenance of passenger rail service.”</a:t>
            </a:r>
          </a:p>
          <a:p>
            <a:pPr marL="742950" lvl="1" indent="-285750">
              <a:buFont typeface="Arial" panose="020B0604020202020204" pitchFamily="34" charset="0"/>
              <a:buChar char="•"/>
            </a:pPr>
            <a:r>
              <a:rPr lang="en-US" sz="2000" dirty="0"/>
              <a:t>Funds used to support Quad Cities to Iowa City and Iowa City to North Liberty studies.</a:t>
            </a:r>
          </a:p>
          <a:p>
            <a:pPr marL="742950" lvl="1" indent="-285750">
              <a:buFont typeface="Arial" panose="020B0604020202020204" pitchFamily="34" charset="0"/>
              <a:buChar char="•"/>
            </a:pPr>
            <a:r>
              <a:rPr lang="en-US" sz="2000" dirty="0"/>
              <a:t>Current unobligated balance: Approximately $2 million</a:t>
            </a:r>
          </a:p>
          <a:p>
            <a:pPr marL="742950" lvl="1" indent="-285750">
              <a:buFont typeface="Arial" panose="020B0604020202020204" pitchFamily="34" charset="0"/>
              <a:buChar char="•"/>
            </a:pPr>
            <a:r>
              <a:rPr lang="en-US" sz="2000" b="1" dirty="0"/>
              <a:t>Recommendation:</a:t>
            </a:r>
            <a:r>
              <a:rPr lang="en-US" sz="2000" dirty="0"/>
              <a:t> Allocate $400,000 to the Fort Madison Depot Project</a:t>
            </a:r>
          </a:p>
          <a:p>
            <a:pPr marL="342900" lvl="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98DE1705-FA01-4DFF-B15F-7243E4D5F2EA}"/>
              </a:ext>
            </a:extLst>
          </p:cNvPr>
          <p:cNvSpPr>
            <a:spLocks noGrp="1"/>
          </p:cNvSpPr>
          <p:nvPr>
            <p:ph type="sldNum" sz="quarter" idx="12"/>
          </p:nvPr>
        </p:nvSpPr>
        <p:spPr/>
        <p:txBody>
          <a:bodyPr/>
          <a:lstStyle/>
          <a:p>
            <a:fld id="{5EF72394-20AE-4583-8A01-A144B1C77253}" type="slidenum">
              <a:rPr lang="en-US" smtClean="0"/>
              <a:t>10</a:t>
            </a:fld>
            <a:endParaRPr lang="en-US" dirty="0"/>
          </a:p>
        </p:txBody>
      </p:sp>
    </p:spTree>
    <p:extLst>
      <p:ext uri="{BB962C8B-B14F-4D97-AF65-F5344CB8AC3E}">
        <p14:creationId xmlns:p14="http://schemas.microsoft.com/office/powerpoint/2010/main" val="406607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131840" y="2419726"/>
            <a:ext cx="5243597" cy="553998"/>
          </a:xfrm>
          <a:prstGeom prst="rect">
            <a:avLst/>
          </a:prstGeom>
          <a:noFill/>
        </p:spPr>
        <p:txBody>
          <a:bodyPr wrap="square" rtlCol="0">
            <a:spAutoFit/>
          </a:bodyPr>
          <a:lstStyle/>
          <a:p>
            <a:r>
              <a:rPr lang="en-US" sz="3000" b="1" dirty="0">
                <a:latin typeface="Century Gothic" panose="020B0502020202020204" pitchFamily="34" charset="0"/>
              </a:rPr>
              <a:t>Questions?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13" name="TextBox 12"/>
          <p:cNvSpPr txBox="1"/>
          <p:nvPr/>
        </p:nvSpPr>
        <p:spPr>
          <a:xfrm>
            <a:off x="827584" y="56210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2" name="Slide Number Placeholder 1">
            <a:extLst>
              <a:ext uri="{FF2B5EF4-FFF2-40B4-BE49-F238E27FC236}">
                <a16:creationId xmlns:a16="http://schemas.microsoft.com/office/drawing/2014/main" id="{D6743B0B-EC0D-4EAD-8F9F-10D90B64880D}"/>
              </a:ext>
            </a:extLst>
          </p:cNvPr>
          <p:cNvSpPr>
            <a:spLocks noGrp="1"/>
          </p:cNvSpPr>
          <p:nvPr>
            <p:ph type="sldNum" sz="quarter" idx="12"/>
          </p:nvPr>
        </p:nvSpPr>
        <p:spPr/>
        <p:txBody>
          <a:bodyPr/>
          <a:lstStyle/>
          <a:p>
            <a:fld id="{5EF72394-20AE-4583-8A01-A144B1C77253}" type="slidenum">
              <a:rPr lang="en-US" smtClean="0"/>
              <a:t>11</a:t>
            </a:fld>
            <a:endParaRPr lang="en-US" dirty="0"/>
          </a:p>
        </p:txBody>
      </p:sp>
    </p:spTree>
    <p:extLst>
      <p:ext uri="{BB962C8B-B14F-4D97-AF65-F5344CB8AC3E}">
        <p14:creationId xmlns:p14="http://schemas.microsoft.com/office/powerpoint/2010/main" val="35095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827584" y="1052736"/>
            <a:ext cx="7968988" cy="2123658"/>
          </a:xfrm>
          <a:prstGeom prst="rect">
            <a:avLst/>
          </a:prstGeom>
          <a:noFill/>
        </p:spPr>
        <p:txBody>
          <a:bodyPr wrap="square" rtlCol="0">
            <a:spAutoFit/>
          </a:bodyPr>
          <a:lstStyle/>
          <a:p>
            <a:r>
              <a:rPr lang="en-US" sz="3600" b="1" u="sng" dirty="0"/>
              <a:t>Overview</a:t>
            </a:r>
          </a:p>
          <a:p>
            <a:pPr marL="285750" indent="-285750">
              <a:buFont typeface="Arial" panose="020B0604020202020204" pitchFamily="34" charset="0"/>
              <a:buChar char="•"/>
            </a:pPr>
            <a:r>
              <a:rPr lang="en-US" sz="2400" dirty="0"/>
              <a:t>Intercity Passenger Rail History</a:t>
            </a:r>
          </a:p>
          <a:p>
            <a:pPr marL="742950" lvl="1" indent="-285750">
              <a:buFont typeface="Arial" panose="020B0604020202020204" pitchFamily="34" charset="0"/>
              <a:buChar char="•"/>
            </a:pPr>
            <a:r>
              <a:rPr lang="en-US" sz="2400" dirty="0"/>
              <a:t>Quad Cities to Iowa City</a:t>
            </a:r>
          </a:p>
          <a:p>
            <a:pPr marL="742950" lvl="1" indent="-285750">
              <a:buFont typeface="Arial" panose="020B0604020202020204" pitchFamily="34" charset="0"/>
              <a:buChar char="•"/>
            </a:pPr>
            <a:r>
              <a:rPr lang="en-US" sz="2400" dirty="0"/>
              <a:t>Iowa City to Cedar Rapids Commuter Rail</a:t>
            </a:r>
          </a:p>
          <a:p>
            <a:pPr marL="285750" indent="-285750">
              <a:buFont typeface="Arial" panose="020B0604020202020204" pitchFamily="34" charset="0"/>
              <a:buChar char="•"/>
            </a:pPr>
            <a:r>
              <a:rPr lang="en-US" sz="2400" dirty="0"/>
              <a:t>Fort Madison Depot Grant Recommendation</a:t>
            </a:r>
          </a:p>
        </p:txBody>
      </p:sp>
      <p:sp>
        <p:nvSpPr>
          <p:cNvPr id="3" name="Slide Number Placeholder 2">
            <a:extLst>
              <a:ext uri="{FF2B5EF4-FFF2-40B4-BE49-F238E27FC236}">
                <a16:creationId xmlns:a16="http://schemas.microsoft.com/office/drawing/2014/main" id="{9229FCDF-F5F4-49F9-B482-42C224A90852}"/>
              </a:ext>
            </a:extLst>
          </p:cNvPr>
          <p:cNvSpPr>
            <a:spLocks noGrp="1"/>
          </p:cNvSpPr>
          <p:nvPr>
            <p:ph type="sldNum" sz="quarter" idx="12"/>
          </p:nvPr>
        </p:nvSpPr>
        <p:spPr/>
        <p:txBody>
          <a:bodyPr/>
          <a:lstStyle/>
          <a:p>
            <a:fld id="{5EF72394-20AE-4583-8A01-A144B1C77253}" type="slidenum">
              <a:rPr lang="en-US" smtClean="0"/>
              <a:t>2</a:t>
            </a:fld>
            <a:endParaRPr lang="en-US" dirty="0"/>
          </a:p>
        </p:txBody>
      </p:sp>
    </p:spTree>
    <p:extLst>
      <p:ext uri="{BB962C8B-B14F-4D97-AF65-F5344CB8AC3E}">
        <p14:creationId xmlns:p14="http://schemas.microsoft.com/office/powerpoint/2010/main" val="211952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827584" y="1052736"/>
            <a:ext cx="7968988" cy="5447645"/>
          </a:xfrm>
          <a:prstGeom prst="rect">
            <a:avLst/>
          </a:prstGeom>
          <a:noFill/>
        </p:spPr>
        <p:txBody>
          <a:bodyPr wrap="square" rtlCol="0">
            <a:spAutoFit/>
          </a:bodyPr>
          <a:lstStyle/>
          <a:p>
            <a:r>
              <a:rPr lang="en-US" sz="3600" b="1" u="sng" dirty="0"/>
              <a:t>Intercity Passenger Rail History in Iowa</a:t>
            </a:r>
          </a:p>
          <a:p>
            <a:pPr marL="285750" indent="-285750">
              <a:buFont typeface="Arial" panose="020B0604020202020204" pitchFamily="34" charset="0"/>
              <a:buChar char="•"/>
            </a:pPr>
            <a:r>
              <a:rPr lang="en-US" sz="2400" b="1" dirty="0"/>
              <a:t>1996 </a:t>
            </a:r>
            <a:r>
              <a:rPr lang="en-US" sz="2400" dirty="0"/>
              <a:t>– Iowa becomes one of the Midwest States to study intercity passenger rail for the Midwest through the Midwest Regional Rail Initiative (MWRRI)</a:t>
            </a:r>
          </a:p>
          <a:p>
            <a:pPr marL="285750" indent="-285750">
              <a:buFont typeface="Arial" panose="020B0604020202020204" pitchFamily="34" charset="0"/>
              <a:buChar char="•"/>
            </a:pPr>
            <a:r>
              <a:rPr lang="en-US" sz="2400" b="1" dirty="0"/>
              <a:t>2004 </a:t>
            </a:r>
            <a:r>
              <a:rPr lang="en-US" sz="2400" dirty="0"/>
              <a:t>– MWRRI publishes a comprehensive plan to improve and expand passenger rail in the Midwest</a:t>
            </a:r>
          </a:p>
          <a:p>
            <a:pPr marL="285750" indent="-285750">
              <a:buFont typeface="Arial" panose="020B0604020202020204" pitchFamily="34" charset="0"/>
              <a:buChar char="•"/>
            </a:pPr>
            <a:r>
              <a:rPr lang="en-US" sz="2400" b="1" dirty="0"/>
              <a:t>2007 </a:t>
            </a:r>
            <a:r>
              <a:rPr lang="en-US" sz="2400" dirty="0"/>
              <a:t>– Amtrak is asked by Illinois DOT to complete a feasibility study and ridership of extending the Chicago to Moline service to Iowa City</a:t>
            </a:r>
          </a:p>
          <a:p>
            <a:pPr marL="285750" indent="-285750">
              <a:buFont typeface="Arial" panose="020B0604020202020204" pitchFamily="34" charset="0"/>
              <a:buChar char="•"/>
            </a:pPr>
            <a:r>
              <a:rPr lang="en-US" sz="2400" b="1" dirty="0"/>
              <a:t>2009 </a:t>
            </a:r>
            <a:r>
              <a:rPr lang="en-US" sz="2400" dirty="0"/>
              <a:t>– Iowa DOT/Illinois DOT apply for federal funding to introduce intercity passenger rail between Chicago to Iowa City </a:t>
            </a:r>
          </a:p>
          <a:p>
            <a:pPr marL="285750" indent="-285750">
              <a:buFont typeface="Arial" panose="020B0604020202020204" pitchFamily="34" charset="0"/>
              <a:buChar char="•"/>
            </a:pPr>
            <a:r>
              <a:rPr lang="en-US" sz="2400" b="1" dirty="0"/>
              <a:t>2010</a:t>
            </a:r>
            <a:r>
              <a:rPr lang="en-US" sz="2400" dirty="0"/>
              <a:t> – A $230M grant is awarded to Illinois and Iowa</a:t>
            </a:r>
          </a:p>
          <a:p>
            <a:pPr marL="285750" indent="-285750">
              <a:buFont typeface="Arial" panose="020B0604020202020204" pitchFamily="34" charset="0"/>
              <a:buChar char="•"/>
            </a:pPr>
            <a:r>
              <a:rPr lang="en-US" sz="2400" b="1" dirty="0"/>
              <a:t>2011</a:t>
            </a:r>
            <a:r>
              <a:rPr lang="en-US" sz="2400" dirty="0"/>
              <a:t> – Project split into two phases</a:t>
            </a:r>
          </a:p>
        </p:txBody>
      </p:sp>
      <p:sp>
        <p:nvSpPr>
          <p:cNvPr id="3" name="Slide Number Placeholder 2">
            <a:extLst>
              <a:ext uri="{FF2B5EF4-FFF2-40B4-BE49-F238E27FC236}">
                <a16:creationId xmlns:a16="http://schemas.microsoft.com/office/drawing/2014/main" id="{33DABD4B-0062-4253-9E68-B858C777E9D1}"/>
              </a:ext>
            </a:extLst>
          </p:cNvPr>
          <p:cNvSpPr>
            <a:spLocks noGrp="1"/>
          </p:cNvSpPr>
          <p:nvPr>
            <p:ph type="sldNum" sz="quarter" idx="12"/>
          </p:nvPr>
        </p:nvSpPr>
        <p:spPr/>
        <p:txBody>
          <a:bodyPr/>
          <a:lstStyle/>
          <a:p>
            <a:fld id="{5EF72394-20AE-4583-8A01-A144B1C77253}" type="slidenum">
              <a:rPr lang="en-US" smtClean="0"/>
              <a:t>3</a:t>
            </a:fld>
            <a:endParaRPr lang="en-US" dirty="0"/>
          </a:p>
        </p:txBody>
      </p:sp>
    </p:spTree>
    <p:extLst>
      <p:ext uri="{BB962C8B-B14F-4D97-AF65-F5344CB8AC3E}">
        <p14:creationId xmlns:p14="http://schemas.microsoft.com/office/powerpoint/2010/main" val="307878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2006843"/>
            <a:ext cx="7848872" cy="2923877"/>
          </a:xfrm>
          <a:prstGeom prst="rect">
            <a:avLst/>
          </a:prstGeom>
          <a:noFill/>
        </p:spPr>
        <p:txBody>
          <a:bodyPr wrap="square" rtlCol="0">
            <a:spAutoFit/>
          </a:bodyPr>
          <a:lstStyle/>
          <a:p>
            <a:pPr marL="342900" indent="-342900">
              <a:buFont typeface="Arial" panose="020B0604020202020204" pitchFamily="34" charset="0"/>
              <a:buChar char="•"/>
            </a:pPr>
            <a:r>
              <a:rPr lang="en-US" sz="2400" b="1" dirty="0"/>
              <a:t>Preliminary Engineering / Tier 2 NEPA </a:t>
            </a:r>
          </a:p>
          <a:p>
            <a:pPr marL="742950" lvl="1" indent="-285750">
              <a:buFont typeface="Arial" panose="020B0604020202020204" pitchFamily="34" charset="0"/>
              <a:buChar char="•"/>
            </a:pPr>
            <a:r>
              <a:rPr lang="en-US" sz="2000" dirty="0"/>
              <a:t>Rail Traffic Controller (RTC) Operations Modeling  - in progress 90% complete</a:t>
            </a:r>
          </a:p>
          <a:p>
            <a:pPr marL="742950" lvl="1" indent="-285750">
              <a:buFont typeface="Arial" panose="020B0604020202020204" pitchFamily="34" charset="0"/>
              <a:buChar char="•"/>
            </a:pPr>
            <a:r>
              <a:rPr lang="en-US" sz="2000" dirty="0"/>
              <a:t>30% Preliminary Engineering Development – in progress 40% complete</a:t>
            </a:r>
          </a:p>
          <a:p>
            <a:pPr marL="742950" lvl="1" indent="-285750">
              <a:buFont typeface="Arial" panose="020B0604020202020204" pitchFamily="34" charset="0"/>
              <a:buChar char="•"/>
            </a:pPr>
            <a:r>
              <a:rPr lang="en-US" sz="2000" dirty="0"/>
              <a:t>Completion of an Tier 2 Project Level Environmental Assessment (EA) – in progress 20% complete</a:t>
            </a:r>
          </a:p>
          <a:p>
            <a:pPr marL="742950" lvl="1" indent="-285750">
              <a:buFont typeface="Arial" panose="020B0604020202020204" pitchFamily="34" charset="0"/>
              <a:buChar char="•"/>
            </a:pPr>
            <a:r>
              <a:rPr lang="en-US" sz="2000" dirty="0"/>
              <a:t>Service Development Plan Update - in progress 40% complete</a:t>
            </a:r>
          </a:p>
          <a:p>
            <a:endParaRPr lang="en-US" sz="2000" dirty="0"/>
          </a:p>
        </p:txBody>
      </p:sp>
      <p:sp>
        <p:nvSpPr>
          <p:cNvPr id="3" name="TextBox 2"/>
          <p:cNvSpPr txBox="1"/>
          <p:nvPr/>
        </p:nvSpPr>
        <p:spPr>
          <a:xfrm>
            <a:off x="947700" y="1052736"/>
            <a:ext cx="8001188" cy="954107"/>
          </a:xfrm>
          <a:prstGeom prst="rect">
            <a:avLst/>
          </a:prstGeom>
          <a:noFill/>
        </p:spPr>
        <p:txBody>
          <a:bodyPr wrap="square" rtlCol="0">
            <a:spAutoFit/>
          </a:bodyPr>
          <a:lstStyle/>
          <a:p>
            <a:r>
              <a:rPr lang="en-US" sz="2800" b="1" u="sng" dirty="0"/>
              <a:t>Iowa DOT’s Phase 2 Project (Quad Cities to Iowa City Extension)</a:t>
            </a:r>
          </a:p>
        </p:txBody>
      </p:sp>
      <p:sp>
        <p:nvSpPr>
          <p:cNvPr id="5" name="Slide Number Placeholder 4">
            <a:extLst>
              <a:ext uri="{FF2B5EF4-FFF2-40B4-BE49-F238E27FC236}">
                <a16:creationId xmlns:a16="http://schemas.microsoft.com/office/drawing/2014/main" id="{94BBCDAA-ACB0-4A1B-A057-F36CE563FE1F}"/>
              </a:ext>
            </a:extLst>
          </p:cNvPr>
          <p:cNvSpPr>
            <a:spLocks noGrp="1"/>
          </p:cNvSpPr>
          <p:nvPr>
            <p:ph type="sldNum" sz="quarter" idx="12"/>
          </p:nvPr>
        </p:nvSpPr>
        <p:spPr/>
        <p:txBody>
          <a:bodyPr/>
          <a:lstStyle/>
          <a:p>
            <a:fld id="{5EF72394-20AE-4583-8A01-A144B1C77253}" type="slidenum">
              <a:rPr lang="en-US" smtClean="0"/>
              <a:t>4</a:t>
            </a:fld>
            <a:endParaRPr lang="en-US" dirty="0"/>
          </a:p>
        </p:txBody>
      </p:sp>
    </p:spTree>
    <p:extLst>
      <p:ext uri="{BB962C8B-B14F-4D97-AF65-F5344CB8AC3E}">
        <p14:creationId xmlns:p14="http://schemas.microsoft.com/office/powerpoint/2010/main" val="426570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954439"/>
            <a:ext cx="7848872" cy="5632311"/>
          </a:xfrm>
          <a:prstGeom prst="rect">
            <a:avLst/>
          </a:prstGeom>
          <a:noFill/>
        </p:spPr>
        <p:txBody>
          <a:bodyPr wrap="square" rtlCol="0">
            <a:spAutoFit/>
          </a:bodyPr>
          <a:lstStyle/>
          <a:p>
            <a:pPr lvl="0"/>
            <a:r>
              <a:rPr lang="en-US" sz="2000" b="1" u="sng" dirty="0"/>
              <a:t>Outcome of the Study – Quad Cities to Iowa City</a:t>
            </a:r>
          </a:p>
          <a:p>
            <a:pPr marL="457200" indent="-457200">
              <a:buFont typeface="Arial" panose="020B0604020202020204" pitchFamily="34" charset="0"/>
              <a:buChar char="•"/>
            </a:pPr>
            <a:r>
              <a:rPr lang="en-US" sz="2000" dirty="0"/>
              <a:t>RTC Modeling</a:t>
            </a:r>
          </a:p>
          <a:p>
            <a:pPr marL="457200" indent="-457200">
              <a:buFont typeface="Arial" panose="020B0604020202020204" pitchFamily="34" charset="0"/>
              <a:buChar char="•"/>
            </a:pPr>
            <a:r>
              <a:rPr lang="en-US" sz="2000" dirty="0"/>
              <a:t>Preliminary Engineering</a:t>
            </a:r>
          </a:p>
          <a:p>
            <a:pPr marL="457200" indent="-457200">
              <a:buFont typeface="Arial" panose="020B0604020202020204" pitchFamily="34" charset="0"/>
              <a:buChar char="•"/>
            </a:pPr>
            <a:r>
              <a:rPr lang="en-US" sz="2000" dirty="0"/>
              <a:t>Capital Costs Estimate</a:t>
            </a:r>
          </a:p>
          <a:p>
            <a:pPr marL="457200" indent="-457200">
              <a:buFont typeface="Arial" panose="020B0604020202020204" pitchFamily="34" charset="0"/>
              <a:buChar char="•"/>
            </a:pPr>
            <a:r>
              <a:rPr lang="en-US" sz="2000" dirty="0"/>
              <a:t>Operating and Maintenance Costs Estimate</a:t>
            </a:r>
          </a:p>
          <a:p>
            <a:pPr marL="457200" indent="-457200">
              <a:buFont typeface="Arial" panose="020B0604020202020204" pitchFamily="34" charset="0"/>
              <a:buChar char="•"/>
            </a:pPr>
            <a:r>
              <a:rPr lang="en-US" sz="2000" dirty="0"/>
              <a:t>Ridership and Revenue Forecast</a:t>
            </a:r>
          </a:p>
          <a:p>
            <a:pPr marL="457200" indent="-457200">
              <a:buFont typeface="Arial" panose="020B0604020202020204" pitchFamily="34" charset="0"/>
              <a:buChar char="•"/>
            </a:pPr>
            <a:r>
              <a:rPr lang="en-US" sz="2000" dirty="0"/>
              <a:t>Financial Plan</a:t>
            </a:r>
          </a:p>
          <a:p>
            <a:pPr marL="457200" indent="-457200">
              <a:buFont typeface="Arial" panose="020B0604020202020204" pitchFamily="34" charset="0"/>
              <a:buChar char="•"/>
            </a:pPr>
            <a:r>
              <a:rPr lang="en-US" sz="2000" dirty="0"/>
              <a:t>Benefit/Cost Analysis</a:t>
            </a:r>
          </a:p>
          <a:p>
            <a:pPr marL="457200" indent="-457200">
              <a:buFont typeface="Arial" panose="020B0604020202020204" pitchFamily="34" charset="0"/>
              <a:buChar char="•"/>
            </a:pPr>
            <a:r>
              <a:rPr lang="en-US" sz="2000" dirty="0"/>
              <a:t>Economic Impact Analysis</a:t>
            </a:r>
          </a:p>
          <a:p>
            <a:pPr marL="457200" indent="-457200">
              <a:buFont typeface="Arial" panose="020B0604020202020204" pitchFamily="34" charset="0"/>
              <a:buChar char="•"/>
            </a:pPr>
            <a:r>
              <a:rPr lang="en-US" sz="2000" dirty="0"/>
              <a:t>Site-specific environmental field studies and analysis with refined study area</a:t>
            </a:r>
          </a:p>
          <a:p>
            <a:pPr marL="457200" indent="-457200">
              <a:buFont typeface="Arial" panose="020B0604020202020204" pitchFamily="34" charset="0"/>
              <a:buChar char="•"/>
            </a:pPr>
            <a:r>
              <a:rPr lang="en-US" sz="2000" dirty="0"/>
              <a:t>Tier 2 Environmental Document for Moline to Iowa City Section</a:t>
            </a:r>
          </a:p>
          <a:p>
            <a:pPr marL="457200" indent="-457200">
              <a:buFont typeface="Arial" panose="020B0604020202020204" pitchFamily="34" charset="0"/>
              <a:buChar char="•"/>
            </a:pPr>
            <a:r>
              <a:rPr lang="en-US" sz="2000" dirty="0"/>
              <a:t>Identify project-level environmental commitments (mitigation)</a:t>
            </a:r>
          </a:p>
          <a:p>
            <a:pPr marL="457200" indent="-457200">
              <a:buFont typeface="Arial" panose="020B0604020202020204" pitchFamily="34" charset="0"/>
              <a:buChar char="•"/>
            </a:pPr>
            <a:r>
              <a:rPr lang="en-US" sz="2000" dirty="0"/>
              <a:t>Permit decisions</a:t>
            </a:r>
          </a:p>
          <a:p>
            <a:pPr marL="457200" indent="-457200">
              <a:buFont typeface="Arial" panose="020B0604020202020204" pitchFamily="34" charset="0"/>
              <a:buChar char="•"/>
            </a:pPr>
            <a:r>
              <a:rPr lang="en-US" sz="2000" dirty="0"/>
              <a:t>Localized option selection (ex., Iowa City Station; Iowa City Layover Facility; Track Improvements)</a:t>
            </a:r>
          </a:p>
          <a:p>
            <a:endParaRPr lang="en-US" sz="2000" dirty="0"/>
          </a:p>
          <a:p>
            <a:r>
              <a:rPr lang="en-US" sz="2000" b="1" i="1" dirty="0"/>
              <a:t>Estimated Completion:</a:t>
            </a:r>
            <a:r>
              <a:rPr lang="en-US" sz="2000" i="1" dirty="0"/>
              <a:t> Fall 2020</a:t>
            </a:r>
          </a:p>
        </p:txBody>
      </p:sp>
      <p:sp>
        <p:nvSpPr>
          <p:cNvPr id="3" name="Slide Number Placeholder 2">
            <a:extLst>
              <a:ext uri="{FF2B5EF4-FFF2-40B4-BE49-F238E27FC236}">
                <a16:creationId xmlns:a16="http://schemas.microsoft.com/office/drawing/2014/main" id="{3F02FD51-620A-4944-B147-E72FBFBBF959}"/>
              </a:ext>
            </a:extLst>
          </p:cNvPr>
          <p:cNvSpPr>
            <a:spLocks noGrp="1"/>
          </p:cNvSpPr>
          <p:nvPr>
            <p:ph type="sldNum" sz="quarter" idx="12"/>
          </p:nvPr>
        </p:nvSpPr>
        <p:spPr/>
        <p:txBody>
          <a:bodyPr/>
          <a:lstStyle/>
          <a:p>
            <a:fld id="{5EF72394-20AE-4583-8A01-A144B1C77253}" type="slidenum">
              <a:rPr lang="en-US" smtClean="0"/>
              <a:t>5</a:t>
            </a:fld>
            <a:endParaRPr lang="en-US" dirty="0"/>
          </a:p>
        </p:txBody>
      </p:sp>
    </p:spTree>
    <p:extLst>
      <p:ext uri="{BB962C8B-B14F-4D97-AF65-F5344CB8AC3E}">
        <p14:creationId xmlns:p14="http://schemas.microsoft.com/office/powerpoint/2010/main" val="36316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1314346"/>
            <a:ext cx="7848872" cy="5416868"/>
          </a:xfrm>
          <a:prstGeom prst="rect">
            <a:avLst/>
          </a:prstGeom>
          <a:noFill/>
        </p:spPr>
        <p:txBody>
          <a:bodyPr wrap="square" rtlCol="0">
            <a:spAutoFit/>
          </a:bodyPr>
          <a:lstStyle/>
          <a:p>
            <a:r>
              <a:rPr lang="en-US" sz="2400" b="1" u="sng" dirty="0"/>
              <a:t>Iowa City-Cedar Rapids Passenger Rail Conceptual Feasibility Study</a:t>
            </a:r>
          </a:p>
          <a:p>
            <a:endParaRPr lang="en-US" sz="2400" b="1" u="sng" dirty="0"/>
          </a:p>
          <a:p>
            <a:pPr marL="285750" lvl="0" indent="-285750">
              <a:buFont typeface="Arial" panose="020B0604020202020204" pitchFamily="34" charset="0"/>
              <a:buChar char="•"/>
            </a:pPr>
            <a:r>
              <a:rPr lang="en-US" b="1" dirty="0"/>
              <a:t>2015</a:t>
            </a:r>
            <a:r>
              <a:rPr lang="en-US" dirty="0"/>
              <a:t> - CRANDIC Railway, MPO JC (the Metropolitan Planning Organization for the Iowa City area) and Iowa DOT agreed to support study activities to further examine the conceptual feasibility of a passenger rail service operating between Iowa City, Iowa and Cedar Rapids, Iowa</a:t>
            </a:r>
          </a:p>
          <a:p>
            <a:pPr marL="285750" lvl="0" indent="-285750">
              <a:buFont typeface="Arial" panose="020B0604020202020204" pitchFamily="34" charset="0"/>
              <a:buChar char="•"/>
            </a:pPr>
            <a:r>
              <a:rPr lang="en-US" b="1" dirty="0"/>
              <a:t>Fall 2015 </a:t>
            </a:r>
            <a:r>
              <a:rPr lang="en-US" dirty="0"/>
              <a:t>- Initial feasibility study completed </a:t>
            </a:r>
          </a:p>
          <a:p>
            <a:pPr marL="285750" lvl="0" indent="-285750">
              <a:buFont typeface="Arial" panose="020B0604020202020204" pitchFamily="34" charset="0"/>
              <a:buChar char="•"/>
            </a:pPr>
            <a:r>
              <a:rPr lang="en-US" b="1" dirty="0"/>
              <a:t>Fall 2016 </a:t>
            </a:r>
            <a:r>
              <a:rPr lang="en-US" dirty="0"/>
              <a:t>- Further refined study investigating the feasibility between Iowa City and North Liberty was completed </a:t>
            </a:r>
          </a:p>
          <a:p>
            <a:pPr marL="285750" lvl="0" indent="-285750">
              <a:buFont typeface="Arial" panose="020B0604020202020204" pitchFamily="34" charset="0"/>
              <a:buChar char="•"/>
            </a:pPr>
            <a:r>
              <a:rPr lang="en-US" b="1" dirty="0"/>
              <a:t>Summer 2018</a:t>
            </a:r>
            <a:r>
              <a:rPr lang="en-US" dirty="0"/>
              <a:t> - Third phase of the Iowa City to North Liberty study was initiated to further determine estimated ridership and revenue opportunities as well as a more detailed cost estimate</a:t>
            </a:r>
          </a:p>
          <a:p>
            <a:pPr marL="285750" lvl="0" indent="-285750">
              <a:buFont typeface="Arial" panose="020B0604020202020204" pitchFamily="34" charset="0"/>
              <a:buChar char="•"/>
            </a:pPr>
            <a:r>
              <a:rPr lang="en-US" b="1" dirty="0"/>
              <a:t>Next Steps </a:t>
            </a:r>
            <a:r>
              <a:rPr lang="en-US" dirty="0"/>
              <a:t>- Depending on the outcome of the third and final phase of this study, any future action for implementation of a service would be led by local and metropolitan jurisdictions  </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98DE1705-FA01-4DFF-B15F-7243E4D5F2EA}"/>
              </a:ext>
            </a:extLst>
          </p:cNvPr>
          <p:cNvSpPr>
            <a:spLocks noGrp="1"/>
          </p:cNvSpPr>
          <p:nvPr>
            <p:ph type="sldNum" sz="quarter" idx="12"/>
          </p:nvPr>
        </p:nvSpPr>
        <p:spPr/>
        <p:txBody>
          <a:bodyPr/>
          <a:lstStyle/>
          <a:p>
            <a:fld id="{5EF72394-20AE-4583-8A01-A144B1C77253}" type="slidenum">
              <a:rPr lang="en-US" smtClean="0"/>
              <a:t>6</a:t>
            </a:fld>
            <a:endParaRPr lang="en-US" dirty="0"/>
          </a:p>
        </p:txBody>
      </p:sp>
    </p:spTree>
    <p:extLst>
      <p:ext uri="{BB962C8B-B14F-4D97-AF65-F5344CB8AC3E}">
        <p14:creationId xmlns:p14="http://schemas.microsoft.com/office/powerpoint/2010/main" val="368633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1314346"/>
            <a:ext cx="7848872" cy="2369880"/>
          </a:xfrm>
          <a:prstGeom prst="rect">
            <a:avLst/>
          </a:prstGeom>
          <a:noFill/>
        </p:spPr>
        <p:txBody>
          <a:bodyPr wrap="square" rtlCol="0">
            <a:spAutoFit/>
          </a:bodyPr>
          <a:lstStyle/>
          <a:p>
            <a:r>
              <a:rPr lang="en-US" sz="2400" b="1" u="sng" dirty="0"/>
              <a:t>Fort Madison Depot Grant Recommendation</a:t>
            </a:r>
          </a:p>
          <a:p>
            <a:endParaRPr lang="en-US" sz="2400" u="sng" dirty="0"/>
          </a:p>
          <a:p>
            <a:pPr marL="285750" lvl="0" indent="-285750">
              <a:buFont typeface="Arial" panose="020B0604020202020204" pitchFamily="34" charset="0"/>
              <a:buChar char="•"/>
            </a:pPr>
            <a:r>
              <a:rPr lang="en-US" sz="2000" dirty="0"/>
              <a:t>Fort Madison is a stop on Amtrak’s Southwest Chief route (daily Chicago to Los Angeles service)</a:t>
            </a:r>
          </a:p>
          <a:p>
            <a:pPr marL="285750" lvl="0" indent="-285750">
              <a:buFont typeface="Arial" panose="020B0604020202020204" pitchFamily="34" charset="0"/>
              <a:buChar char="•"/>
            </a:pPr>
            <a:r>
              <a:rPr lang="en-US" sz="2000" dirty="0"/>
              <a:t>Multiyear effort to renovate historic depot</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98DE1705-FA01-4DFF-B15F-7243E4D5F2EA}"/>
              </a:ext>
            </a:extLst>
          </p:cNvPr>
          <p:cNvSpPr>
            <a:spLocks noGrp="1"/>
          </p:cNvSpPr>
          <p:nvPr>
            <p:ph type="sldNum" sz="quarter" idx="12"/>
          </p:nvPr>
        </p:nvSpPr>
        <p:spPr/>
        <p:txBody>
          <a:bodyPr/>
          <a:lstStyle/>
          <a:p>
            <a:fld id="{5EF72394-20AE-4583-8A01-A144B1C77253}" type="slidenum">
              <a:rPr lang="en-US" smtClean="0"/>
              <a:t>7</a:t>
            </a:fld>
            <a:endParaRPr lang="en-US" dirty="0"/>
          </a:p>
        </p:txBody>
      </p:sp>
      <p:pic>
        <p:nvPicPr>
          <p:cNvPr id="6" name="Picture 5">
            <a:extLst>
              <a:ext uri="{FF2B5EF4-FFF2-40B4-BE49-F238E27FC236}">
                <a16:creationId xmlns:a16="http://schemas.microsoft.com/office/drawing/2014/main" id="{3988057D-FDDB-4DC7-B243-4D440AFBF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284984"/>
            <a:ext cx="4267200" cy="2819400"/>
          </a:xfrm>
          <a:prstGeom prst="rect">
            <a:avLst/>
          </a:prstGeom>
        </p:spPr>
      </p:pic>
      <p:pic>
        <p:nvPicPr>
          <p:cNvPr id="12" name="Picture 11">
            <a:extLst>
              <a:ext uri="{FF2B5EF4-FFF2-40B4-BE49-F238E27FC236}">
                <a16:creationId xmlns:a16="http://schemas.microsoft.com/office/drawing/2014/main" id="{D998916B-13E3-4C34-8FD1-067FA90ED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140968"/>
            <a:ext cx="3583285" cy="3583285"/>
          </a:xfrm>
          <a:prstGeom prst="rect">
            <a:avLst/>
          </a:prstGeom>
        </p:spPr>
      </p:pic>
    </p:spTree>
    <p:extLst>
      <p:ext uri="{BB962C8B-B14F-4D97-AF65-F5344CB8AC3E}">
        <p14:creationId xmlns:p14="http://schemas.microsoft.com/office/powerpoint/2010/main" val="93273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1314346"/>
            <a:ext cx="7848872" cy="5447645"/>
          </a:xfrm>
          <a:prstGeom prst="rect">
            <a:avLst/>
          </a:prstGeom>
          <a:noFill/>
        </p:spPr>
        <p:txBody>
          <a:bodyPr wrap="square" rtlCol="0">
            <a:spAutoFit/>
          </a:bodyPr>
          <a:lstStyle/>
          <a:p>
            <a:r>
              <a:rPr lang="en-US" sz="2400" b="1" u="sng" dirty="0"/>
              <a:t>Fort Madison Depot Grant Recommendation (cont.)</a:t>
            </a:r>
          </a:p>
          <a:p>
            <a:endParaRPr lang="en-US" sz="2400" u="sng" dirty="0"/>
          </a:p>
          <a:p>
            <a:pPr marL="285750" lvl="0" indent="-285750">
              <a:buFont typeface="Arial" panose="020B0604020202020204" pitchFamily="34" charset="0"/>
              <a:buChar char="•"/>
            </a:pPr>
            <a:r>
              <a:rPr lang="en-US" sz="2000" dirty="0"/>
              <a:t>Depot renovation</a:t>
            </a:r>
          </a:p>
          <a:p>
            <a:pPr marL="742950" lvl="1" indent="-285750">
              <a:buFont typeface="Arial" panose="020B0604020202020204" pitchFamily="34" charset="0"/>
              <a:buChar char="•"/>
            </a:pPr>
            <a:r>
              <a:rPr lang="en-US" sz="2000" dirty="0"/>
              <a:t>Phase I: Depot Restoration</a:t>
            </a:r>
          </a:p>
          <a:p>
            <a:pPr marL="1200150" lvl="2" indent="-285750">
              <a:buFont typeface="Arial" panose="020B0604020202020204" pitchFamily="34" charset="0"/>
              <a:buChar char="•"/>
            </a:pPr>
            <a:r>
              <a:rPr lang="en-US" sz="2000" dirty="0"/>
              <a:t>Commission awarded Transportation Enhancement (TE) funding February of 2007</a:t>
            </a:r>
          </a:p>
          <a:p>
            <a:pPr marL="1200150" lvl="2" indent="-285750">
              <a:buFont typeface="Arial" panose="020B0604020202020204" pitchFamily="34" charset="0"/>
              <a:buChar char="•"/>
            </a:pPr>
            <a:r>
              <a:rPr lang="en-US" sz="2000" dirty="0"/>
              <a:t>Total Project Cost: $382,861</a:t>
            </a:r>
          </a:p>
          <a:p>
            <a:pPr marL="1200150" lvl="2" indent="-285750">
              <a:buFont typeface="Arial" panose="020B0604020202020204" pitchFamily="34" charset="0"/>
              <a:buChar char="•"/>
            </a:pPr>
            <a:r>
              <a:rPr lang="en-US" sz="2000" dirty="0"/>
              <a:t>Grant: $280,000</a:t>
            </a:r>
          </a:p>
          <a:p>
            <a:pPr marL="1200150" lvl="2" indent="-285750">
              <a:buFont typeface="Arial" panose="020B0604020202020204" pitchFamily="34" charset="0"/>
              <a:buChar char="•"/>
            </a:pPr>
            <a:r>
              <a:rPr lang="en-US" sz="2000" dirty="0"/>
              <a:t>Project complete: May 2012</a:t>
            </a:r>
          </a:p>
          <a:p>
            <a:pPr marL="742950" lvl="1" indent="-285750">
              <a:buFont typeface="Arial" panose="020B0604020202020204" pitchFamily="34" charset="0"/>
              <a:buChar char="•"/>
            </a:pPr>
            <a:r>
              <a:rPr lang="en-US" sz="2000" dirty="0"/>
              <a:t>Phase II: Flood Mitigation and ADA Improvement</a:t>
            </a:r>
          </a:p>
          <a:p>
            <a:pPr marL="1200150" lvl="2" indent="-285750">
              <a:buFont typeface="Arial" panose="020B0604020202020204" pitchFamily="34" charset="0"/>
              <a:buChar char="•"/>
            </a:pPr>
            <a:r>
              <a:rPr lang="en-US" sz="2000" dirty="0"/>
              <a:t>Commission awarded Transportation Enhancement (TE) funding October 2009</a:t>
            </a:r>
          </a:p>
          <a:p>
            <a:pPr marL="1200150" lvl="2" indent="-285750">
              <a:buFont typeface="Arial" panose="020B0604020202020204" pitchFamily="34" charset="0"/>
              <a:buChar char="•"/>
            </a:pPr>
            <a:r>
              <a:rPr lang="en-US" sz="2000" dirty="0"/>
              <a:t>Total Project Cost: $1,101,053</a:t>
            </a:r>
          </a:p>
          <a:p>
            <a:pPr marL="1200150" lvl="2" indent="-285750">
              <a:buFont typeface="Arial" panose="020B0604020202020204" pitchFamily="34" charset="0"/>
              <a:buChar char="•"/>
            </a:pPr>
            <a:r>
              <a:rPr lang="en-US" sz="2000" dirty="0"/>
              <a:t>Grant: $427,773</a:t>
            </a:r>
          </a:p>
          <a:p>
            <a:pPr marL="1200150" lvl="2" indent="-285750">
              <a:buFont typeface="Arial" panose="020B0604020202020204" pitchFamily="34" charset="0"/>
              <a:buChar char="•"/>
            </a:pPr>
            <a:r>
              <a:rPr lang="en-US" sz="2000" dirty="0"/>
              <a:t>Project complete: August 2011</a:t>
            </a:r>
          </a:p>
          <a:p>
            <a:pPr marL="1257300" lvl="2" indent="-342900">
              <a:buFont typeface="Arial" panose="020B0604020202020204" pitchFamily="34" charset="0"/>
              <a:buChar char="•"/>
            </a:pPr>
            <a:endParaRPr lang="en-US" sz="2000" dirty="0"/>
          </a:p>
          <a:p>
            <a:pPr marL="342900" lvl="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98DE1705-FA01-4DFF-B15F-7243E4D5F2EA}"/>
              </a:ext>
            </a:extLst>
          </p:cNvPr>
          <p:cNvSpPr>
            <a:spLocks noGrp="1"/>
          </p:cNvSpPr>
          <p:nvPr>
            <p:ph type="sldNum" sz="quarter" idx="12"/>
          </p:nvPr>
        </p:nvSpPr>
        <p:spPr/>
        <p:txBody>
          <a:bodyPr/>
          <a:lstStyle/>
          <a:p>
            <a:fld id="{5EF72394-20AE-4583-8A01-A144B1C77253}" type="slidenum">
              <a:rPr lang="en-US" smtClean="0"/>
              <a:t>8</a:t>
            </a:fld>
            <a:endParaRPr lang="en-US" dirty="0"/>
          </a:p>
        </p:txBody>
      </p:sp>
    </p:spTree>
    <p:extLst>
      <p:ext uri="{BB962C8B-B14F-4D97-AF65-F5344CB8AC3E}">
        <p14:creationId xmlns:p14="http://schemas.microsoft.com/office/powerpoint/2010/main" val="359585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534" y="607158"/>
            <a:ext cx="6048922" cy="338554"/>
          </a:xfrm>
          <a:prstGeom prst="rect">
            <a:avLst/>
          </a:prstGeom>
          <a:noFill/>
        </p:spPr>
        <p:txBody>
          <a:bodyPr wrap="square" rtlCol="0">
            <a:spAutoFit/>
          </a:bodyPr>
          <a:lstStyle/>
          <a:p>
            <a:r>
              <a:rPr lang="en-US" sz="1600" dirty="0">
                <a:latin typeface="Century Gothic" panose="020B0502020202020204" pitchFamily="34" charset="0"/>
                <a:cs typeface="Arial" panose="020B0604020202020204" pitchFamily="34" charset="0"/>
              </a:rPr>
              <a:t>Passenger Rail Overview</a:t>
            </a:r>
          </a:p>
        </p:txBody>
      </p:sp>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8456" y="155024"/>
            <a:ext cx="2110432" cy="609680"/>
          </a:xfrm>
          <a:prstGeom prst="rect">
            <a:avLst/>
          </a:prstGeom>
        </p:spPr>
      </p:pic>
      <p:sp>
        <p:nvSpPr>
          <p:cNvPr id="2" name="TextBox 1"/>
          <p:cNvSpPr txBox="1"/>
          <p:nvPr/>
        </p:nvSpPr>
        <p:spPr>
          <a:xfrm>
            <a:off x="947700" y="1314346"/>
            <a:ext cx="7848872" cy="4216539"/>
          </a:xfrm>
          <a:prstGeom prst="rect">
            <a:avLst/>
          </a:prstGeom>
          <a:noFill/>
        </p:spPr>
        <p:txBody>
          <a:bodyPr wrap="square" rtlCol="0">
            <a:spAutoFit/>
          </a:bodyPr>
          <a:lstStyle/>
          <a:p>
            <a:r>
              <a:rPr lang="en-US" sz="2400" b="1" u="sng" dirty="0"/>
              <a:t>Fort Madison Depot Grant Recommendation (cont.)</a:t>
            </a:r>
          </a:p>
          <a:p>
            <a:endParaRPr lang="en-US" sz="2400" u="sng" dirty="0"/>
          </a:p>
          <a:p>
            <a:pPr marL="285750" lvl="0" indent="-285750">
              <a:buFont typeface="Arial" panose="020B0604020202020204" pitchFamily="34" charset="0"/>
              <a:buChar char="•"/>
            </a:pPr>
            <a:r>
              <a:rPr lang="en-US" sz="2000" dirty="0"/>
              <a:t>Depot renovation (cont.)</a:t>
            </a:r>
          </a:p>
          <a:p>
            <a:pPr marL="742950" lvl="1" indent="-285750">
              <a:buFont typeface="Arial" panose="020B0604020202020204" pitchFamily="34" charset="0"/>
              <a:buChar char="•"/>
            </a:pPr>
            <a:r>
              <a:rPr lang="en-US" sz="2000" dirty="0"/>
              <a:t>Phase III: Platform Improvements</a:t>
            </a:r>
          </a:p>
          <a:p>
            <a:pPr marL="1200150" lvl="2" indent="-285750">
              <a:buFont typeface="Arial" panose="020B0604020202020204" pitchFamily="34" charset="0"/>
              <a:buChar char="•"/>
            </a:pPr>
            <a:r>
              <a:rPr lang="en-US" sz="2000" dirty="0"/>
              <a:t>Commission awarded Transportation Enhancement (TE) funding February of 2005</a:t>
            </a:r>
          </a:p>
          <a:p>
            <a:pPr marL="1200150" lvl="2" indent="-285750">
              <a:buFont typeface="Arial" panose="020B0604020202020204" pitchFamily="34" charset="0"/>
              <a:buChar char="•"/>
            </a:pPr>
            <a:r>
              <a:rPr lang="en-US" sz="2000" dirty="0"/>
              <a:t>Total Project Cost: $1,290,000</a:t>
            </a:r>
          </a:p>
          <a:p>
            <a:pPr marL="1200150" lvl="2" indent="-285750">
              <a:buFont typeface="Arial" panose="020B0604020202020204" pitchFamily="34" charset="0"/>
              <a:buChar char="•"/>
            </a:pPr>
            <a:r>
              <a:rPr lang="en-US" sz="2000" dirty="0"/>
              <a:t>Grant: $750,000</a:t>
            </a:r>
          </a:p>
          <a:p>
            <a:pPr marL="1200150" lvl="2" indent="-285750">
              <a:buFont typeface="Arial" panose="020B0604020202020204" pitchFamily="34" charset="0"/>
              <a:buChar char="•"/>
            </a:pPr>
            <a:r>
              <a:rPr lang="en-US" sz="2000" dirty="0"/>
              <a:t>Project complete: TBD</a:t>
            </a:r>
          </a:p>
          <a:p>
            <a:pPr marL="1200150" lvl="2" indent="-285750">
              <a:buFont typeface="Arial" panose="020B0604020202020204" pitchFamily="34" charset="0"/>
              <a:buChar char="•"/>
            </a:pPr>
            <a:r>
              <a:rPr lang="en-US" sz="2000" dirty="0"/>
              <a:t>Due to project delays and increased costs, additional funds are necessary to complete this phase.</a:t>
            </a:r>
          </a:p>
          <a:p>
            <a:pPr marL="742950" lvl="1" indent="-285750">
              <a:buFont typeface="Arial" panose="020B0604020202020204" pitchFamily="34" charset="0"/>
              <a:buChar char="•"/>
            </a:pPr>
            <a:r>
              <a:rPr lang="en-US" sz="2000" dirty="0"/>
              <a:t>Option: Funding from the Passenger Rail Service Revolving Fund</a:t>
            </a:r>
          </a:p>
          <a:p>
            <a:pPr marL="342900" lvl="0" indent="-342900">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98DE1705-FA01-4DFF-B15F-7243E4D5F2EA}"/>
              </a:ext>
            </a:extLst>
          </p:cNvPr>
          <p:cNvSpPr>
            <a:spLocks noGrp="1"/>
          </p:cNvSpPr>
          <p:nvPr>
            <p:ph type="sldNum" sz="quarter" idx="12"/>
          </p:nvPr>
        </p:nvSpPr>
        <p:spPr/>
        <p:txBody>
          <a:bodyPr/>
          <a:lstStyle/>
          <a:p>
            <a:fld id="{5EF72394-20AE-4583-8A01-A144B1C77253}" type="slidenum">
              <a:rPr lang="en-US" smtClean="0"/>
              <a:t>9</a:t>
            </a:fld>
            <a:endParaRPr lang="en-US" dirty="0"/>
          </a:p>
        </p:txBody>
      </p:sp>
    </p:spTree>
    <p:extLst>
      <p:ext uri="{BB962C8B-B14F-4D97-AF65-F5344CB8AC3E}">
        <p14:creationId xmlns:p14="http://schemas.microsoft.com/office/powerpoint/2010/main" val="3018441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4648</TotalTime>
  <Words>1106</Words>
  <Application>Microsoft Office PowerPoint</Application>
  <PresentationFormat>On-screen Show (4:3)</PresentationFormat>
  <Paragraphs>123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189</cp:revision>
  <cp:lastPrinted>2015-07-08T13:52:55Z</cp:lastPrinted>
  <dcterms:created xsi:type="dcterms:W3CDTF">2014-05-10T08:44:16Z</dcterms:created>
  <dcterms:modified xsi:type="dcterms:W3CDTF">2019-03-05T12:45:40Z</dcterms:modified>
</cp:coreProperties>
</file>