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881" r:id="rId1"/>
  </p:sldMasterIdLst>
  <p:notesMasterIdLst>
    <p:notesMasterId r:id="rId29"/>
  </p:notesMasterIdLst>
  <p:handoutMasterIdLst>
    <p:handoutMasterId r:id="rId30"/>
  </p:handoutMasterIdLst>
  <p:sldIdLst>
    <p:sldId id="633" r:id="rId2"/>
    <p:sldId id="634" r:id="rId3"/>
    <p:sldId id="806" r:id="rId4"/>
    <p:sldId id="727" r:id="rId5"/>
    <p:sldId id="816" r:id="rId6"/>
    <p:sldId id="764" r:id="rId7"/>
    <p:sldId id="817" r:id="rId8"/>
    <p:sldId id="719" r:id="rId9"/>
    <p:sldId id="821" r:id="rId10"/>
    <p:sldId id="818" r:id="rId11"/>
    <p:sldId id="819" r:id="rId12"/>
    <p:sldId id="737" r:id="rId13"/>
    <p:sldId id="786" r:id="rId14"/>
    <p:sldId id="791" r:id="rId15"/>
    <p:sldId id="815" r:id="rId16"/>
    <p:sldId id="809" r:id="rId17"/>
    <p:sldId id="810" r:id="rId18"/>
    <p:sldId id="811" r:id="rId19"/>
    <p:sldId id="812" r:id="rId20"/>
    <p:sldId id="813" r:id="rId21"/>
    <p:sldId id="687" r:id="rId22"/>
    <p:sldId id="807" r:id="rId23"/>
    <p:sldId id="785" r:id="rId24"/>
    <p:sldId id="808" r:id="rId25"/>
    <p:sldId id="759" r:id="rId26"/>
    <p:sldId id="822" r:id="rId27"/>
    <p:sldId id="662" r:id="rId28"/>
  </p:sldIdLst>
  <p:sldSz cx="9144000" cy="6858000" type="screen4x3"/>
  <p:notesSz cx="7010400" cy="9296400"/>
  <p:defaultTextStyle>
    <a:defPPr>
      <a:defRPr lang="en-US"/>
    </a:defPPr>
    <a:lvl1pPr algn="l" rtl="0" fontAlgn="base">
      <a:spcBef>
        <a:spcPct val="20000"/>
      </a:spcBef>
      <a:spcAft>
        <a:spcPct val="0"/>
      </a:spcAft>
      <a:buClr>
        <a:schemeClr val="accent2"/>
      </a:buClr>
      <a:buFont typeface="Wingdings" pitchFamily="2" charset="2"/>
      <a:buChar char="w"/>
      <a:defRPr sz="3200" kern="1200">
        <a:solidFill>
          <a:schemeClr val="tx1"/>
        </a:solidFill>
        <a:latin typeface="Times New Roman" pitchFamily="18" charset="0"/>
        <a:ea typeface="+mn-ea"/>
        <a:cs typeface="+mn-cs"/>
      </a:defRPr>
    </a:lvl1pPr>
    <a:lvl2pPr marL="457200" algn="l" rtl="0" fontAlgn="base">
      <a:spcBef>
        <a:spcPct val="20000"/>
      </a:spcBef>
      <a:spcAft>
        <a:spcPct val="0"/>
      </a:spcAft>
      <a:buClr>
        <a:schemeClr val="accent2"/>
      </a:buClr>
      <a:buFont typeface="Wingdings" pitchFamily="2" charset="2"/>
      <a:buChar char="w"/>
      <a:defRPr sz="3200" kern="1200">
        <a:solidFill>
          <a:schemeClr val="tx1"/>
        </a:solidFill>
        <a:latin typeface="Times New Roman" pitchFamily="18" charset="0"/>
        <a:ea typeface="+mn-ea"/>
        <a:cs typeface="+mn-cs"/>
      </a:defRPr>
    </a:lvl2pPr>
    <a:lvl3pPr marL="914400" algn="l" rtl="0" fontAlgn="base">
      <a:spcBef>
        <a:spcPct val="20000"/>
      </a:spcBef>
      <a:spcAft>
        <a:spcPct val="0"/>
      </a:spcAft>
      <a:buClr>
        <a:schemeClr val="accent2"/>
      </a:buClr>
      <a:buFont typeface="Wingdings" pitchFamily="2" charset="2"/>
      <a:buChar char="w"/>
      <a:defRPr sz="3200" kern="1200">
        <a:solidFill>
          <a:schemeClr val="tx1"/>
        </a:solidFill>
        <a:latin typeface="Times New Roman" pitchFamily="18" charset="0"/>
        <a:ea typeface="+mn-ea"/>
        <a:cs typeface="+mn-cs"/>
      </a:defRPr>
    </a:lvl3pPr>
    <a:lvl4pPr marL="1371600" algn="l" rtl="0" fontAlgn="base">
      <a:spcBef>
        <a:spcPct val="20000"/>
      </a:spcBef>
      <a:spcAft>
        <a:spcPct val="0"/>
      </a:spcAft>
      <a:buClr>
        <a:schemeClr val="accent2"/>
      </a:buClr>
      <a:buFont typeface="Wingdings" pitchFamily="2" charset="2"/>
      <a:buChar char="w"/>
      <a:defRPr sz="3200" kern="1200">
        <a:solidFill>
          <a:schemeClr val="tx1"/>
        </a:solidFill>
        <a:latin typeface="Times New Roman" pitchFamily="18" charset="0"/>
        <a:ea typeface="+mn-ea"/>
        <a:cs typeface="+mn-cs"/>
      </a:defRPr>
    </a:lvl4pPr>
    <a:lvl5pPr marL="1828800" algn="l" rtl="0" fontAlgn="base">
      <a:spcBef>
        <a:spcPct val="20000"/>
      </a:spcBef>
      <a:spcAft>
        <a:spcPct val="0"/>
      </a:spcAft>
      <a:buClr>
        <a:schemeClr val="accent2"/>
      </a:buClr>
      <a:buFont typeface="Wingdings" pitchFamily="2" charset="2"/>
      <a:buChar char="w"/>
      <a:defRPr sz="3200" kern="1200">
        <a:solidFill>
          <a:schemeClr val="tx1"/>
        </a:solidFill>
        <a:latin typeface="Times New Roman" pitchFamily="18" charset="0"/>
        <a:ea typeface="+mn-ea"/>
        <a:cs typeface="+mn-cs"/>
      </a:defRPr>
    </a:lvl5pPr>
    <a:lvl6pPr marL="2286000" algn="l" defTabSz="914400" rtl="0" eaLnBrk="1" latinLnBrk="0" hangingPunct="1">
      <a:defRPr sz="3200" kern="1200">
        <a:solidFill>
          <a:schemeClr val="tx1"/>
        </a:solidFill>
        <a:latin typeface="Times New Roman" pitchFamily="18" charset="0"/>
        <a:ea typeface="+mn-ea"/>
        <a:cs typeface="+mn-cs"/>
      </a:defRPr>
    </a:lvl6pPr>
    <a:lvl7pPr marL="2743200" algn="l" defTabSz="914400" rtl="0" eaLnBrk="1" latinLnBrk="0" hangingPunct="1">
      <a:defRPr sz="3200" kern="1200">
        <a:solidFill>
          <a:schemeClr val="tx1"/>
        </a:solidFill>
        <a:latin typeface="Times New Roman" pitchFamily="18" charset="0"/>
        <a:ea typeface="+mn-ea"/>
        <a:cs typeface="+mn-cs"/>
      </a:defRPr>
    </a:lvl7pPr>
    <a:lvl8pPr marL="3200400" algn="l" defTabSz="914400" rtl="0" eaLnBrk="1" latinLnBrk="0" hangingPunct="1">
      <a:defRPr sz="3200" kern="1200">
        <a:solidFill>
          <a:schemeClr val="tx1"/>
        </a:solidFill>
        <a:latin typeface="Times New Roman" pitchFamily="18" charset="0"/>
        <a:ea typeface="+mn-ea"/>
        <a:cs typeface="+mn-cs"/>
      </a:defRPr>
    </a:lvl8pPr>
    <a:lvl9pPr marL="3657600" algn="l" defTabSz="914400" rtl="0" eaLnBrk="1" latinLnBrk="0" hangingPunct="1">
      <a:defRPr sz="32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7"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8000"/>
    <a:srgbClr val="0000FF"/>
    <a:srgbClr val="FFFF99"/>
    <a:srgbClr val="FFFFCC"/>
    <a:srgbClr val="990099"/>
    <a:srgbClr val="0000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374" autoAdjust="0"/>
    <p:restoredTop sz="90151" autoAdjust="0"/>
  </p:normalViewPr>
  <p:slideViewPr>
    <p:cSldViewPr snapToGrid="0">
      <p:cViewPr varScale="1">
        <p:scale>
          <a:sx n="103" d="100"/>
          <a:sy n="103" d="100"/>
        </p:scale>
        <p:origin x="158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508"/>
    </p:cViewPr>
  </p:sorterViewPr>
  <p:notesViewPr>
    <p:cSldViewPr snapToGrid="0">
      <p:cViewPr varScale="1">
        <p:scale>
          <a:sx n="58" d="100"/>
          <a:sy n="58" d="100"/>
        </p:scale>
        <p:origin x="-1758" y="-66"/>
      </p:cViewPr>
      <p:guideLst>
        <p:guide orient="horz" pos="2927"/>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2" y="7"/>
            <a:ext cx="3037628" cy="464820"/>
          </a:xfrm>
          <a:prstGeom prst="rect">
            <a:avLst/>
          </a:prstGeom>
          <a:noFill/>
          <a:ln w="9525">
            <a:noFill/>
            <a:miter lim="800000"/>
            <a:headEnd/>
            <a:tailEnd/>
          </a:ln>
          <a:effectLst/>
        </p:spPr>
        <p:txBody>
          <a:bodyPr vert="horz" wrap="square" lIns="92996" tIns="46497" rIns="92996" bIns="46497" numCol="1" anchor="t" anchorCtr="0" compatLnSpc="1">
            <a:prstTxWarp prst="textNoShape">
              <a:avLst/>
            </a:prstTxWarp>
          </a:bodyPr>
          <a:lstStyle>
            <a:lvl1pPr defTabSz="930332">
              <a:spcBef>
                <a:spcPct val="0"/>
              </a:spcBef>
              <a:buClrTx/>
              <a:buFontTx/>
              <a:buNone/>
              <a:defRPr sz="1200"/>
            </a:lvl1pPr>
          </a:lstStyle>
          <a:p>
            <a:pPr>
              <a:defRPr/>
            </a:pPr>
            <a:endParaRPr lang="en-US"/>
          </a:p>
        </p:txBody>
      </p:sp>
      <p:sp>
        <p:nvSpPr>
          <p:cNvPr id="21507" name="Rectangle 3"/>
          <p:cNvSpPr>
            <a:spLocks noGrp="1" noChangeArrowheads="1"/>
          </p:cNvSpPr>
          <p:nvPr>
            <p:ph type="dt" sz="quarter" idx="1"/>
          </p:nvPr>
        </p:nvSpPr>
        <p:spPr bwMode="auto">
          <a:xfrm>
            <a:off x="3972777" y="7"/>
            <a:ext cx="3037628" cy="464820"/>
          </a:xfrm>
          <a:prstGeom prst="rect">
            <a:avLst/>
          </a:prstGeom>
          <a:noFill/>
          <a:ln w="9525">
            <a:noFill/>
            <a:miter lim="800000"/>
            <a:headEnd/>
            <a:tailEnd/>
          </a:ln>
          <a:effectLst/>
        </p:spPr>
        <p:txBody>
          <a:bodyPr vert="horz" wrap="square" lIns="92996" tIns="46497" rIns="92996" bIns="46497" numCol="1" anchor="t" anchorCtr="0" compatLnSpc="1">
            <a:prstTxWarp prst="textNoShape">
              <a:avLst/>
            </a:prstTxWarp>
          </a:bodyPr>
          <a:lstStyle>
            <a:lvl1pPr algn="r" defTabSz="930332">
              <a:spcBef>
                <a:spcPct val="0"/>
              </a:spcBef>
              <a:buClrTx/>
              <a:buFontTx/>
              <a:buNone/>
              <a:defRPr sz="1200"/>
            </a:lvl1pPr>
          </a:lstStyle>
          <a:p>
            <a:pPr>
              <a:defRPr/>
            </a:pPr>
            <a:endParaRPr lang="en-US"/>
          </a:p>
        </p:txBody>
      </p:sp>
      <p:sp>
        <p:nvSpPr>
          <p:cNvPr id="21508" name="Rectangle 4"/>
          <p:cNvSpPr>
            <a:spLocks noGrp="1" noChangeArrowheads="1"/>
          </p:cNvSpPr>
          <p:nvPr>
            <p:ph type="ftr" sz="quarter" idx="2"/>
          </p:nvPr>
        </p:nvSpPr>
        <p:spPr bwMode="auto">
          <a:xfrm>
            <a:off x="2" y="8831586"/>
            <a:ext cx="3037628" cy="464820"/>
          </a:xfrm>
          <a:prstGeom prst="rect">
            <a:avLst/>
          </a:prstGeom>
          <a:noFill/>
          <a:ln w="9525">
            <a:noFill/>
            <a:miter lim="800000"/>
            <a:headEnd/>
            <a:tailEnd/>
          </a:ln>
          <a:effectLst/>
        </p:spPr>
        <p:txBody>
          <a:bodyPr vert="horz" wrap="square" lIns="92996" tIns="46497" rIns="92996" bIns="46497" numCol="1" anchor="b" anchorCtr="0" compatLnSpc="1">
            <a:prstTxWarp prst="textNoShape">
              <a:avLst/>
            </a:prstTxWarp>
          </a:bodyPr>
          <a:lstStyle>
            <a:lvl1pPr defTabSz="930332">
              <a:spcBef>
                <a:spcPct val="0"/>
              </a:spcBef>
              <a:buClrTx/>
              <a:buFontTx/>
              <a:buNone/>
              <a:defRPr sz="1200"/>
            </a:lvl1pPr>
          </a:lstStyle>
          <a:p>
            <a:pPr>
              <a:defRPr/>
            </a:pPr>
            <a:endParaRPr lang="en-US"/>
          </a:p>
        </p:txBody>
      </p:sp>
      <p:sp>
        <p:nvSpPr>
          <p:cNvPr id="21509" name="Rectangle 5"/>
          <p:cNvSpPr>
            <a:spLocks noGrp="1" noChangeArrowheads="1"/>
          </p:cNvSpPr>
          <p:nvPr>
            <p:ph type="sldNum" sz="quarter" idx="3"/>
          </p:nvPr>
        </p:nvSpPr>
        <p:spPr bwMode="auto">
          <a:xfrm>
            <a:off x="3972777" y="8831586"/>
            <a:ext cx="3037628" cy="464820"/>
          </a:xfrm>
          <a:prstGeom prst="rect">
            <a:avLst/>
          </a:prstGeom>
          <a:noFill/>
          <a:ln w="9525">
            <a:noFill/>
            <a:miter lim="800000"/>
            <a:headEnd/>
            <a:tailEnd/>
          </a:ln>
          <a:effectLst/>
        </p:spPr>
        <p:txBody>
          <a:bodyPr vert="horz" wrap="square" lIns="92996" tIns="46497" rIns="92996" bIns="46497" numCol="1" anchor="b" anchorCtr="0" compatLnSpc="1">
            <a:prstTxWarp prst="textNoShape">
              <a:avLst/>
            </a:prstTxWarp>
          </a:bodyPr>
          <a:lstStyle>
            <a:lvl1pPr algn="r" defTabSz="930332">
              <a:spcBef>
                <a:spcPct val="0"/>
              </a:spcBef>
              <a:buClrTx/>
              <a:buFontTx/>
              <a:buNone/>
              <a:defRPr sz="1200"/>
            </a:lvl1pPr>
          </a:lstStyle>
          <a:p>
            <a:pPr>
              <a:defRPr/>
            </a:pPr>
            <a:fld id="{602E9FA6-72E5-485C-9AC8-94B66A78EA25}" type="slidenum">
              <a:rPr lang="en-US"/>
              <a:pPr>
                <a:defRPr/>
              </a:pPr>
              <a:t>‹#›</a:t>
            </a:fld>
            <a:endParaRPr lang="en-US"/>
          </a:p>
        </p:txBody>
      </p:sp>
    </p:spTree>
    <p:extLst>
      <p:ext uri="{BB962C8B-B14F-4D97-AF65-F5344CB8AC3E}">
        <p14:creationId xmlns:p14="http://schemas.microsoft.com/office/powerpoint/2010/main" val="4259453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2" y="4"/>
            <a:ext cx="3037628" cy="463229"/>
          </a:xfrm>
          <a:prstGeom prst="rect">
            <a:avLst/>
          </a:prstGeom>
          <a:noFill/>
          <a:ln w="9525">
            <a:noFill/>
            <a:miter lim="800000"/>
            <a:headEnd/>
            <a:tailEnd/>
          </a:ln>
          <a:effectLst/>
        </p:spPr>
        <p:txBody>
          <a:bodyPr vert="horz" wrap="square" lIns="92996" tIns="46497" rIns="92996" bIns="46497" numCol="1" anchor="t" anchorCtr="0" compatLnSpc="1">
            <a:prstTxWarp prst="textNoShape">
              <a:avLst/>
            </a:prstTxWarp>
          </a:bodyPr>
          <a:lstStyle>
            <a:lvl1pPr defTabSz="930332">
              <a:defRPr sz="1200"/>
            </a:lvl1pPr>
          </a:lstStyle>
          <a:p>
            <a:pPr>
              <a:defRPr/>
            </a:pPr>
            <a:endParaRPr lang="en-US"/>
          </a:p>
        </p:txBody>
      </p:sp>
      <p:sp>
        <p:nvSpPr>
          <p:cNvPr id="55299" name="Rectangle 3"/>
          <p:cNvSpPr>
            <a:spLocks noGrp="1" noChangeArrowheads="1"/>
          </p:cNvSpPr>
          <p:nvPr>
            <p:ph type="dt" idx="1"/>
          </p:nvPr>
        </p:nvSpPr>
        <p:spPr bwMode="auto">
          <a:xfrm>
            <a:off x="3972777" y="4"/>
            <a:ext cx="3037628" cy="463229"/>
          </a:xfrm>
          <a:prstGeom prst="rect">
            <a:avLst/>
          </a:prstGeom>
          <a:noFill/>
          <a:ln w="9525">
            <a:noFill/>
            <a:miter lim="800000"/>
            <a:headEnd/>
            <a:tailEnd/>
          </a:ln>
          <a:effectLst/>
        </p:spPr>
        <p:txBody>
          <a:bodyPr vert="horz" wrap="square" lIns="92996" tIns="46497" rIns="92996" bIns="46497" numCol="1" anchor="t" anchorCtr="0" compatLnSpc="1">
            <a:prstTxWarp prst="textNoShape">
              <a:avLst/>
            </a:prstTxWarp>
          </a:bodyPr>
          <a:lstStyle>
            <a:lvl1pPr algn="r" defTabSz="930332">
              <a:defRPr sz="1200"/>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89038" y="696913"/>
            <a:ext cx="4630737" cy="34718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301" name="Rectangle 5"/>
          <p:cNvSpPr>
            <a:spLocks noGrp="1" noChangeArrowheads="1"/>
          </p:cNvSpPr>
          <p:nvPr>
            <p:ph type="body" sz="quarter" idx="3"/>
          </p:nvPr>
        </p:nvSpPr>
        <p:spPr bwMode="auto">
          <a:xfrm>
            <a:off x="935145" y="4398283"/>
            <a:ext cx="5140112" cy="4167462"/>
          </a:xfrm>
          <a:prstGeom prst="rect">
            <a:avLst/>
          </a:prstGeom>
          <a:noFill/>
          <a:ln w="9525">
            <a:noFill/>
            <a:miter lim="800000"/>
            <a:headEnd/>
            <a:tailEnd/>
          </a:ln>
          <a:effectLst/>
        </p:spPr>
        <p:txBody>
          <a:bodyPr vert="horz" wrap="square" lIns="92996" tIns="46497" rIns="92996" bIns="4649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5302" name="Rectangle 6"/>
          <p:cNvSpPr>
            <a:spLocks noGrp="1" noChangeArrowheads="1"/>
          </p:cNvSpPr>
          <p:nvPr>
            <p:ph type="ftr" sz="quarter" idx="4"/>
          </p:nvPr>
        </p:nvSpPr>
        <p:spPr bwMode="auto">
          <a:xfrm>
            <a:off x="2" y="8796561"/>
            <a:ext cx="3037628" cy="463229"/>
          </a:xfrm>
          <a:prstGeom prst="rect">
            <a:avLst/>
          </a:prstGeom>
          <a:noFill/>
          <a:ln w="9525">
            <a:noFill/>
            <a:miter lim="800000"/>
            <a:headEnd/>
            <a:tailEnd/>
          </a:ln>
          <a:effectLst/>
        </p:spPr>
        <p:txBody>
          <a:bodyPr vert="horz" wrap="square" lIns="92996" tIns="46497" rIns="92996" bIns="46497" numCol="1" anchor="b" anchorCtr="0" compatLnSpc="1">
            <a:prstTxWarp prst="textNoShape">
              <a:avLst/>
            </a:prstTxWarp>
          </a:bodyPr>
          <a:lstStyle>
            <a:lvl1pPr defTabSz="930332">
              <a:defRPr sz="1200"/>
            </a:lvl1pPr>
          </a:lstStyle>
          <a:p>
            <a:pPr>
              <a:defRPr/>
            </a:pPr>
            <a:endParaRPr lang="en-US"/>
          </a:p>
        </p:txBody>
      </p:sp>
      <p:sp>
        <p:nvSpPr>
          <p:cNvPr id="55303" name="Rectangle 7"/>
          <p:cNvSpPr>
            <a:spLocks noGrp="1" noChangeArrowheads="1"/>
          </p:cNvSpPr>
          <p:nvPr>
            <p:ph type="sldNum" sz="quarter" idx="5"/>
          </p:nvPr>
        </p:nvSpPr>
        <p:spPr bwMode="auto">
          <a:xfrm>
            <a:off x="3972777" y="8796561"/>
            <a:ext cx="3037628" cy="463229"/>
          </a:xfrm>
          <a:prstGeom prst="rect">
            <a:avLst/>
          </a:prstGeom>
          <a:noFill/>
          <a:ln w="9525">
            <a:noFill/>
            <a:miter lim="800000"/>
            <a:headEnd/>
            <a:tailEnd/>
          </a:ln>
          <a:effectLst/>
        </p:spPr>
        <p:txBody>
          <a:bodyPr vert="horz" wrap="square" lIns="92996" tIns="46497" rIns="92996" bIns="46497" numCol="1" anchor="b" anchorCtr="0" compatLnSpc="1">
            <a:prstTxWarp prst="textNoShape">
              <a:avLst/>
            </a:prstTxWarp>
          </a:bodyPr>
          <a:lstStyle>
            <a:lvl1pPr algn="r" defTabSz="930332">
              <a:defRPr sz="1200"/>
            </a:lvl1pPr>
          </a:lstStyle>
          <a:p>
            <a:pPr>
              <a:defRPr/>
            </a:pPr>
            <a:fld id="{E7669DD5-6282-41B8-9E81-F6594F2D738E}" type="slidenum">
              <a:rPr lang="en-US"/>
              <a:pPr>
                <a:defRPr/>
              </a:pPr>
              <a:t>‹#›</a:t>
            </a:fld>
            <a:endParaRPr lang="en-US"/>
          </a:p>
        </p:txBody>
      </p:sp>
    </p:spTree>
    <p:extLst>
      <p:ext uri="{BB962C8B-B14F-4D97-AF65-F5344CB8AC3E}">
        <p14:creationId xmlns:p14="http://schemas.microsoft.com/office/powerpoint/2010/main" val="18643485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7669DD5-6282-41B8-9E81-F6594F2D738E}" type="slidenum">
              <a:rPr lang="en-US" smtClean="0"/>
              <a:pPr>
                <a:defRPr/>
              </a:pPr>
              <a:t>1</a:t>
            </a:fld>
            <a:endParaRPr lang="en-US"/>
          </a:p>
        </p:txBody>
      </p:sp>
    </p:spTree>
    <p:extLst>
      <p:ext uri="{BB962C8B-B14F-4D97-AF65-F5344CB8AC3E}">
        <p14:creationId xmlns:p14="http://schemas.microsoft.com/office/powerpoint/2010/main" val="792888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7812" eaLnBrk="0" hangingPunct="0">
              <a:spcBef>
                <a:spcPct val="30000"/>
              </a:spcBef>
              <a:defRPr sz="1200">
                <a:solidFill>
                  <a:schemeClr val="tx1"/>
                </a:solidFill>
                <a:latin typeface="Times New Roman" pitchFamily="18" charset="0"/>
              </a:defRPr>
            </a:lvl1pPr>
            <a:lvl2pPr marL="747694" indent="-287575" defTabSz="937812" eaLnBrk="0" hangingPunct="0">
              <a:spcBef>
                <a:spcPct val="30000"/>
              </a:spcBef>
              <a:defRPr sz="1200">
                <a:solidFill>
                  <a:schemeClr val="tx1"/>
                </a:solidFill>
                <a:latin typeface="Times New Roman" pitchFamily="18" charset="0"/>
              </a:defRPr>
            </a:lvl2pPr>
            <a:lvl3pPr marL="1150299" indent="-230061" defTabSz="937812" eaLnBrk="0" hangingPunct="0">
              <a:spcBef>
                <a:spcPct val="30000"/>
              </a:spcBef>
              <a:defRPr sz="1200">
                <a:solidFill>
                  <a:schemeClr val="tx1"/>
                </a:solidFill>
                <a:latin typeface="Times New Roman" pitchFamily="18" charset="0"/>
              </a:defRPr>
            </a:lvl3pPr>
            <a:lvl4pPr marL="1610416" indent="-230061" defTabSz="937812" eaLnBrk="0" hangingPunct="0">
              <a:spcBef>
                <a:spcPct val="30000"/>
              </a:spcBef>
              <a:defRPr sz="1200">
                <a:solidFill>
                  <a:schemeClr val="tx1"/>
                </a:solidFill>
                <a:latin typeface="Times New Roman" pitchFamily="18" charset="0"/>
              </a:defRPr>
            </a:lvl4pPr>
            <a:lvl5pPr marL="2070536" indent="-230061" defTabSz="937812" eaLnBrk="0" hangingPunct="0">
              <a:spcBef>
                <a:spcPct val="30000"/>
              </a:spcBef>
              <a:defRPr sz="1200">
                <a:solidFill>
                  <a:schemeClr val="tx1"/>
                </a:solidFill>
                <a:latin typeface="Times New Roman" pitchFamily="18" charset="0"/>
              </a:defRPr>
            </a:lvl5pPr>
            <a:lvl6pPr marL="2530656" indent="-230061" defTabSz="937812" eaLnBrk="0" fontAlgn="base" hangingPunct="0">
              <a:spcBef>
                <a:spcPct val="30000"/>
              </a:spcBef>
              <a:spcAft>
                <a:spcPct val="0"/>
              </a:spcAft>
              <a:defRPr sz="1200">
                <a:solidFill>
                  <a:schemeClr val="tx1"/>
                </a:solidFill>
                <a:latin typeface="Times New Roman" pitchFamily="18" charset="0"/>
              </a:defRPr>
            </a:lvl6pPr>
            <a:lvl7pPr marL="2990774" indent="-230061" defTabSz="937812" eaLnBrk="0" fontAlgn="base" hangingPunct="0">
              <a:spcBef>
                <a:spcPct val="30000"/>
              </a:spcBef>
              <a:spcAft>
                <a:spcPct val="0"/>
              </a:spcAft>
              <a:defRPr sz="1200">
                <a:solidFill>
                  <a:schemeClr val="tx1"/>
                </a:solidFill>
                <a:latin typeface="Times New Roman" pitchFamily="18" charset="0"/>
              </a:defRPr>
            </a:lvl7pPr>
            <a:lvl8pPr marL="3450893" indent="-230061" defTabSz="937812" eaLnBrk="0" fontAlgn="base" hangingPunct="0">
              <a:spcBef>
                <a:spcPct val="30000"/>
              </a:spcBef>
              <a:spcAft>
                <a:spcPct val="0"/>
              </a:spcAft>
              <a:defRPr sz="1200">
                <a:solidFill>
                  <a:schemeClr val="tx1"/>
                </a:solidFill>
                <a:latin typeface="Times New Roman" pitchFamily="18" charset="0"/>
              </a:defRPr>
            </a:lvl8pPr>
            <a:lvl9pPr marL="3911013" indent="-230061" defTabSz="937812"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20000"/>
              </a:spcBef>
            </a:pPr>
            <a:fld id="{4974CF7F-4A2F-432E-8FE9-EB9FB86E9AAF}" type="slidenum">
              <a:rPr lang="en-US" altLang="en-US" smtClean="0"/>
              <a:pPr eaLnBrk="1" hangingPunct="1">
                <a:spcBef>
                  <a:spcPct val="20000"/>
                </a:spcBef>
              </a:pPr>
              <a:t>12</a:t>
            </a:fld>
            <a:endParaRPr lang="en-US" altLang="en-US"/>
          </a:p>
        </p:txBody>
      </p:sp>
      <p:sp>
        <p:nvSpPr>
          <p:cNvPr id="11267" name="Rectangle 2"/>
          <p:cNvSpPr>
            <a:spLocks noGrp="1" noRot="1" noChangeAspect="1" noChangeArrowheads="1" noTextEdit="1"/>
          </p:cNvSpPr>
          <p:nvPr>
            <p:ph type="sldImg"/>
          </p:nvPr>
        </p:nvSpPr>
        <p:spPr>
          <a:xfrm>
            <a:off x="1211263" y="698500"/>
            <a:ext cx="4640262" cy="3479800"/>
          </a:xfrm>
          <a:ln/>
        </p:spPr>
      </p:sp>
      <p:sp>
        <p:nvSpPr>
          <p:cNvPr id="11268" name="Rectangle 3"/>
          <p:cNvSpPr>
            <a:spLocks noGrp="1" noChangeArrowheads="1"/>
          </p:cNvSpPr>
          <p:nvPr>
            <p:ph type="body" idx="1"/>
          </p:nvPr>
        </p:nvSpPr>
        <p:spPr>
          <a:xfrm>
            <a:off x="941959" y="4408726"/>
            <a:ext cx="5177562" cy="417887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932412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5660" eaLnBrk="0" hangingPunct="0">
              <a:spcBef>
                <a:spcPct val="30000"/>
              </a:spcBef>
              <a:defRPr sz="1200">
                <a:solidFill>
                  <a:schemeClr val="tx1"/>
                </a:solidFill>
                <a:latin typeface="Times New Roman" pitchFamily="18" charset="0"/>
              </a:defRPr>
            </a:lvl1pPr>
            <a:lvl2pPr marL="745978" indent="-286915" defTabSz="935660" eaLnBrk="0" hangingPunct="0">
              <a:spcBef>
                <a:spcPct val="30000"/>
              </a:spcBef>
              <a:defRPr sz="1200">
                <a:solidFill>
                  <a:schemeClr val="tx1"/>
                </a:solidFill>
                <a:latin typeface="Times New Roman" pitchFamily="18" charset="0"/>
              </a:defRPr>
            </a:lvl2pPr>
            <a:lvl3pPr marL="1147659" indent="-229533" defTabSz="935660" eaLnBrk="0" hangingPunct="0">
              <a:spcBef>
                <a:spcPct val="30000"/>
              </a:spcBef>
              <a:defRPr sz="1200">
                <a:solidFill>
                  <a:schemeClr val="tx1"/>
                </a:solidFill>
                <a:latin typeface="Times New Roman" pitchFamily="18" charset="0"/>
              </a:defRPr>
            </a:lvl3pPr>
            <a:lvl4pPr marL="1606721" indent="-229533" defTabSz="935660" eaLnBrk="0" hangingPunct="0">
              <a:spcBef>
                <a:spcPct val="30000"/>
              </a:spcBef>
              <a:defRPr sz="1200">
                <a:solidFill>
                  <a:schemeClr val="tx1"/>
                </a:solidFill>
                <a:latin typeface="Times New Roman" pitchFamily="18" charset="0"/>
              </a:defRPr>
            </a:lvl4pPr>
            <a:lvl5pPr marL="2065785" indent="-229533" defTabSz="935660" eaLnBrk="0" hangingPunct="0">
              <a:spcBef>
                <a:spcPct val="30000"/>
              </a:spcBef>
              <a:defRPr sz="1200">
                <a:solidFill>
                  <a:schemeClr val="tx1"/>
                </a:solidFill>
                <a:latin typeface="Times New Roman" pitchFamily="18" charset="0"/>
              </a:defRPr>
            </a:lvl5pPr>
            <a:lvl6pPr marL="2524849" indent="-229533" defTabSz="935660" eaLnBrk="0" fontAlgn="base" hangingPunct="0">
              <a:spcBef>
                <a:spcPct val="30000"/>
              </a:spcBef>
              <a:spcAft>
                <a:spcPct val="0"/>
              </a:spcAft>
              <a:defRPr sz="1200">
                <a:solidFill>
                  <a:schemeClr val="tx1"/>
                </a:solidFill>
                <a:latin typeface="Times New Roman" pitchFamily="18" charset="0"/>
              </a:defRPr>
            </a:lvl6pPr>
            <a:lvl7pPr marL="2983911" indent="-229533" defTabSz="935660" eaLnBrk="0" fontAlgn="base" hangingPunct="0">
              <a:spcBef>
                <a:spcPct val="30000"/>
              </a:spcBef>
              <a:spcAft>
                <a:spcPct val="0"/>
              </a:spcAft>
              <a:defRPr sz="1200">
                <a:solidFill>
                  <a:schemeClr val="tx1"/>
                </a:solidFill>
                <a:latin typeface="Times New Roman" pitchFamily="18" charset="0"/>
              </a:defRPr>
            </a:lvl7pPr>
            <a:lvl8pPr marL="3442974" indent="-229533" defTabSz="935660" eaLnBrk="0" fontAlgn="base" hangingPunct="0">
              <a:spcBef>
                <a:spcPct val="30000"/>
              </a:spcBef>
              <a:spcAft>
                <a:spcPct val="0"/>
              </a:spcAft>
              <a:defRPr sz="1200">
                <a:solidFill>
                  <a:schemeClr val="tx1"/>
                </a:solidFill>
                <a:latin typeface="Times New Roman" pitchFamily="18" charset="0"/>
              </a:defRPr>
            </a:lvl8pPr>
            <a:lvl9pPr marL="3902038" indent="-229533" defTabSz="93566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20000"/>
              </a:spcBef>
            </a:pPr>
            <a:fld id="{4974CF7F-4A2F-432E-8FE9-EB9FB86E9AAF}" type="slidenum">
              <a:rPr lang="en-US" altLang="en-US" smtClean="0"/>
              <a:pPr eaLnBrk="1" hangingPunct="1">
                <a:spcBef>
                  <a:spcPct val="20000"/>
                </a:spcBef>
              </a:pPr>
              <a:t>13</a:t>
            </a:fld>
            <a:endParaRPr lang="en-US" altLang="en-US"/>
          </a:p>
        </p:txBody>
      </p:sp>
      <p:sp>
        <p:nvSpPr>
          <p:cNvPr id="11267" name="Rectangle 2"/>
          <p:cNvSpPr>
            <a:spLocks noGrp="1" noRot="1" noChangeAspect="1" noChangeArrowheads="1" noTextEdit="1"/>
          </p:cNvSpPr>
          <p:nvPr>
            <p:ph type="sldImg"/>
          </p:nvPr>
        </p:nvSpPr>
        <p:spPr>
          <a:xfrm>
            <a:off x="1201738" y="696913"/>
            <a:ext cx="4633912" cy="3475037"/>
          </a:xfrm>
          <a:ln/>
        </p:spPr>
      </p:sp>
      <p:sp>
        <p:nvSpPr>
          <p:cNvPr id="11268" name="Rectangle 3"/>
          <p:cNvSpPr>
            <a:spLocks noGrp="1" noChangeArrowheads="1"/>
          </p:cNvSpPr>
          <p:nvPr>
            <p:ph type="body" idx="1"/>
          </p:nvPr>
        </p:nvSpPr>
        <p:spPr>
          <a:xfrm>
            <a:off x="938545" y="4402703"/>
            <a:ext cx="5158803" cy="41731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262497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5660" eaLnBrk="0" hangingPunct="0">
              <a:spcBef>
                <a:spcPct val="30000"/>
              </a:spcBef>
              <a:defRPr sz="1200">
                <a:solidFill>
                  <a:schemeClr val="tx1"/>
                </a:solidFill>
                <a:latin typeface="Times New Roman" pitchFamily="18" charset="0"/>
              </a:defRPr>
            </a:lvl1pPr>
            <a:lvl2pPr marL="745978" indent="-286915" defTabSz="935660" eaLnBrk="0" hangingPunct="0">
              <a:spcBef>
                <a:spcPct val="30000"/>
              </a:spcBef>
              <a:defRPr sz="1200">
                <a:solidFill>
                  <a:schemeClr val="tx1"/>
                </a:solidFill>
                <a:latin typeface="Times New Roman" pitchFamily="18" charset="0"/>
              </a:defRPr>
            </a:lvl2pPr>
            <a:lvl3pPr marL="1147659" indent="-229533" defTabSz="935660" eaLnBrk="0" hangingPunct="0">
              <a:spcBef>
                <a:spcPct val="30000"/>
              </a:spcBef>
              <a:defRPr sz="1200">
                <a:solidFill>
                  <a:schemeClr val="tx1"/>
                </a:solidFill>
                <a:latin typeface="Times New Roman" pitchFamily="18" charset="0"/>
              </a:defRPr>
            </a:lvl3pPr>
            <a:lvl4pPr marL="1606721" indent="-229533" defTabSz="935660" eaLnBrk="0" hangingPunct="0">
              <a:spcBef>
                <a:spcPct val="30000"/>
              </a:spcBef>
              <a:defRPr sz="1200">
                <a:solidFill>
                  <a:schemeClr val="tx1"/>
                </a:solidFill>
                <a:latin typeface="Times New Roman" pitchFamily="18" charset="0"/>
              </a:defRPr>
            </a:lvl4pPr>
            <a:lvl5pPr marL="2065785" indent="-229533" defTabSz="935660" eaLnBrk="0" hangingPunct="0">
              <a:spcBef>
                <a:spcPct val="30000"/>
              </a:spcBef>
              <a:defRPr sz="1200">
                <a:solidFill>
                  <a:schemeClr val="tx1"/>
                </a:solidFill>
                <a:latin typeface="Times New Roman" pitchFamily="18" charset="0"/>
              </a:defRPr>
            </a:lvl5pPr>
            <a:lvl6pPr marL="2524849" indent="-229533" defTabSz="935660" eaLnBrk="0" fontAlgn="base" hangingPunct="0">
              <a:spcBef>
                <a:spcPct val="30000"/>
              </a:spcBef>
              <a:spcAft>
                <a:spcPct val="0"/>
              </a:spcAft>
              <a:defRPr sz="1200">
                <a:solidFill>
                  <a:schemeClr val="tx1"/>
                </a:solidFill>
                <a:latin typeface="Times New Roman" pitchFamily="18" charset="0"/>
              </a:defRPr>
            </a:lvl6pPr>
            <a:lvl7pPr marL="2983911" indent="-229533" defTabSz="935660" eaLnBrk="0" fontAlgn="base" hangingPunct="0">
              <a:spcBef>
                <a:spcPct val="30000"/>
              </a:spcBef>
              <a:spcAft>
                <a:spcPct val="0"/>
              </a:spcAft>
              <a:defRPr sz="1200">
                <a:solidFill>
                  <a:schemeClr val="tx1"/>
                </a:solidFill>
                <a:latin typeface="Times New Roman" pitchFamily="18" charset="0"/>
              </a:defRPr>
            </a:lvl7pPr>
            <a:lvl8pPr marL="3442974" indent="-229533" defTabSz="935660" eaLnBrk="0" fontAlgn="base" hangingPunct="0">
              <a:spcBef>
                <a:spcPct val="30000"/>
              </a:spcBef>
              <a:spcAft>
                <a:spcPct val="0"/>
              </a:spcAft>
              <a:defRPr sz="1200">
                <a:solidFill>
                  <a:schemeClr val="tx1"/>
                </a:solidFill>
                <a:latin typeface="Times New Roman" pitchFamily="18" charset="0"/>
              </a:defRPr>
            </a:lvl8pPr>
            <a:lvl9pPr marL="3902038" indent="-229533" defTabSz="93566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20000"/>
              </a:spcBef>
            </a:pPr>
            <a:fld id="{4974CF7F-4A2F-432E-8FE9-EB9FB86E9AAF}" type="slidenum">
              <a:rPr lang="en-US" altLang="en-US" smtClean="0"/>
              <a:pPr eaLnBrk="1" hangingPunct="1">
                <a:spcBef>
                  <a:spcPct val="20000"/>
                </a:spcBef>
              </a:pPr>
              <a:t>14</a:t>
            </a:fld>
            <a:endParaRPr lang="en-US" altLang="en-US"/>
          </a:p>
        </p:txBody>
      </p:sp>
      <p:sp>
        <p:nvSpPr>
          <p:cNvPr id="11267" name="Rectangle 2"/>
          <p:cNvSpPr>
            <a:spLocks noGrp="1" noRot="1" noChangeAspect="1" noChangeArrowheads="1" noTextEdit="1"/>
          </p:cNvSpPr>
          <p:nvPr>
            <p:ph type="sldImg"/>
          </p:nvPr>
        </p:nvSpPr>
        <p:spPr>
          <a:xfrm>
            <a:off x="1201738" y="696913"/>
            <a:ext cx="4633912" cy="3475037"/>
          </a:xfrm>
          <a:ln/>
        </p:spPr>
      </p:sp>
      <p:sp>
        <p:nvSpPr>
          <p:cNvPr id="11268" name="Rectangle 3"/>
          <p:cNvSpPr>
            <a:spLocks noGrp="1" noChangeArrowheads="1"/>
          </p:cNvSpPr>
          <p:nvPr>
            <p:ph type="body" idx="1"/>
          </p:nvPr>
        </p:nvSpPr>
        <p:spPr>
          <a:xfrm>
            <a:off x="938545" y="4402703"/>
            <a:ext cx="5158803" cy="41731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0244139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5660" eaLnBrk="0" hangingPunct="0">
              <a:spcBef>
                <a:spcPct val="30000"/>
              </a:spcBef>
              <a:defRPr sz="1200">
                <a:solidFill>
                  <a:schemeClr val="tx1"/>
                </a:solidFill>
                <a:latin typeface="Times New Roman" pitchFamily="18" charset="0"/>
              </a:defRPr>
            </a:lvl1pPr>
            <a:lvl2pPr marL="745978" indent="-286915" defTabSz="935660" eaLnBrk="0" hangingPunct="0">
              <a:spcBef>
                <a:spcPct val="30000"/>
              </a:spcBef>
              <a:defRPr sz="1200">
                <a:solidFill>
                  <a:schemeClr val="tx1"/>
                </a:solidFill>
                <a:latin typeface="Times New Roman" pitchFamily="18" charset="0"/>
              </a:defRPr>
            </a:lvl2pPr>
            <a:lvl3pPr marL="1147659" indent="-229533" defTabSz="935660" eaLnBrk="0" hangingPunct="0">
              <a:spcBef>
                <a:spcPct val="30000"/>
              </a:spcBef>
              <a:defRPr sz="1200">
                <a:solidFill>
                  <a:schemeClr val="tx1"/>
                </a:solidFill>
                <a:latin typeface="Times New Roman" pitchFamily="18" charset="0"/>
              </a:defRPr>
            </a:lvl3pPr>
            <a:lvl4pPr marL="1606721" indent="-229533" defTabSz="935660" eaLnBrk="0" hangingPunct="0">
              <a:spcBef>
                <a:spcPct val="30000"/>
              </a:spcBef>
              <a:defRPr sz="1200">
                <a:solidFill>
                  <a:schemeClr val="tx1"/>
                </a:solidFill>
                <a:latin typeface="Times New Roman" pitchFamily="18" charset="0"/>
              </a:defRPr>
            </a:lvl4pPr>
            <a:lvl5pPr marL="2065785" indent="-229533" defTabSz="935660" eaLnBrk="0" hangingPunct="0">
              <a:spcBef>
                <a:spcPct val="30000"/>
              </a:spcBef>
              <a:defRPr sz="1200">
                <a:solidFill>
                  <a:schemeClr val="tx1"/>
                </a:solidFill>
                <a:latin typeface="Times New Roman" pitchFamily="18" charset="0"/>
              </a:defRPr>
            </a:lvl5pPr>
            <a:lvl6pPr marL="2524849" indent="-229533" defTabSz="935660" eaLnBrk="0" fontAlgn="base" hangingPunct="0">
              <a:spcBef>
                <a:spcPct val="30000"/>
              </a:spcBef>
              <a:spcAft>
                <a:spcPct val="0"/>
              </a:spcAft>
              <a:defRPr sz="1200">
                <a:solidFill>
                  <a:schemeClr val="tx1"/>
                </a:solidFill>
                <a:latin typeface="Times New Roman" pitchFamily="18" charset="0"/>
              </a:defRPr>
            </a:lvl6pPr>
            <a:lvl7pPr marL="2983911" indent="-229533" defTabSz="935660" eaLnBrk="0" fontAlgn="base" hangingPunct="0">
              <a:spcBef>
                <a:spcPct val="30000"/>
              </a:spcBef>
              <a:spcAft>
                <a:spcPct val="0"/>
              </a:spcAft>
              <a:defRPr sz="1200">
                <a:solidFill>
                  <a:schemeClr val="tx1"/>
                </a:solidFill>
                <a:latin typeface="Times New Roman" pitchFamily="18" charset="0"/>
              </a:defRPr>
            </a:lvl7pPr>
            <a:lvl8pPr marL="3442974" indent="-229533" defTabSz="935660" eaLnBrk="0" fontAlgn="base" hangingPunct="0">
              <a:spcBef>
                <a:spcPct val="30000"/>
              </a:spcBef>
              <a:spcAft>
                <a:spcPct val="0"/>
              </a:spcAft>
              <a:defRPr sz="1200">
                <a:solidFill>
                  <a:schemeClr val="tx1"/>
                </a:solidFill>
                <a:latin typeface="Times New Roman" pitchFamily="18" charset="0"/>
              </a:defRPr>
            </a:lvl8pPr>
            <a:lvl9pPr marL="3902038" indent="-229533" defTabSz="93566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20000"/>
              </a:spcBef>
            </a:pPr>
            <a:fld id="{4974CF7F-4A2F-432E-8FE9-EB9FB86E9AAF}" type="slidenum">
              <a:rPr lang="en-US" altLang="en-US" smtClean="0"/>
              <a:pPr eaLnBrk="1" hangingPunct="1">
                <a:spcBef>
                  <a:spcPct val="20000"/>
                </a:spcBef>
              </a:pPr>
              <a:t>15</a:t>
            </a:fld>
            <a:endParaRPr lang="en-US" altLang="en-US"/>
          </a:p>
        </p:txBody>
      </p:sp>
      <p:sp>
        <p:nvSpPr>
          <p:cNvPr id="11267" name="Rectangle 2"/>
          <p:cNvSpPr>
            <a:spLocks noGrp="1" noRot="1" noChangeAspect="1" noChangeArrowheads="1" noTextEdit="1"/>
          </p:cNvSpPr>
          <p:nvPr>
            <p:ph type="sldImg"/>
          </p:nvPr>
        </p:nvSpPr>
        <p:spPr>
          <a:xfrm>
            <a:off x="1201738" y="696913"/>
            <a:ext cx="4633912" cy="3475037"/>
          </a:xfrm>
          <a:ln/>
        </p:spPr>
      </p:sp>
      <p:sp>
        <p:nvSpPr>
          <p:cNvPr id="11268" name="Rectangle 3"/>
          <p:cNvSpPr>
            <a:spLocks noGrp="1" noChangeArrowheads="1"/>
          </p:cNvSpPr>
          <p:nvPr>
            <p:ph type="body" idx="1"/>
          </p:nvPr>
        </p:nvSpPr>
        <p:spPr>
          <a:xfrm>
            <a:off x="938545" y="4402703"/>
            <a:ext cx="5158803" cy="41731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810506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buFont typeface="Wingdings" pitchFamily="2" charset="2"/>
              <a:buNone/>
              <a:defRPr/>
            </a:pPr>
            <a:fld id="{B6BD1137-7CB8-4BAC-81D8-69FE8A93D38B}" type="slidenum">
              <a:rPr lang="en-US" smtClean="0"/>
              <a:pPr>
                <a:buFont typeface="Wingdings" pitchFamily="2" charset="2"/>
                <a:buNone/>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084CE5A-0D8A-4329-A297-0250A4F5DEAB}"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014354F-195E-4620-9BBF-EE1CA0AFF560}"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809625" y="609600"/>
            <a:ext cx="7958138"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108"/>
          <p:cNvSpPr>
            <a:spLocks noGrp="1" noChangeArrowheads="1"/>
          </p:cNvSpPr>
          <p:nvPr>
            <p:ph type="dt" sz="half" idx="10"/>
          </p:nvPr>
        </p:nvSpPr>
        <p:spPr>
          <a:ln/>
        </p:spPr>
        <p:txBody>
          <a:bodyPr/>
          <a:lstStyle>
            <a:lvl1pPr>
              <a:defRPr/>
            </a:lvl1pPr>
          </a:lstStyle>
          <a:p>
            <a:pPr>
              <a:defRPr/>
            </a:pPr>
            <a:endParaRPr lang="en-US"/>
          </a:p>
        </p:txBody>
      </p:sp>
      <p:sp>
        <p:nvSpPr>
          <p:cNvPr id="4" name="Rectangle 109"/>
          <p:cNvSpPr>
            <a:spLocks noGrp="1" noChangeArrowheads="1"/>
          </p:cNvSpPr>
          <p:nvPr>
            <p:ph type="ftr" sz="quarter" idx="11"/>
          </p:nvPr>
        </p:nvSpPr>
        <p:spPr>
          <a:ln/>
        </p:spPr>
        <p:txBody>
          <a:bodyPr/>
          <a:lstStyle>
            <a:lvl1pPr>
              <a:defRPr/>
            </a:lvl1pPr>
          </a:lstStyle>
          <a:p>
            <a:pPr>
              <a:defRPr/>
            </a:pPr>
            <a:endParaRPr lang="en-US"/>
          </a:p>
        </p:txBody>
      </p:sp>
      <p:sp>
        <p:nvSpPr>
          <p:cNvPr id="5" name="Rectangle 110"/>
          <p:cNvSpPr>
            <a:spLocks noGrp="1" noChangeArrowheads="1"/>
          </p:cNvSpPr>
          <p:nvPr>
            <p:ph type="sldNum" sz="quarter" idx="12"/>
          </p:nvPr>
        </p:nvSpPr>
        <p:spPr>
          <a:ln/>
        </p:spPr>
        <p:txBody>
          <a:bodyPr/>
          <a:lstStyle>
            <a:lvl1pPr>
              <a:defRPr/>
            </a:lvl1pPr>
          </a:lstStyle>
          <a:p>
            <a:pPr>
              <a:defRPr/>
            </a:pPr>
            <a:fld id="{FDB9E343-2B46-47EA-9E0A-C9FF6D1503C1}" type="slidenum">
              <a:rPr lang="en-US"/>
              <a:pPr>
                <a:defRPr/>
              </a:pPr>
              <a:t>‹#›</a:t>
            </a:fld>
            <a:endParaRPr lang="en-US"/>
          </a:p>
        </p:txBody>
      </p:sp>
    </p:spTree>
    <p:extLst>
      <p:ext uri="{BB962C8B-B14F-4D97-AF65-F5344CB8AC3E}">
        <p14:creationId xmlns:p14="http://schemas.microsoft.com/office/powerpoint/2010/main" val="1973702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buFont typeface="Wingdings" pitchFamily="2" charset="2"/>
              <a:buNone/>
              <a:defRPr/>
            </a:pPr>
            <a:fld id="{2B0DEF53-7DF5-47EE-8769-039F17C43088}" type="slidenum">
              <a:rPr lang="en-US" smtClean="0"/>
              <a:pPr>
                <a:buFont typeface="Wingdings" pitchFamily="2" charset="2"/>
                <a:buNone/>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4D6018F-02C5-492A-A396-60FCB4AFE843}"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EEA00E3-29D0-4240-843B-43CFF80D3DAB}"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1C0A35A-7F2A-4818-BE4F-BD985AAD314F}"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CC9550D3-1F65-4CDB-9A8E-82FEAFC52E39}"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103A245A-4344-4ADD-88E1-2801F720F328}"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5CE3C34-C3E1-402C-B999-0740D77D1EB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788A0CD-188E-41B4-85D2-A4D943DD9252}"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10310A5-C358-4C54-90DC-01EB34AED23C}"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882" r:id="rId1"/>
    <p:sldLayoutId id="2147484883" r:id="rId2"/>
    <p:sldLayoutId id="2147484884" r:id="rId3"/>
    <p:sldLayoutId id="2147484885" r:id="rId4"/>
    <p:sldLayoutId id="2147484886" r:id="rId5"/>
    <p:sldLayoutId id="2147484887" r:id="rId6"/>
    <p:sldLayoutId id="2147484888" r:id="rId7"/>
    <p:sldLayoutId id="2147484889" r:id="rId8"/>
    <p:sldLayoutId id="2147484890" r:id="rId9"/>
    <p:sldLayoutId id="2147484891" r:id="rId10"/>
    <p:sldLayoutId id="2147484892" r:id="rId11"/>
    <p:sldLayoutId id="2147484893"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1424763"/>
            <a:ext cx="7772400" cy="4157330"/>
          </a:xfrm>
        </p:spPr>
        <p:txBody>
          <a:bodyPr>
            <a:normAutofit/>
          </a:bodyPr>
          <a:lstStyle/>
          <a:p>
            <a:pPr eaLnBrk="1" hangingPunct="1"/>
            <a:r>
              <a:rPr lang="en-US" dirty="0">
                <a:solidFill>
                  <a:srgbClr val="000000"/>
                </a:solidFill>
                <a:latin typeface="Helvetica" pitchFamily="34" charset="0"/>
                <a:cs typeface="Helvetica" pitchFamily="34" charset="0"/>
              </a:rPr>
              <a:t>2020-2024 </a:t>
            </a:r>
            <a:br>
              <a:rPr lang="en-US" dirty="0">
                <a:solidFill>
                  <a:srgbClr val="000000"/>
                </a:solidFill>
                <a:latin typeface="Helvetica" pitchFamily="34" charset="0"/>
                <a:cs typeface="Helvetica" pitchFamily="34" charset="0"/>
              </a:rPr>
            </a:br>
            <a:br>
              <a:rPr lang="en-US" dirty="0">
                <a:solidFill>
                  <a:srgbClr val="000000"/>
                </a:solidFill>
                <a:latin typeface="Helvetica" pitchFamily="34" charset="0"/>
                <a:cs typeface="Helvetica" pitchFamily="34" charset="0"/>
              </a:rPr>
            </a:br>
            <a:r>
              <a:rPr lang="en-US" dirty="0">
                <a:solidFill>
                  <a:srgbClr val="000000"/>
                </a:solidFill>
                <a:latin typeface="Helvetica" pitchFamily="34" charset="0"/>
                <a:cs typeface="Helvetica" pitchFamily="34" charset="0"/>
              </a:rPr>
              <a:t>Highway Program </a:t>
            </a:r>
            <a:br>
              <a:rPr lang="en-US" dirty="0">
                <a:solidFill>
                  <a:srgbClr val="000000"/>
                </a:solidFill>
                <a:latin typeface="Helvetica" pitchFamily="34" charset="0"/>
                <a:cs typeface="Helvetica" pitchFamily="34" charset="0"/>
              </a:rPr>
            </a:br>
            <a:br>
              <a:rPr lang="en-US" dirty="0">
                <a:solidFill>
                  <a:srgbClr val="000000"/>
                </a:solidFill>
                <a:latin typeface="Helvetica" pitchFamily="34" charset="0"/>
                <a:cs typeface="Helvetica" pitchFamily="34" charset="0"/>
              </a:rPr>
            </a:br>
            <a:r>
              <a:rPr lang="en-US" dirty="0">
                <a:solidFill>
                  <a:srgbClr val="000000"/>
                </a:solidFill>
                <a:latin typeface="Helvetica" pitchFamily="34" charset="0"/>
                <a:cs typeface="Helvetica" pitchFamily="34" charset="0"/>
              </a:rPr>
              <a:t>Development</a:t>
            </a:r>
            <a:br>
              <a:rPr lang="en-US" dirty="0">
                <a:solidFill>
                  <a:srgbClr val="000000"/>
                </a:solidFill>
                <a:latin typeface="Helvetica" pitchFamily="34" charset="0"/>
                <a:cs typeface="Helvetica" pitchFamily="34" charset="0"/>
              </a:rPr>
            </a:br>
            <a:br>
              <a:rPr lang="en-US" sz="1200" dirty="0">
                <a:solidFill>
                  <a:srgbClr val="FF0000"/>
                </a:solidFill>
                <a:latin typeface="Helvetica" pitchFamily="34" charset="0"/>
                <a:cs typeface="Helvetica" pitchFamily="34" charset="0"/>
              </a:rPr>
            </a:br>
            <a:endParaRPr lang="en-US" sz="1400" dirty="0">
              <a:solidFill>
                <a:srgbClr val="000000"/>
              </a:solidFill>
              <a:latin typeface="Helvetica" pitchFamily="34" charset="0"/>
              <a:cs typeface="Helvetica" pitchFamily="34" charset="0"/>
            </a:endParaRPr>
          </a:p>
        </p:txBody>
      </p:sp>
      <p:sp>
        <p:nvSpPr>
          <p:cNvPr id="4099" name="Rectangle 6"/>
          <p:cNvSpPr>
            <a:spLocks noChangeArrowheads="1"/>
          </p:cNvSpPr>
          <p:nvPr/>
        </p:nvSpPr>
        <p:spPr bwMode="auto">
          <a:xfrm>
            <a:off x="7748729" y="32729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670708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1865313"/>
            <a:ext cx="9144000" cy="4890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Estimated Income</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A.  Primary Road Fund (PRF)	665.3</a:t>
            </a:r>
            <a:r>
              <a:rPr lang="en-US" sz="1000" dirty="0">
                <a:solidFill>
                  <a:srgbClr val="FF0000"/>
                </a:solidFill>
                <a:latin typeface="Helvetica" pitchFamily="34" charset="0"/>
              </a:rPr>
              <a:t>	</a:t>
            </a:r>
            <a:r>
              <a:rPr lang="en-US" sz="1000" dirty="0">
                <a:solidFill>
                  <a:srgbClr val="008000"/>
                </a:solidFill>
                <a:latin typeface="Helvetica" pitchFamily="34" charset="0"/>
              </a:rPr>
              <a:t>22.4	</a:t>
            </a:r>
            <a:r>
              <a:rPr lang="en-US" sz="1000" dirty="0">
                <a:solidFill>
                  <a:srgbClr val="000000"/>
                </a:solidFill>
                <a:latin typeface="Helvetica" pitchFamily="34" charset="0"/>
              </a:rPr>
              <a:t>671.0</a:t>
            </a:r>
            <a:r>
              <a:rPr lang="en-US" sz="1000" dirty="0">
                <a:solidFill>
                  <a:srgbClr val="FF0000"/>
                </a:solidFill>
                <a:latin typeface="Helvetica" pitchFamily="34" charset="0"/>
              </a:rPr>
              <a:t>	</a:t>
            </a:r>
            <a:r>
              <a:rPr lang="en-US" sz="1000" dirty="0">
                <a:solidFill>
                  <a:srgbClr val="008000"/>
                </a:solidFill>
                <a:latin typeface="Helvetica" pitchFamily="34" charset="0"/>
              </a:rPr>
              <a:t>22.8	</a:t>
            </a:r>
            <a:r>
              <a:rPr lang="en-US" sz="1000" dirty="0">
                <a:solidFill>
                  <a:srgbClr val="000000"/>
                </a:solidFill>
                <a:latin typeface="Helvetica" pitchFamily="34" charset="0"/>
              </a:rPr>
              <a:t>673.4</a:t>
            </a:r>
            <a:r>
              <a:rPr lang="en-US" sz="1000" dirty="0">
                <a:solidFill>
                  <a:srgbClr val="FF0000"/>
                </a:solidFill>
                <a:latin typeface="Helvetica" pitchFamily="34" charset="0"/>
              </a:rPr>
              <a:t>	</a:t>
            </a:r>
            <a:r>
              <a:rPr lang="en-US" sz="1000" dirty="0">
                <a:solidFill>
                  <a:srgbClr val="008000"/>
                </a:solidFill>
                <a:latin typeface="Helvetica" pitchFamily="34" charset="0"/>
              </a:rPr>
              <a:t>29.8</a:t>
            </a:r>
            <a:r>
              <a:rPr lang="en-US" sz="1000" dirty="0">
                <a:solidFill>
                  <a:srgbClr val="FF0000"/>
                </a:solidFill>
                <a:latin typeface="Helvetica" pitchFamily="34" charset="0"/>
              </a:rPr>
              <a:t>	</a:t>
            </a:r>
            <a:r>
              <a:rPr lang="en-US" sz="1000" dirty="0">
                <a:solidFill>
                  <a:srgbClr val="000000"/>
                </a:solidFill>
                <a:latin typeface="Helvetica" pitchFamily="34" charset="0"/>
              </a:rPr>
              <a:t>674.2	</a:t>
            </a:r>
            <a:r>
              <a:rPr lang="en-US" sz="1000" dirty="0">
                <a:solidFill>
                  <a:srgbClr val="008000"/>
                </a:solidFill>
                <a:latin typeface="Helvetica" pitchFamily="34" charset="0"/>
              </a:rPr>
              <a:t>29.0</a:t>
            </a:r>
            <a:endParaRPr lang="en-US" sz="1000" dirty="0">
              <a:solidFill>
                <a:srgbClr val="000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solidFill>
                <a:srgbClr val="000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B.  Est. TIME-21 Revenue to PRF	135.0		135.0</a:t>
            </a:r>
            <a:r>
              <a:rPr lang="en-US" sz="1000" dirty="0">
                <a:solidFill>
                  <a:srgbClr val="FF0000"/>
                </a:solidFill>
                <a:latin typeface="Helvetica" pitchFamily="34" charset="0"/>
              </a:rPr>
              <a:t>	</a:t>
            </a:r>
            <a:r>
              <a:rPr lang="en-US" sz="1000" dirty="0">
                <a:solidFill>
                  <a:srgbClr val="000000"/>
                </a:solidFill>
                <a:latin typeface="Helvetica" pitchFamily="34" charset="0"/>
              </a:rPr>
              <a:t>	135.0	</a:t>
            </a:r>
            <a:r>
              <a:rPr lang="en-US" sz="1000" dirty="0">
                <a:solidFill>
                  <a:srgbClr val="008000"/>
                </a:solidFill>
                <a:latin typeface="Helvetica" pitchFamily="34" charset="0"/>
              </a:rPr>
              <a:t>	</a:t>
            </a:r>
            <a:r>
              <a:rPr lang="en-US" sz="1000" dirty="0">
                <a:latin typeface="Helvetica" pitchFamily="34" charset="0"/>
              </a:rPr>
              <a:t>135.0</a:t>
            </a:r>
            <a:r>
              <a:rPr lang="en-US" sz="1000" dirty="0">
                <a:solidFill>
                  <a:srgbClr val="000000"/>
                </a:solidFill>
                <a:latin typeface="Helvetica" pitchFamily="34" charset="0"/>
              </a:rPr>
              <a:t>	</a:t>
            </a:r>
            <a:r>
              <a:rPr lang="en-US" sz="1000" dirty="0">
                <a:solidFill>
                  <a:srgbClr val="FF0000"/>
                </a:solidFill>
                <a:latin typeface="Helvetica" pitchFamily="34" charset="0"/>
              </a:rPr>
              <a:t>	</a:t>
            </a:r>
            <a:endParaRPr lang="en-US" sz="1000" dirty="0">
              <a:solidFill>
                <a:srgbClr val="000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solidFill>
                <a:srgbClr val="000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C.  Miscellaneous (State)	25.0		25.0		25.0	</a:t>
            </a:r>
            <a:r>
              <a:rPr lang="en-US" sz="1000" dirty="0">
                <a:solidFill>
                  <a:srgbClr val="FF0000"/>
                </a:solidFill>
                <a:latin typeface="Helvetica" pitchFamily="34" charset="0"/>
              </a:rPr>
              <a:t>	</a:t>
            </a:r>
            <a:r>
              <a:rPr lang="en-US" sz="1000" dirty="0">
                <a:solidFill>
                  <a:srgbClr val="000000"/>
                </a:solidFill>
                <a:latin typeface="Helvetica" pitchFamily="34" charset="0"/>
              </a:rPr>
              <a:t>25.0</a:t>
            </a:r>
            <a:r>
              <a:rPr lang="en-US" sz="1000" dirty="0">
                <a:solidFill>
                  <a:srgbClr val="FF0000"/>
                </a:solidFill>
                <a:latin typeface="Helvetica" pitchFamily="34" charset="0"/>
              </a:rPr>
              <a:t>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solidFill>
                <a:srgbClr val="000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D.  Federal-Aid (Formula)                               	     365.7             </a:t>
            </a:r>
            <a:r>
              <a:rPr lang="en-US" sz="1000" dirty="0">
                <a:solidFill>
                  <a:srgbClr val="008000"/>
                </a:solidFill>
                <a:latin typeface="Helvetica" pitchFamily="34" charset="0"/>
              </a:rPr>
              <a:t>23.5</a:t>
            </a:r>
            <a:r>
              <a:rPr lang="en-US" sz="1000" dirty="0">
                <a:solidFill>
                  <a:srgbClr val="000000"/>
                </a:solidFill>
                <a:latin typeface="Helvetica" pitchFamily="34" charset="0"/>
              </a:rPr>
              <a:t>	365.7	</a:t>
            </a:r>
            <a:r>
              <a:rPr lang="en-US" sz="1000" dirty="0">
                <a:solidFill>
                  <a:srgbClr val="008000"/>
                </a:solidFill>
                <a:latin typeface="Helvetica" pitchFamily="34" charset="0"/>
              </a:rPr>
              <a:t>  </a:t>
            </a:r>
            <a:r>
              <a:rPr lang="en-US" sz="1000" dirty="0">
                <a:solidFill>
                  <a:srgbClr val="000000"/>
                </a:solidFill>
                <a:latin typeface="Helvetica" pitchFamily="34" charset="0"/>
              </a:rPr>
              <a:t>	365.7	</a:t>
            </a:r>
            <a:r>
              <a:rPr lang="en-US" sz="1000" dirty="0">
                <a:solidFill>
                  <a:srgbClr val="008000"/>
                </a:solidFill>
                <a:latin typeface="Helvetica" pitchFamily="34" charset="0"/>
              </a:rPr>
              <a:t> </a:t>
            </a:r>
            <a:r>
              <a:rPr lang="en-US" sz="1000" dirty="0">
                <a:solidFill>
                  <a:srgbClr val="000000"/>
                </a:solidFill>
                <a:latin typeface="Helvetica" pitchFamily="34" charset="0"/>
              </a:rPr>
              <a:t>	365.7	</a:t>
            </a:r>
            <a:r>
              <a:rPr lang="en-US" sz="1000" dirty="0">
                <a:solidFill>
                  <a:srgbClr val="008000"/>
                </a:solidFill>
                <a:latin typeface="Helvetica" pitchFamily="34" charset="0"/>
              </a:rPr>
              <a:t> </a:t>
            </a:r>
            <a:r>
              <a:rPr lang="en-US" sz="1000" dirty="0">
                <a:solidFill>
                  <a:srgbClr val="FF0000"/>
                </a:solidFill>
                <a:latin typeface="Helvetica" pitchFamily="34" charset="0"/>
              </a:rPr>
              <a:t>	</a:t>
            </a:r>
            <a:endParaRPr lang="en-US" sz="1000" dirty="0">
              <a:solidFill>
                <a:srgbClr val="000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FF0000"/>
                </a:solidFill>
                <a:latin typeface="Helvetica" pitchFamily="34" charset="0"/>
              </a:rPr>
              <a:t>		</a:t>
            </a:r>
            <a:r>
              <a:rPr lang="en-US" sz="1000" dirty="0">
                <a:solidFill>
                  <a:srgbClr val="000000"/>
                </a:solidFill>
                <a:latin typeface="Helvetica" pitchFamily="34" charset="0"/>
              </a:rPr>
              <a:t>(based on $</a:t>
            </a:r>
            <a:r>
              <a:rPr lang="en-US" sz="1000" dirty="0">
                <a:latin typeface="Helvetica" pitchFamily="34" charset="0"/>
              </a:rPr>
              <a:t>280M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FF0000"/>
                </a:solidFill>
                <a:latin typeface="Helvetica" pitchFamily="34" charset="0"/>
              </a:rPr>
              <a:t>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solidFill>
                <a:srgbClr val="FF0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Estimated Income Total	1191.0	</a:t>
            </a:r>
            <a:r>
              <a:rPr lang="en-US" sz="1000" dirty="0">
                <a:solidFill>
                  <a:srgbClr val="008000"/>
                </a:solidFill>
                <a:latin typeface="Helvetica" pitchFamily="34" charset="0"/>
              </a:rPr>
              <a:t>45.9</a:t>
            </a:r>
            <a:r>
              <a:rPr lang="en-US" sz="1000" dirty="0">
                <a:solidFill>
                  <a:srgbClr val="000000"/>
                </a:solidFill>
                <a:latin typeface="Helvetica" pitchFamily="34" charset="0"/>
              </a:rPr>
              <a:t>	1196.7	</a:t>
            </a:r>
            <a:r>
              <a:rPr lang="en-US" sz="1000" dirty="0">
                <a:solidFill>
                  <a:srgbClr val="008000"/>
                </a:solidFill>
                <a:latin typeface="Helvetica" pitchFamily="34" charset="0"/>
              </a:rPr>
              <a:t>22.8</a:t>
            </a:r>
            <a:r>
              <a:rPr lang="en-US" sz="1000" dirty="0">
                <a:solidFill>
                  <a:srgbClr val="000000"/>
                </a:solidFill>
                <a:latin typeface="Helvetica" pitchFamily="34" charset="0"/>
              </a:rPr>
              <a:t>	1199.1	</a:t>
            </a:r>
            <a:r>
              <a:rPr lang="en-US" sz="1000" dirty="0">
                <a:solidFill>
                  <a:srgbClr val="008000"/>
                </a:solidFill>
                <a:latin typeface="Helvetica" pitchFamily="34" charset="0"/>
              </a:rPr>
              <a:t>29.8	</a:t>
            </a:r>
            <a:r>
              <a:rPr lang="en-US" sz="1000" dirty="0">
                <a:solidFill>
                  <a:srgbClr val="000000"/>
                </a:solidFill>
                <a:latin typeface="Helvetica" pitchFamily="34" charset="0"/>
              </a:rPr>
              <a:t>1199.9	</a:t>
            </a:r>
            <a:r>
              <a:rPr lang="en-US" sz="1000" dirty="0">
                <a:solidFill>
                  <a:srgbClr val="008000"/>
                </a:solidFill>
                <a:latin typeface="Helvetica" pitchFamily="34" charset="0"/>
              </a:rPr>
              <a:t>29.0</a:t>
            </a:r>
            <a:r>
              <a:rPr lang="en-US" sz="1000" dirty="0">
                <a:solidFill>
                  <a:srgbClr val="FF0000"/>
                </a:solidFill>
                <a:latin typeface="Helvetica" pitchFamily="34" charset="0"/>
              </a:rPr>
              <a:t>	</a:t>
            </a:r>
            <a:endParaRPr lang="en-US" sz="1000" dirty="0">
              <a:solidFill>
                <a:srgbClr val="000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Allocations</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E.  Budget (PRF)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Operations/Maintenance	355.5	</a:t>
            </a:r>
            <a:r>
              <a:rPr lang="en-US" sz="1000" dirty="0">
                <a:solidFill>
                  <a:srgbClr val="008000"/>
                </a:solidFill>
                <a:latin typeface="Helvetica" pitchFamily="34" charset="0"/>
              </a:rPr>
              <a:t>7.7</a:t>
            </a:r>
            <a:r>
              <a:rPr lang="en-US" sz="1000" dirty="0">
                <a:solidFill>
                  <a:srgbClr val="000000"/>
                </a:solidFill>
                <a:latin typeface="Helvetica" pitchFamily="34" charset="0"/>
              </a:rPr>
              <a:t>	367.3	</a:t>
            </a:r>
            <a:r>
              <a:rPr lang="en-US" sz="1000" dirty="0">
                <a:solidFill>
                  <a:srgbClr val="008000"/>
                </a:solidFill>
                <a:latin typeface="Helvetica" pitchFamily="34" charset="0"/>
              </a:rPr>
              <a:t>-8.5</a:t>
            </a:r>
            <a:r>
              <a:rPr lang="en-US" sz="1000" dirty="0">
                <a:solidFill>
                  <a:srgbClr val="000000"/>
                </a:solidFill>
                <a:latin typeface="Helvetica" pitchFamily="34" charset="0"/>
              </a:rPr>
              <a:t>	379.2	</a:t>
            </a:r>
            <a:r>
              <a:rPr lang="en-US" sz="1000" dirty="0">
                <a:solidFill>
                  <a:srgbClr val="008000"/>
                </a:solidFill>
                <a:latin typeface="Helvetica" pitchFamily="34" charset="0"/>
              </a:rPr>
              <a:t>-8.9</a:t>
            </a:r>
            <a:r>
              <a:rPr lang="en-US" sz="1000" dirty="0">
                <a:solidFill>
                  <a:srgbClr val="000000"/>
                </a:solidFill>
                <a:latin typeface="Helvetica" pitchFamily="34" charset="0"/>
              </a:rPr>
              <a:t>	391.0	</a:t>
            </a:r>
            <a:r>
              <a:rPr lang="en-US" sz="1000" dirty="0">
                <a:solidFill>
                  <a:srgbClr val="008000"/>
                </a:solidFill>
                <a:latin typeface="Helvetica" pitchFamily="34" charset="0"/>
              </a:rPr>
              <a:t>-9.0</a:t>
            </a:r>
            <a:r>
              <a:rPr lang="en-US" sz="1000" dirty="0">
                <a:solidFill>
                  <a:srgbClr val="FF0000"/>
                </a:solidFill>
                <a:latin typeface="Helvetica" pitchFamily="34" charset="0"/>
              </a:rPr>
              <a:t>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F.  Emergency, Contingency, U-STEP,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C-STEP, Traffic Control Devices, Roadside</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Improvements, Research, Byways, Others	34.8		34.8		34.8		34.8	</a:t>
            </a:r>
            <a:r>
              <a:rPr lang="en-US" sz="1000" dirty="0">
                <a:solidFill>
                  <a:srgbClr val="FF0000"/>
                </a:solidFill>
                <a:latin typeface="Helvetica" pitchFamily="34" charset="0"/>
              </a:rPr>
              <a:t>	</a:t>
            </a:r>
            <a:r>
              <a:rPr lang="en-US" sz="1000" dirty="0">
                <a:solidFill>
                  <a:srgbClr val="000000"/>
                </a:solidFill>
                <a:latin typeface="Helvetica" pitchFamily="34" charset="0"/>
              </a:rPr>
              <a:t>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G.  Statewide Consultant Services	80.0	</a:t>
            </a:r>
            <a:r>
              <a:rPr lang="en-US" sz="1000" dirty="0">
                <a:solidFill>
                  <a:srgbClr val="008000"/>
                </a:solidFill>
                <a:latin typeface="Helvetica" pitchFamily="34" charset="0"/>
              </a:rPr>
              <a:t> 2.5</a:t>
            </a:r>
            <a:r>
              <a:rPr lang="en-US" sz="1000" dirty="0">
                <a:solidFill>
                  <a:srgbClr val="000000"/>
                </a:solidFill>
                <a:latin typeface="Helvetica" pitchFamily="34" charset="0"/>
              </a:rPr>
              <a:t>	80.0	</a:t>
            </a:r>
            <a:r>
              <a:rPr lang="en-US" sz="1000" dirty="0">
                <a:solidFill>
                  <a:srgbClr val="008000"/>
                </a:solidFill>
                <a:latin typeface="Helvetica" pitchFamily="34" charset="0"/>
              </a:rPr>
              <a:t> 2.5  </a:t>
            </a:r>
            <a:r>
              <a:rPr lang="en-US" sz="1000" dirty="0">
                <a:solidFill>
                  <a:srgbClr val="000000"/>
                </a:solidFill>
                <a:latin typeface="Helvetica" pitchFamily="34" charset="0"/>
              </a:rPr>
              <a:t>	80.0	</a:t>
            </a:r>
            <a:r>
              <a:rPr lang="en-US" sz="1000" dirty="0">
                <a:solidFill>
                  <a:srgbClr val="008000"/>
                </a:solidFill>
                <a:latin typeface="Helvetica" pitchFamily="34" charset="0"/>
              </a:rPr>
              <a:t> 2.5  	</a:t>
            </a:r>
            <a:r>
              <a:rPr lang="en-US" sz="1000" dirty="0">
                <a:latin typeface="Helvetica" pitchFamily="34" charset="0"/>
              </a:rPr>
              <a:t>8</a:t>
            </a:r>
            <a:r>
              <a:rPr lang="en-US" sz="1000" dirty="0">
                <a:solidFill>
                  <a:srgbClr val="000000"/>
                </a:solidFill>
                <a:latin typeface="Helvetica" pitchFamily="34" charset="0"/>
              </a:rPr>
              <a:t>0.0	</a:t>
            </a:r>
            <a:r>
              <a:rPr lang="en-US" sz="1000" dirty="0">
                <a:solidFill>
                  <a:srgbClr val="008000"/>
                </a:solidFill>
                <a:latin typeface="Helvetica" pitchFamily="34" charset="0"/>
              </a:rPr>
              <a:t> 2.5 </a:t>
            </a:r>
            <a:r>
              <a:rPr lang="en-US" sz="1000" dirty="0">
                <a:solidFill>
                  <a:srgbClr val="00B050"/>
                </a:solidFill>
                <a:latin typeface="Helvetica" pitchFamily="34" charset="0"/>
              </a:rPr>
              <a:t> </a:t>
            </a:r>
            <a:r>
              <a:rPr lang="en-US" sz="1000" dirty="0">
                <a:solidFill>
                  <a:srgbClr val="FF0000"/>
                </a:solidFill>
                <a:latin typeface="Helvetica" pitchFamily="34" charset="0"/>
              </a:rPr>
              <a:t>	</a:t>
            </a:r>
            <a:r>
              <a:rPr lang="en-US" sz="1000" dirty="0">
                <a:solidFill>
                  <a:srgbClr val="000000"/>
                </a:solidFill>
                <a:latin typeface="Helvetica" pitchFamily="34" charset="0"/>
              </a:rPr>
              <a:t>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H.  Statewide Contract Maintenance	31.4		31.4		31.4		31.4	</a:t>
            </a:r>
            <a:r>
              <a:rPr lang="en-US" sz="1000" dirty="0">
                <a:solidFill>
                  <a:srgbClr val="FF0000"/>
                </a:solidFill>
                <a:latin typeface="Helvetica" pitchFamily="34" charset="0"/>
              </a:rPr>
              <a:t>	</a:t>
            </a:r>
            <a:r>
              <a:rPr lang="en-US" sz="1000" dirty="0">
                <a:solidFill>
                  <a:srgbClr val="000000"/>
                </a:solidFill>
                <a:latin typeface="Helvetica" pitchFamily="34" charset="0"/>
              </a:rPr>
              <a:t>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I.  RR Crossing Protection	5.0		5.0		5.0		5.0	</a:t>
            </a:r>
            <a:r>
              <a:rPr lang="en-US" sz="1000" dirty="0">
                <a:solidFill>
                  <a:srgbClr val="FF0000"/>
                </a:solidFill>
                <a:latin typeface="Helvetica" pitchFamily="34" charset="0"/>
              </a:rPr>
              <a:t>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solidFill>
                <a:srgbClr val="FF0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FF0000"/>
                </a:solidFill>
                <a:latin typeface="Helvetica" pitchFamily="34" charset="0"/>
              </a:rPr>
              <a:t>	</a:t>
            </a:r>
            <a:r>
              <a:rPr lang="en-US" sz="1000" dirty="0">
                <a:solidFill>
                  <a:srgbClr val="000000"/>
                </a:solidFill>
                <a:latin typeface="Helvetica" pitchFamily="34" charset="0"/>
              </a:rPr>
              <a:t>	Allocations Total	506.7	    </a:t>
            </a:r>
            <a:r>
              <a:rPr lang="en-US" sz="1000" dirty="0">
                <a:solidFill>
                  <a:srgbClr val="008000"/>
                </a:solidFill>
                <a:latin typeface="Helvetica" pitchFamily="34" charset="0"/>
              </a:rPr>
              <a:t>10.2</a:t>
            </a:r>
            <a:r>
              <a:rPr lang="en-US" sz="1000" dirty="0">
                <a:solidFill>
                  <a:srgbClr val="000000"/>
                </a:solidFill>
                <a:latin typeface="Helvetica" pitchFamily="34" charset="0"/>
              </a:rPr>
              <a:t>	518.5	</a:t>
            </a:r>
            <a:r>
              <a:rPr lang="en-US" sz="1000" dirty="0">
                <a:solidFill>
                  <a:srgbClr val="008000"/>
                </a:solidFill>
                <a:latin typeface="Helvetica" pitchFamily="34" charset="0"/>
              </a:rPr>
              <a:t>-6.0</a:t>
            </a:r>
            <a:r>
              <a:rPr lang="en-US" sz="1000" dirty="0">
                <a:solidFill>
                  <a:srgbClr val="000000"/>
                </a:solidFill>
                <a:latin typeface="Helvetica" pitchFamily="34" charset="0"/>
              </a:rPr>
              <a:t>	530.4	</a:t>
            </a:r>
            <a:r>
              <a:rPr lang="en-US" sz="1000" dirty="0">
                <a:solidFill>
                  <a:srgbClr val="008000"/>
                </a:solidFill>
                <a:latin typeface="Helvetica" pitchFamily="34" charset="0"/>
              </a:rPr>
              <a:t>-6.4</a:t>
            </a:r>
            <a:r>
              <a:rPr lang="en-US" sz="1000" dirty="0">
                <a:solidFill>
                  <a:srgbClr val="000000"/>
                </a:solidFill>
                <a:latin typeface="Helvetica" pitchFamily="34" charset="0"/>
              </a:rPr>
              <a:t>	542.2	</a:t>
            </a:r>
            <a:r>
              <a:rPr lang="en-US" sz="1000" dirty="0">
                <a:solidFill>
                  <a:srgbClr val="008000"/>
                </a:solidFill>
                <a:latin typeface="Helvetica" pitchFamily="34" charset="0"/>
              </a:rPr>
              <a:t>-6.5</a:t>
            </a:r>
            <a:r>
              <a:rPr lang="en-US" sz="1000" dirty="0">
                <a:solidFill>
                  <a:srgbClr val="FF0000"/>
                </a:solidFill>
                <a:latin typeface="Helvetica" pitchFamily="34" charset="0"/>
              </a:rPr>
              <a:t>	</a:t>
            </a:r>
            <a:endParaRPr lang="en-US" sz="1000" dirty="0">
              <a:solidFill>
                <a:srgbClr val="000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solidFill>
                <a:srgbClr val="000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solidFill>
                <a:srgbClr val="000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Funds Available for ROW/Construction	684.3	</a:t>
            </a:r>
            <a:r>
              <a:rPr lang="en-US" sz="1000" dirty="0">
                <a:solidFill>
                  <a:srgbClr val="008000"/>
                </a:solidFill>
                <a:latin typeface="Helvetica" pitchFamily="34" charset="0"/>
              </a:rPr>
              <a:t>35.7</a:t>
            </a:r>
            <a:r>
              <a:rPr lang="en-US" sz="1000" dirty="0">
                <a:solidFill>
                  <a:srgbClr val="000000"/>
                </a:solidFill>
                <a:latin typeface="Helvetica" pitchFamily="34" charset="0"/>
              </a:rPr>
              <a:t>	678.2	</a:t>
            </a:r>
            <a:r>
              <a:rPr lang="en-US" sz="1000" dirty="0">
                <a:solidFill>
                  <a:srgbClr val="008000"/>
                </a:solidFill>
                <a:latin typeface="Helvetica" pitchFamily="34" charset="0"/>
              </a:rPr>
              <a:t>28.8</a:t>
            </a:r>
            <a:r>
              <a:rPr lang="en-US" sz="1000" dirty="0">
                <a:solidFill>
                  <a:srgbClr val="000000"/>
                </a:solidFill>
                <a:latin typeface="Helvetica" pitchFamily="34" charset="0"/>
              </a:rPr>
              <a:t>	668.7	</a:t>
            </a:r>
            <a:r>
              <a:rPr lang="en-US" sz="1000" dirty="0">
                <a:solidFill>
                  <a:srgbClr val="008000"/>
                </a:solidFill>
                <a:latin typeface="Helvetica" pitchFamily="34" charset="0"/>
              </a:rPr>
              <a:t>36.2</a:t>
            </a:r>
            <a:r>
              <a:rPr lang="en-US" sz="1000" dirty="0">
                <a:solidFill>
                  <a:srgbClr val="000000"/>
                </a:solidFill>
                <a:latin typeface="Helvetica" pitchFamily="34" charset="0"/>
              </a:rPr>
              <a:t>	657.7	</a:t>
            </a:r>
            <a:r>
              <a:rPr lang="en-US" sz="1000" dirty="0">
                <a:solidFill>
                  <a:srgbClr val="008000"/>
                </a:solidFill>
                <a:latin typeface="Helvetica" pitchFamily="34" charset="0"/>
              </a:rPr>
              <a:t>35.5</a:t>
            </a:r>
            <a:endParaRPr lang="en-US" sz="800" dirty="0">
              <a:solidFill>
                <a:srgbClr val="008000"/>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1000" dirty="0">
              <a:solidFill>
                <a:srgbClr val="0000FF"/>
              </a:solidFill>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FF0000"/>
                </a:solidFill>
                <a:latin typeface="Helvetica" pitchFamily="34" charset="0"/>
              </a:rPr>
              <a:t>	</a:t>
            </a:r>
            <a:endParaRPr lang="en-US" sz="1000" dirty="0">
              <a:solidFill>
                <a:srgbClr val="000000"/>
              </a:solidFill>
              <a:latin typeface="Helvetica" pitchFamily="34" charset="0"/>
            </a:endParaRPr>
          </a:p>
        </p:txBody>
      </p:sp>
      <p:sp>
        <p:nvSpPr>
          <p:cNvPr id="22531" name="Rectangle 3"/>
          <p:cNvSpPr>
            <a:spLocks noChangeArrowheads="1"/>
          </p:cNvSpPr>
          <p:nvPr/>
        </p:nvSpPr>
        <p:spPr bwMode="auto">
          <a:xfrm>
            <a:off x="0" y="1262063"/>
            <a:ext cx="9144000" cy="502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50000"/>
              </a:lnSpc>
              <a:spcBef>
                <a:spcPct val="50000"/>
              </a:spcBef>
              <a:buClrTx/>
              <a:buFontTx/>
              <a:buNone/>
              <a:tabLst>
                <a:tab pos="3033713" algn="ctr"/>
                <a:tab pos="3722688" algn="ctr"/>
                <a:tab pos="4337050" algn="ctr"/>
                <a:tab pos="4967288" algn="ctr"/>
                <a:tab pos="5656263" algn="ctr"/>
                <a:tab pos="6286500" algn="ctr"/>
                <a:tab pos="6913563" algn="ctr"/>
                <a:tab pos="7488238" algn="ctr"/>
                <a:tab pos="8118475" algn="ctr"/>
                <a:tab pos="8689975" algn="ctr"/>
              </a:tabLst>
            </a:pPr>
            <a:r>
              <a:rPr lang="en-US" sz="1200" dirty="0">
                <a:solidFill>
                  <a:srgbClr val="000000"/>
                </a:solidFill>
                <a:latin typeface="Helvetica" pitchFamily="34" charset="0"/>
              </a:rPr>
              <a:t>	</a:t>
            </a:r>
            <a:r>
              <a:rPr lang="en-US" sz="1000" dirty="0">
                <a:solidFill>
                  <a:srgbClr val="000000"/>
                </a:solidFill>
                <a:latin typeface="Helvetica" pitchFamily="34" charset="0"/>
              </a:rPr>
              <a:t>2020	</a:t>
            </a:r>
            <a:r>
              <a:rPr lang="en-US" sz="1000" dirty="0">
                <a:solidFill>
                  <a:srgbClr val="008000"/>
                </a:solidFill>
                <a:latin typeface="Helvetica" pitchFamily="34" charset="0"/>
              </a:rPr>
              <a:t>2020</a:t>
            </a:r>
            <a:r>
              <a:rPr lang="en-US" sz="1000" dirty="0">
                <a:solidFill>
                  <a:srgbClr val="000000"/>
                </a:solidFill>
                <a:latin typeface="Helvetica" pitchFamily="34" charset="0"/>
              </a:rPr>
              <a:t>	2021	</a:t>
            </a:r>
            <a:r>
              <a:rPr lang="en-US" sz="1000" dirty="0">
                <a:solidFill>
                  <a:srgbClr val="008000"/>
                </a:solidFill>
                <a:latin typeface="Helvetica" pitchFamily="34" charset="0"/>
              </a:rPr>
              <a:t>2021</a:t>
            </a:r>
            <a:r>
              <a:rPr lang="en-US" sz="1000" dirty="0">
                <a:solidFill>
                  <a:srgbClr val="000000"/>
                </a:solidFill>
                <a:latin typeface="Helvetica" pitchFamily="34" charset="0"/>
              </a:rPr>
              <a:t>	2022	</a:t>
            </a:r>
            <a:r>
              <a:rPr lang="en-US" sz="1000" dirty="0">
                <a:solidFill>
                  <a:srgbClr val="008000"/>
                </a:solidFill>
                <a:latin typeface="Helvetica" pitchFamily="34" charset="0"/>
              </a:rPr>
              <a:t>2022</a:t>
            </a:r>
            <a:r>
              <a:rPr lang="en-US" sz="1000" dirty="0">
                <a:solidFill>
                  <a:srgbClr val="FF0000"/>
                </a:solidFill>
                <a:latin typeface="Helvetica" pitchFamily="34" charset="0"/>
              </a:rPr>
              <a:t>	</a:t>
            </a:r>
            <a:r>
              <a:rPr lang="en-US" sz="1000" dirty="0">
                <a:solidFill>
                  <a:srgbClr val="000000"/>
                </a:solidFill>
                <a:latin typeface="Helvetica" pitchFamily="34" charset="0"/>
              </a:rPr>
              <a:t>2023	</a:t>
            </a:r>
            <a:r>
              <a:rPr lang="en-US" sz="1000" dirty="0">
                <a:solidFill>
                  <a:srgbClr val="008000"/>
                </a:solidFill>
                <a:latin typeface="Helvetica" pitchFamily="34" charset="0"/>
              </a:rPr>
              <a:t>2023</a:t>
            </a:r>
            <a:r>
              <a:rPr lang="en-US" sz="1000" dirty="0">
                <a:solidFill>
                  <a:srgbClr val="FF9900"/>
                </a:solidFill>
                <a:latin typeface="Helvetica" pitchFamily="34" charset="0"/>
              </a:rPr>
              <a:t>	</a:t>
            </a:r>
          </a:p>
          <a:p>
            <a:pPr>
              <a:lnSpc>
                <a:spcPct val="50000"/>
              </a:lnSpc>
              <a:spcBef>
                <a:spcPct val="50000"/>
              </a:spcBef>
              <a:buClrTx/>
              <a:buFontTx/>
              <a:buNone/>
              <a:tabLst>
                <a:tab pos="3033713" algn="ctr"/>
                <a:tab pos="3722688" algn="ctr"/>
                <a:tab pos="4337050" algn="ctr"/>
                <a:tab pos="4967288" algn="ctr"/>
                <a:tab pos="5656263" algn="ctr"/>
                <a:tab pos="6286500" algn="ctr"/>
                <a:tab pos="6913563" algn="ctr"/>
                <a:tab pos="7488238" algn="ctr"/>
                <a:tab pos="8118475" algn="ctr"/>
                <a:tab pos="8689975" algn="ctr"/>
              </a:tabLst>
            </a:pPr>
            <a:r>
              <a:rPr lang="en-US" sz="1000" dirty="0">
                <a:solidFill>
                  <a:srgbClr val="000000"/>
                </a:solidFill>
                <a:latin typeface="Helvetica" pitchFamily="34" charset="0"/>
              </a:rPr>
              <a:t>	</a:t>
            </a:r>
            <a:r>
              <a:rPr lang="en-US" sz="1000" dirty="0">
                <a:solidFill>
                  <a:srgbClr val="000000"/>
                </a:solidFill>
                <a:latin typeface="Helvetica" pitchFamily="34" charset="0"/>
                <a:ea typeface="Helvetica" pitchFamily="34" charset="0"/>
                <a:cs typeface="Helvetica" pitchFamily="34" charset="0"/>
              </a:rPr>
              <a:t> (Mar ‘18) </a:t>
            </a:r>
            <a:r>
              <a:rPr lang="en-US" sz="1000" dirty="0">
                <a:solidFill>
                  <a:srgbClr val="000000"/>
                </a:solidFill>
                <a:latin typeface="Helvetica" pitchFamily="34" charset="0"/>
              </a:rPr>
              <a:t>	</a:t>
            </a:r>
            <a:r>
              <a:rPr lang="en-US" sz="1000" dirty="0">
                <a:solidFill>
                  <a:srgbClr val="008000"/>
                </a:solidFill>
                <a:latin typeface="Helvetica" pitchFamily="34" charset="0"/>
              </a:rPr>
              <a:t>(Mar ‘19)</a:t>
            </a:r>
            <a:r>
              <a:rPr lang="en-US" sz="1000" dirty="0">
                <a:solidFill>
                  <a:srgbClr val="000000"/>
                </a:solidFill>
                <a:latin typeface="Helvetica" pitchFamily="34" charset="0"/>
              </a:rPr>
              <a:t>	</a:t>
            </a:r>
            <a:r>
              <a:rPr lang="en-US" sz="1000" dirty="0">
                <a:solidFill>
                  <a:srgbClr val="000000"/>
                </a:solidFill>
                <a:latin typeface="Helvetica" pitchFamily="34" charset="0"/>
                <a:ea typeface="Helvetica" pitchFamily="34" charset="0"/>
                <a:cs typeface="Helvetica" pitchFamily="34" charset="0"/>
              </a:rPr>
              <a:t> (Mar ‘18) </a:t>
            </a:r>
            <a:r>
              <a:rPr lang="en-US" sz="1000" dirty="0">
                <a:solidFill>
                  <a:srgbClr val="0000FF"/>
                </a:solidFill>
                <a:latin typeface="Helvetica" pitchFamily="34" charset="0"/>
              </a:rPr>
              <a:t>	</a:t>
            </a:r>
            <a:r>
              <a:rPr lang="en-US" sz="1000" dirty="0">
                <a:solidFill>
                  <a:srgbClr val="008000"/>
                </a:solidFill>
                <a:latin typeface="Helvetica" pitchFamily="34" charset="0"/>
              </a:rPr>
              <a:t>(Mar ‘19)</a:t>
            </a:r>
            <a:r>
              <a:rPr lang="en-US" sz="1000" dirty="0">
                <a:solidFill>
                  <a:srgbClr val="000000"/>
                </a:solidFill>
                <a:latin typeface="Helvetica" pitchFamily="34" charset="0"/>
              </a:rPr>
              <a:t>	</a:t>
            </a:r>
            <a:r>
              <a:rPr lang="en-US" sz="1000" dirty="0">
                <a:solidFill>
                  <a:srgbClr val="000000"/>
                </a:solidFill>
                <a:latin typeface="Helvetica" pitchFamily="34" charset="0"/>
                <a:ea typeface="Helvetica" pitchFamily="34" charset="0"/>
                <a:cs typeface="Helvetica" pitchFamily="34" charset="0"/>
              </a:rPr>
              <a:t> (Mar ‘18) </a:t>
            </a:r>
            <a:r>
              <a:rPr lang="en-US" sz="1000" dirty="0">
                <a:solidFill>
                  <a:srgbClr val="FF0000"/>
                </a:solidFill>
                <a:latin typeface="Helvetica" pitchFamily="34" charset="0"/>
              </a:rPr>
              <a:t>	</a:t>
            </a:r>
            <a:r>
              <a:rPr lang="en-US" sz="1000" dirty="0">
                <a:solidFill>
                  <a:srgbClr val="008000"/>
                </a:solidFill>
                <a:latin typeface="Helvetica" pitchFamily="34" charset="0"/>
              </a:rPr>
              <a:t>(Mar ‘19)</a:t>
            </a:r>
            <a:r>
              <a:rPr lang="en-US" sz="1000" dirty="0">
                <a:solidFill>
                  <a:srgbClr val="FF0000"/>
                </a:solidFill>
                <a:latin typeface="Helvetica" pitchFamily="34" charset="0"/>
              </a:rPr>
              <a:t>	</a:t>
            </a:r>
            <a:r>
              <a:rPr lang="en-US" sz="1000" dirty="0">
                <a:solidFill>
                  <a:srgbClr val="000000"/>
                </a:solidFill>
                <a:latin typeface="Helvetica" pitchFamily="34" charset="0"/>
                <a:ea typeface="Helvetica" pitchFamily="34" charset="0"/>
                <a:cs typeface="Helvetica" pitchFamily="34" charset="0"/>
              </a:rPr>
              <a:t> (Mar ‘18) </a:t>
            </a:r>
            <a:r>
              <a:rPr lang="en-US" sz="1000" dirty="0">
                <a:solidFill>
                  <a:srgbClr val="0000FF"/>
                </a:solidFill>
                <a:latin typeface="Helvetica" pitchFamily="34" charset="0"/>
              </a:rPr>
              <a:t>	</a:t>
            </a:r>
            <a:r>
              <a:rPr lang="en-US" sz="1000" dirty="0">
                <a:solidFill>
                  <a:srgbClr val="008000"/>
                </a:solidFill>
                <a:latin typeface="Helvetica" pitchFamily="34" charset="0"/>
              </a:rPr>
              <a:t>(Mar ‘19)</a:t>
            </a:r>
            <a:r>
              <a:rPr lang="en-US" sz="1000" dirty="0">
                <a:solidFill>
                  <a:srgbClr val="00B050"/>
                </a:solidFill>
                <a:latin typeface="Helvetica" pitchFamily="34" charset="0"/>
              </a:rPr>
              <a:t>	</a:t>
            </a:r>
          </a:p>
          <a:p>
            <a:pPr>
              <a:lnSpc>
                <a:spcPct val="50000"/>
              </a:lnSpc>
              <a:spcBef>
                <a:spcPct val="50000"/>
              </a:spcBef>
              <a:buClrTx/>
              <a:buFontTx/>
              <a:buNone/>
              <a:tabLst>
                <a:tab pos="3033713" algn="ctr"/>
                <a:tab pos="3722688" algn="ctr"/>
                <a:tab pos="4337050" algn="ctr"/>
                <a:tab pos="4967288" algn="ctr"/>
                <a:tab pos="5656263" algn="ctr"/>
                <a:tab pos="6286500" algn="ctr"/>
                <a:tab pos="6913563" algn="ctr"/>
                <a:tab pos="7488238" algn="ctr"/>
                <a:tab pos="8118475" algn="ctr"/>
                <a:tab pos="8689975" algn="ctr"/>
              </a:tabLst>
            </a:pPr>
            <a:r>
              <a:rPr lang="en-US" sz="1000" dirty="0">
                <a:solidFill>
                  <a:srgbClr val="FF9900"/>
                </a:solidFill>
                <a:latin typeface="Helvetica" pitchFamily="34" charset="0"/>
              </a:rPr>
              <a:t>		</a:t>
            </a:r>
            <a:r>
              <a:rPr lang="en-US" sz="1000" dirty="0">
                <a:solidFill>
                  <a:srgbClr val="008000"/>
                </a:solidFill>
                <a:latin typeface="Helvetica" pitchFamily="34" charset="0"/>
              </a:rPr>
              <a:t>change</a:t>
            </a:r>
            <a:r>
              <a:rPr lang="en-US" sz="1000" dirty="0">
                <a:solidFill>
                  <a:srgbClr val="0000FF"/>
                </a:solidFill>
                <a:latin typeface="Helvetica" pitchFamily="34" charset="0"/>
              </a:rPr>
              <a:t>		</a:t>
            </a:r>
            <a:r>
              <a:rPr lang="en-US" sz="1000" dirty="0">
                <a:solidFill>
                  <a:srgbClr val="008000"/>
                </a:solidFill>
                <a:latin typeface="Helvetica" pitchFamily="34" charset="0"/>
              </a:rPr>
              <a:t>change</a:t>
            </a:r>
            <a:r>
              <a:rPr lang="en-US" sz="1000" dirty="0">
                <a:solidFill>
                  <a:srgbClr val="0000FF"/>
                </a:solidFill>
                <a:latin typeface="Helvetica" pitchFamily="34" charset="0"/>
              </a:rPr>
              <a:t>		</a:t>
            </a:r>
            <a:r>
              <a:rPr lang="en-US" sz="1000" dirty="0">
                <a:solidFill>
                  <a:srgbClr val="008000"/>
                </a:solidFill>
                <a:latin typeface="Helvetica" pitchFamily="34" charset="0"/>
              </a:rPr>
              <a:t>change</a:t>
            </a:r>
            <a:r>
              <a:rPr lang="en-US" sz="1000" dirty="0">
                <a:solidFill>
                  <a:srgbClr val="0000FF"/>
                </a:solidFill>
                <a:latin typeface="Helvetica" pitchFamily="34" charset="0"/>
              </a:rPr>
              <a:t>		</a:t>
            </a:r>
            <a:r>
              <a:rPr lang="en-US" sz="1000" dirty="0">
                <a:solidFill>
                  <a:srgbClr val="008000"/>
                </a:solidFill>
                <a:latin typeface="Helvetica" pitchFamily="34" charset="0"/>
              </a:rPr>
              <a:t>change</a:t>
            </a:r>
          </a:p>
        </p:txBody>
      </p:sp>
      <p:sp>
        <p:nvSpPr>
          <p:cNvPr id="22532" name="Rectangle 6"/>
          <p:cNvSpPr>
            <a:spLocks noChangeArrowheads="1"/>
          </p:cNvSpPr>
          <p:nvPr/>
        </p:nvSpPr>
        <p:spPr bwMode="auto">
          <a:xfrm>
            <a:off x="0" y="385763"/>
            <a:ext cx="9144000" cy="71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lnSpc>
                <a:spcPct val="50000"/>
              </a:lnSpc>
              <a:spcBef>
                <a:spcPct val="50000"/>
              </a:spcBef>
              <a:buClrTx/>
              <a:buFontTx/>
              <a:buNone/>
            </a:pPr>
            <a:r>
              <a:rPr lang="en-US" sz="2000" dirty="0">
                <a:solidFill>
                  <a:srgbClr val="000000"/>
                </a:solidFill>
                <a:latin typeface="Arial" charset="0"/>
              </a:rPr>
              <a:t>2020 - 2023 Highway Program Funding </a:t>
            </a:r>
            <a:r>
              <a:rPr lang="en-US" sz="2000" dirty="0">
                <a:solidFill>
                  <a:srgbClr val="008000"/>
                </a:solidFill>
                <a:latin typeface="Arial" charset="0"/>
              </a:rPr>
              <a:t>with Possible Changes</a:t>
            </a:r>
          </a:p>
          <a:p>
            <a:pPr algn="ctr">
              <a:lnSpc>
                <a:spcPct val="50000"/>
              </a:lnSpc>
              <a:spcBef>
                <a:spcPct val="50000"/>
              </a:spcBef>
              <a:buClrTx/>
              <a:buFontTx/>
              <a:buNone/>
            </a:pPr>
            <a:r>
              <a:rPr lang="en-US" sz="2000" dirty="0">
                <a:solidFill>
                  <a:srgbClr val="000000"/>
                </a:solidFill>
                <a:latin typeface="Arial" charset="0"/>
              </a:rPr>
              <a:t>That Could Impact Funds Available for ROW/Construction</a:t>
            </a:r>
          </a:p>
          <a:p>
            <a:pPr algn="ctr">
              <a:lnSpc>
                <a:spcPct val="50000"/>
              </a:lnSpc>
              <a:spcBef>
                <a:spcPct val="50000"/>
              </a:spcBef>
              <a:buClrTx/>
              <a:buFontTx/>
              <a:buNone/>
            </a:pPr>
            <a:r>
              <a:rPr lang="en-US" sz="1000" dirty="0">
                <a:solidFill>
                  <a:srgbClr val="000000"/>
                </a:solidFill>
                <a:latin typeface="Arial" charset="0"/>
              </a:rPr>
              <a:t>For Highway Planning Purposes Only (x $1,000,000)</a:t>
            </a:r>
          </a:p>
        </p:txBody>
      </p:sp>
      <p:sp>
        <p:nvSpPr>
          <p:cNvPr id="22533" name="Line 13"/>
          <p:cNvSpPr>
            <a:spLocks noChangeShapeType="1"/>
          </p:cNvSpPr>
          <p:nvPr/>
        </p:nvSpPr>
        <p:spPr bwMode="auto">
          <a:xfrm>
            <a:off x="7343775" y="17367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4" name="Line 14"/>
          <p:cNvSpPr>
            <a:spLocks noChangeShapeType="1"/>
          </p:cNvSpPr>
          <p:nvPr/>
        </p:nvSpPr>
        <p:spPr bwMode="auto">
          <a:xfrm>
            <a:off x="4133850" y="33496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5" name="Line 15"/>
          <p:cNvSpPr>
            <a:spLocks noChangeShapeType="1"/>
          </p:cNvSpPr>
          <p:nvPr/>
        </p:nvSpPr>
        <p:spPr bwMode="auto">
          <a:xfrm>
            <a:off x="5429250" y="33496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6" name="Line 16"/>
          <p:cNvSpPr>
            <a:spLocks noChangeShapeType="1"/>
          </p:cNvSpPr>
          <p:nvPr/>
        </p:nvSpPr>
        <p:spPr bwMode="auto">
          <a:xfrm>
            <a:off x="2881313" y="3352800"/>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7" name="Line 17"/>
          <p:cNvSpPr>
            <a:spLocks noChangeShapeType="1"/>
          </p:cNvSpPr>
          <p:nvPr/>
        </p:nvSpPr>
        <p:spPr bwMode="auto">
          <a:xfrm>
            <a:off x="6710363" y="3348038"/>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8" name="Line 19"/>
          <p:cNvSpPr>
            <a:spLocks noChangeShapeType="1"/>
          </p:cNvSpPr>
          <p:nvPr/>
        </p:nvSpPr>
        <p:spPr bwMode="auto">
          <a:xfrm>
            <a:off x="3505200" y="33496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9" name="Line 20"/>
          <p:cNvSpPr>
            <a:spLocks noChangeShapeType="1"/>
          </p:cNvSpPr>
          <p:nvPr/>
        </p:nvSpPr>
        <p:spPr bwMode="auto">
          <a:xfrm>
            <a:off x="4791075" y="33496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0" name="Line 21"/>
          <p:cNvSpPr>
            <a:spLocks noChangeShapeType="1"/>
          </p:cNvSpPr>
          <p:nvPr/>
        </p:nvSpPr>
        <p:spPr bwMode="auto">
          <a:xfrm>
            <a:off x="6105525" y="33496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1" name="Line 22"/>
          <p:cNvSpPr>
            <a:spLocks noChangeShapeType="1"/>
          </p:cNvSpPr>
          <p:nvPr/>
        </p:nvSpPr>
        <p:spPr bwMode="auto">
          <a:xfrm>
            <a:off x="7324725" y="33496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2" name="Line 23"/>
          <p:cNvSpPr>
            <a:spLocks noChangeShapeType="1"/>
          </p:cNvSpPr>
          <p:nvPr/>
        </p:nvSpPr>
        <p:spPr bwMode="auto">
          <a:xfrm>
            <a:off x="4143375" y="55340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3" name="Line 24"/>
          <p:cNvSpPr>
            <a:spLocks noChangeShapeType="1"/>
          </p:cNvSpPr>
          <p:nvPr/>
        </p:nvSpPr>
        <p:spPr bwMode="auto">
          <a:xfrm>
            <a:off x="5438775" y="551497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4" name="Line 25"/>
          <p:cNvSpPr>
            <a:spLocks noChangeShapeType="1"/>
          </p:cNvSpPr>
          <p:nvPr/>
        </p:nvSpPr>
        <p:spPr bwMode="auto">
          <a:xfrm>
            <a:off x="2863850" y="55467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5" name="Line 26"/>
          <p:cNvSpPr>
            <a:spLocks noChangeShapeType="1"/>
          </p:cNvSpPr>
          <p:nvPr/>
        </p:nvSpPr>
        <p:spPr bwMode="auto">
          <a:xfrm>
            <a:off x="6719888" y="5513388"/>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6" name="Line 28"/>
          <p:cNvSpPr>
            <a:spLocks noChangeShapeType="1"/>
          </p:cNvSpPr>
          <p:nvPr/>
        </p:nvSpPr>
        <p:spPr bwMode="auto">
          <a:xfrm>
            <a:off x="3517900" y="5543550"/>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7" name="Line 29"/>
          <p:cNvSpPr>
            <a:spLocks noChangeShapeType="1"/>
          </p:cNvSpPr>
          <p:nvPr/>
        </p:nvSpPr>
        <p:spPr bwMode="auto">
          <a:xfrm>
            <a:off x="4781550" y="5524500"/>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8" name="Line 30"/>
          <p:cNvSpPr>
            <a:spLocks noChangeShapeType="1"/>
          </p:cNvSpPr>
          <p:nvPr/>
        </p:nvSpPr>
        <p:spPr bwMode="auto">
          <a:xfrm>
            <a:off x="6086475" y="551497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9" name="Line 31"/>
          <p:cNvSpPr>
            <a:spLocks noChangeShapeType="1"/>
          </p:cNvSpPr>
          <p:nvPr/>
        </p:nvSpPr>
        <p:spPr bwMode="auto">
          <a:xfrm>
            <a:off x="7334250" y="5505450"/>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0" name="Line 34"/>
          <p:cNvSpPr>
            <a:spLocks noChangeShapeType="1"/>
          </p:cNvSpPr>
          <p:nvPr/>
        </p:nvSpPr>
        <p:spPr bwMode="auto">
          <a:xfrm>
            <a:off x="4140200" y="6091238"/>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1" name="Line 35"/>
          <p:cNvSpPr>
            <a:spLocks noChangeShapeType="1"/>
          </p:cNvSpPr>
          <p:nvPr/>
        </p:nvSpPr>
        <p:spPr bwMode="auto">
          <a:xfrm>
            <a:off x="5435600" y="6091238"/>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2" name="Line 36"/>
          <p:cNvSpPr>
            <a:spLocks noChangeShapeType="1"/>
          </p:cNvSpPr>
          <p:nvPr/>
        </p:nvSpPr>
        <p:spPr bwMode="auto">
          <a:xfrm>
            <a:off x="2838450" y="6103938"/>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3" name="Line 37"/>
          <p:cNvSpPr>
            <a:spLocks noChangeShapeType="1"/>
          </p:cNvSpPr>
          <p:nvPr/>
        </p:nvSpPr>
        <p:spPr bwMode="auto">
          <a:xfrm>
            <a:off x="6716713" y="609917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4" name="Line 39"/>
          <p:cNvSpPr>
            <a:spLocks noChangeShapeType="1"/>
          </p:cNvSpPr>
          <p:nvPr/>
        </p:nvSpPr>
        <p:spPr bwMode="auto">
          <a:xfrm>
            <a:off x="3502025" y="6100763"/>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5" name="Line 40"/>
          <p:cNvSpPr>
            <a:spLocks noChangeShapeType="1"/>
          </p:cNvSpPr>
          <p:nvPr/>
        </p:nvSpPr>
        <p:spPr bwMode="auto">
          <a:xfrm>
            <a:off x="4778375" y="6091238"/>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6" name="Line 41"/>
          <p:cNvSpPr>
            <a:spLocks noChangeShapeType="1"/>
          </p:cNvSpPr>
          <p:nvPr/>
        </p:nvSpPr>
        <p:spPr bwMode="auto">
          <a:xfrm>
            <a:off x="6083300" y="6091238"/>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7" name="Line 42"/>
          <p:cNvSpPr>
            <a:spLocks noChangeShapeType="1"/>
          </p:cNvSpPr>
          <p:nvPr/>
        </p:nvSpPr>
        <p:spPr bwMode="auto">
          <a:xfrm>
            <a:off x="7331075" y="6091238"/>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0" name="Line 4"/>
          <p:cNvSpPr>
            <a:spLocks noChangeShapeType="1"/>
          </p:cNvSpPr>
          <p:nvPr/>
        </p:nvSpPr>
        <p:spPr bwMode="auto">
          <a:xfrm>
            <a:off x="4191000" y="17367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1" name="Line 5"/>
          <p:cNvSpPr>
            <a:spLocks noChangeShapeType="1"/>
          </p:cNvSpPr>
          <p:nvPr/>
        </p:nvSpPr>
        <p:spPr bwMode="auto">
          <a:xfrm>
            <a:off x="5495925" y="17367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2" name="Line 7"/>
          <p:cNvSpPr>
            <a:spLocks noChangeShapeType="1"/>
          </p:cNvSpPr>
          <p:nvPr/>
        </p:nvSpPr>
        <p:spPr bwMode="auto">
          <a:xfrm>
            <a:off x="2900363" y="173037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3" name="Line 8"/>
          <p:cNvSpPr>
            <a:spLocks noChangeShapeType="1"/>
          </p:cNvSpPr>
          <p:nvPr/>
        </p:nvSpPr>
        <p:spPr bwMode="auto">
          <a:xfrm>
            <a:off x="6767513" y="1735138"/>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4" name="Line 10"/>
          <p:cNvSpPr>
            <a:spLocks noChangeShapeType="1"/>
          </p:cNvSpPr>
          <p:nvPr/>
        </p:nvSpPr>
        <p:spPr bwMode="auto">
          <a:xfrm>
            <a:off x="3543300" y="17367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5" name="Line 11"/>
          <p:cNvSpPr>
            <a:spLocks noChangeShapeType="1"/>
          </p:cNvSpPr>
          <p:nvPr/>
        </p:nvSpPr>
        <p:spPr bwMode="auto">
          <a:xfrm>
            <a:off x="4829175" y="17367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6" name="Line 12"/>
          <p:cNvSpPr>
            <a:spLocks noChangeShapeType="1"/>
          </p:cNvSpPr>
          <p:nvPr/>
        </p:nvSpPr>
        <p:spPr bwMode="auto">
          <a:xfrm>
            <a:off x="6143625" y="17367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9" name="Rectangle 6"/>
          <p:cNvSpPr>
            <a:spLocks noChangeArrowheads="1"/>
          </p:cNvSpPr>
          <p:nvPr/>
        </p:nvSpPr>
        <p:spPr bwMode="auto">
          <a:xfrm>
            <a:off x="7940114" y="167805"/>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
        <p:nvSpPr>
          <p:cNvPr id="38" name="Slide Number Placeholder 4">
            <a:extLst>
              <a:ext uri="{FF2B5EF4-FFF2-40B4-BE49-F238E27FC236}">
                <a16:creationId xmlns:a16="http://schemas.microsoft.com/office/drawing/2014/main" id="{6F327AD4-35BD-45BD-A7C8-78D069518A9D}"/>
              </a:ext>
            </a:extLst>
          </p:cNvPr>
          <p:cNvSpPr>
            <a:spLocks noGrp="1"/>
          </p:cNvSpPr>
          <p:nvPr>
            <p:ph type="sldNum" sz="quarter" idx="12"/>
          </p:nvPr>
        </p:nvSpPr>
        <p:spPr>
          <a:xfrm>
            <a:off x="6553200" y="6356350"/>
            <a:ext cx="2133600" cy="365125"/>
          </a:xfrm>
        </p:spPr>
        <p:txBody>
          <a:bodyPr/>
          <a:lstStyle/>
          <a:p>
            <a:pPr>
              <a:buNone/>
              <a:defRPr/>
            </a:pPr>
            <a:fld id="{103A245A-4344-4ADD-88E1-2801F720F328}" type="slidenum">
              <a:rPr lang="en-US" smtClean="0">
                <a:latin typeface="Helvetica" panose="020B0604020202020204" pitchFamily="34" charset="0"/>
                <a:cs typeface="Helvetica" panose="020B0604020202020204" pitchFamily="34" charset="0"/>
              </a:rPr>
              <a:pPr>
                <a:buNone/>
                <a:defRPr/>
              </a:pPr>
              <a:t>10</a:t>
            </a:fld>
            <a:endParaRPr lang="en-US"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451971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0" y="1865313"/>
            <a:ext cx="9144000" cy="449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Estimated Income</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solidFill>
                  <a:srgbClr val="000000"/>
                </a:solidFill>
                <a:latin typeface="Helvetica" pitchFamily="34" charset="0"/>
              </a:rPr>
              <a:t>	A.  Primary Road Fund (PRF)	</a:t>
            </a:r>
            <a:r>
              <a:rPr lang="en-US" sz="1000" dirty="0">
                <a:latin typeface="Helvetica" pitchFamily="34" charset="0"/>
              </a:rPr>
              <a:t>687.7		693.8		703.2		703.2		710.2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B.  Est. TIME-21 Revenue to PRF	135.0		135.0		135.0		135.0		135.0</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C.  Miscellaneous (State)	25.0		25.0		25.0		25.0		25.0</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D.  Federal-Aid (Formula)                               	     389.2             		365.7	  	365.7	 	365.7	 	365.7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Estimated Income Total	1236.9		1219.5		1228.9		1228.9		1235.9</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Allocations</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E.  Budget (PRF)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Operations/Maintenance	363.2		358.8		370.3		382.0		393.5</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F.  Emergency, Contingency, U-STEP,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C-STEP, Traffic Control Devices, Roadside</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Improvements, Research, Byways, Others	34.8		34.8		34.8		34.8		34.8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G.  Statewide Consultant Services	82.5		82.5	 	82.5	 	82.5	 	82.5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H.  Statewide Contract Maintenance	31.4		31.4		31.4		31.4		31.4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I.  RR Crossing Protection	5.0		5.0		5.0		5.0		5.0</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Allocations Total	516.9		512.5		524.0		535.7		547.2</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endParaRPr lang="en-US" sz="800" dirty="0">
              <a:latin typeface="Helvetica" pitchFamily="34" charset="0"/>
            </a:endParaRP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Funds Available for ROW/Construction	720.0		707.0		704.9	 	693.2	  	688.7</a:t>
            </a:r>
          </a:p>
          <a:p>
            <a:pPr defTabSz="3376613">
              <a:lnSpc>
                <a:spcPct val="55000"/>
              </a:lnSpc>
              <a:spcBef>
                <a:spcPct val="50000"/>
              </a:spcBef>
              <a:buClrTx/>
              <a:buFontTx/>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1000" dirty="0">
                <a:latin typeface="Helvetica" pitchFamily="34" charset="0"/>
              </a:rPr>
              <a:t>	</a:t>
            </a:r>
          </a:p>
        </p:txBody>
      </p:sp>
      <p:sp>
        <p:nvSpPr>
          <p:cNvPr id="22531" name="Rectangle 3"/>
          <p:cNvSpPr>
            <a:spLocks noChangeArrowheads="1"/>
          </p:cNvSpPr>
          <p:nvPr/>
        </p:nvSpPr>
        <p:spPr bwMode="auto">
          <a:xfrm>
            <a:off x="0" y="1442816"/>
            <a:ext cx="9144000" cy="3484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50000"/>
              </a:lnSpc>
              <a:spcBef>
                <a:spcPct val="50000"/>
              </a:spcBef>
              <a:buClrTx/>
              <a:buFontTx/>
              <a:buNone/>
              <a:tabLst>
                <a:tab pos="3033713" algn="ctr"/>
                <a:tab pos="3722688" algn="ctr"/>
                <a:tab pos="4337050" algn="ctr"/>
                <a:tab pos="4967288" algn="ctr"/>
                <a:tab pos="5656263" algn="ctr"/>
                <a:tab pos="6286500" algn="ctr"/>
                <a:tab pos="6913563" algn="ctr"/>
                <a:tab pos="7488238" algn="ctr"/>
                <a:tab pos="8118475" algn="ctr"/>
                <a:tab pos="8689975" algn="ctr"/>
              </a:tabLst>
            </a:pPr>
            <a:r>
              <a:rPr lang="en-US" sz="1200" dirty="0">
                <a:solidFill>
                  <a:srgbClr val="000000"/>
                </a:solidFill>
                <a:latin typeface="Helvetica" pitchFamily="34" charset="0"/>
              </a:rPr>
              <a:t>	</a:t>
            </a:r>
            <a:r>
              <a:rPr lang="en-US" sz="1000" dirty="0">
                <a:solidFill>
                  <a:srgbClr val="000000"/>
                </a:solidFill>
                <a:latin typeface="Helvetica" pitchFamily="34" charset="0"/>
              </a:rPr>
              <a:t>2020		2021		2022	</a:t>
            </a:r>
            <a:r>
              <a:rPr lang="en-US" sz="1000" dirty="0">
                <a:solidFill>
                  <a:srgbClr val="FF0000"/>
                </a:solidFill>
                <a:latin typeface="Helvetica" pitchFamily="34" charset="0"/>
              </a:rPr>
              <a:t>	</a:t>
            </a:r>
            <a:r>
              <a:rPr lang="en-US" sz="1000" dirty="0">
                <a:solidFill>
                  <a:srgbClr val="000000"/>
                </a:solidFill>
                <a:latin typeface="Helvetica" pitchFamily="34" charset="0"/>
              </a:rPr>
              <a:t>2023	</a:t>
            </a:r>
            <a:r>
              <a:rPr lang="en-US" sz="1000" dirty="0">
                <a:solidFill>
                  <a:srgbClr val="FF9900"/>
                </a:solidFill>
                <a:latin typeface="Helvetica" pitchFamily="34" charset="0"/>
              </a:rPr>
              <a:t>	</a:t>
            </a:r>
            <a:r>
              <a:rPr lang="en-US" sz="1000" dirty="0">
                <a:solidFill>
                  <a:srgbClr val="000000"/>
                </a:solidFill>
                <a:latin typeface="Helvetica" pitchFamily="34" charset="0"/>
              </a:rPr>
              <a:t>2024</a:t>
            </a:r>
          </a:p>
          <a:p>
            <a:pPr>
              <a:lnSpc>
                <a:spcPct val="50000"/>
              </a:lnSpc>
              <a:spcBef>
                <a:spcPct val="50000"/>
              </a:spcBef>
              <a:buClrTx/>
              <a:buFontTx/>
              <a:buNone/>
              <a:tabLst>
                <a:tab pos="3033713" algn="ctr"/>
                <a:tab pos="3722688" algn="ctr"/>
                <a:tab pos="4337050" algn="ctr"/>
                <a:tab pos="4967288" algn="ctr"/>
                <a:tab pos="5656263" algn="ctr"/>
                <a:tab pos="6286500" algn="ctr"/>
                <a:tab pos="6913563" algn="ctr"/>
                <a:tab pos="7488238" algn="ctr"/>
                <a:tab pos="8118475" algn="ctr"/>
                <a:tab pos="8689975" algn="ctr"/>
              </a:tabLst>
            </a:pPr>
            <a:r>
              <a:rPr lang="en-US" sz="1000" dirty="0">
                <a:solidFill>
                  <a:srgbClr val="000000"/>
                </a:solidFill>
                <a:latin typeface="Helvetica" pitchFamily="34" charset="0"/>
              </a:rPr>
              <a:t>			</a:t>
            </a:r>
            <a:r>
              <a:rPr lang="en-US" sz="1000" dirty="0">
                <a:solidFill>
                  <a:srgbClr val="000000"/>
                </a:solidFill>
                <a:latin typeface="Helvetica" pitchFamily="34" charset="0"/>
                <a:ea typeface="Helvetica" pitchFamily="34" charset="0"/>
                <a:cs typeface="Helvetica" pitchFamily="34" charset="0"/>
              </a:rPr>
              <a:t> </a:t>
            </a:r>
            <a:endParaRPr lang="en-US" sz="1000" dirty="0">
              <a:solidFill>
                <a:srgbClr val="0000FF"/>
              </a:solidFill>
              <a:latin typeface="Helvetica" pitchFamily="34" charset="0"/>
            </a:endParaRPr>
          </a:p>
        </p:txBody>
      </p:sp>
      <p:sp>
        <p:nvSpPr>
          <p:cNvPr id="22532" name="Rectangle 6"/>
          <p:cNvSpPr>
            <a:spLocks noChangeArrowheads="1"/>
          </p:cNvSpPr>
          <p:nvPr/>
        </p:nvSpPr>
        <p:spPr bwMode="auto">
          <a:xfrm>
            <a:off x="0" y="385763"/>
            <a:ext cx="9144000" cy="71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lnSpc>
                <a:spcPct val="50000"/>
              </a:lnSpc>
              <a:spcBef>
                <a:spcPct val="50000"/>
              </a:spcBef>
              <a:buClrTx/>
              <a:buFontTx/>
              <a:buNone/>
            </a:pPr>
            <a:r>
              <a:rPr lang="en-US" sz="2000" dirty="0">
                <a:solidFill>
                  <a:srgbClr val="000000"/>
                </a:solidFill>
                <a:latin typeface="Arial" charset="0"/>
              </a:rPr>
              <a:t>2020 - 2024 Highway Program Funding </a:t>
            </a:r>
          </a:p>
          <a:p>
            <a:pPr algn="ctr">
              <a:lnSpc>
                <a:spcPct val="50000"/>
              </a:lnSpc>
              <a:spcBef>
                <a:spcPct val="50000"/>
              </a:spcBef>
              <a:buClrTx/>
              <a:buFontTx/>
              <a:buNone/>
            </a:pPr>
            <a:r>
              <a:rPr lang="en-US" sz="2000" dirty="0">
                <a:solidFill>
                  <a:srgbClr val="000000"/>
                </a:solidFill>
                <a:latin typeface="Arial" charset="0"/>
              </a:rPr>
              <a:t>Available for ROW/Construction</a:t>
            </a:r>
          </a:p>
          <a:p>
            <a:pPr algn="ctr">
              <a:lnSpc>
                <a:spcPct val="50000"/>
              </a:lnSpc>
              <a:spcBef>
                <a:spcPct val="50000"/>
              </a:spcBef>
              <a:buClrTx/>
              <a:buFontTx/>
              <a:buNone/>
            </a:pPr>
            <a:r>
              <a:rPr lang="en-US" sz="1000" dirty="0">
                <a:solidFill>
                  <a:srgbClr val="000000"/>
                </a:solidFill>
                <a:latin typeface="Arial" charset="0"/>
              </a:rPr>
              <a:t>For Highway Planning Purposes Only (x $1,000,000)</a:t>
            </a:r>
          </a:p>
        </p:txBody>
      </p:sp>
      <p:sp>
        <p:nvSpPr>
          <p:cNvPr id="22533" name="Line 13"/>
          <p:cNvSpPr>
            <a:spLocks noChangeShapeType="1"/>
          </p:cNvSpPr>
          <p:nvPr/>
        </p:nvSpPr>
        <p:spPr bwMode="auto">
          <a:xfrm>
            <a:off x="7944118" y="173037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4" name="Line 14"/>
          <p:cNvSpPr>
            <a:spLocks noChangeShapeType="1"/>
          </p:cNvSpPr>
          <p:nvPr/>
        </p:nvSpPr>
        <p:spPr bwMode="auto">
          <a:xfrm>
            <a:off x="4133850" y="3126332"/>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5" name="Line 15"/>
          <p:cNvSpPr>
            <a:spLocks noChangeShapeType="1"/>
          </p:cNvSpPr>
          <p:nvPr/>
        </p:nvSpPr>
        <p:spPr bwMode="auto">
          <a:xfrm>
            <a:off x="5429250" y="3126332"/>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6" name="Line 16"/>
          <p:cNvSpPr>
            <a:spLocks noChangeShapeType="1"/>
          </p:cNvSpPr>
          <p:nvPr/>
        </p:nvSpPr>
        <p:spPr bwMode="auto">
          <a:xfrm>
            <a:off x="2881313" y="3129507"/>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7" name="Line 17"/>
          <p:cNvSpPr>
            <a:spLocks noChangeShapeType="1"/>
          </p:cNvSpPr>
          <p:nvPr/>
        </p:nvSpPr>
        <p:spPr bwMode="auto">
          <a:xfrm>
            <a:off x="6710363" y="312474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1" name="Line 22"/>
          <p:cNvSpPr>
            <a:spLocks noChangeShapeType="1"/>
          </p:cNvSpPr>
          <p:nvPr/>
        </p:nvSpPr>
        <p:spPr bwMode="auto">
          <a:xfrm>
            <a:off x="7944118" y="3129507"/>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2" name="Line 23"/>
          <p:cNvSpPr>
            <a:spLocks noChangeShapeType="1"/>
          </p:cNvSpPr>
          <p:nvPr/>
        </p:nvSpPr>
        <p:spPr bwMode="auto">
          <a:xfrm>
            <a:off x="4143375" y="5183136"/>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3" name="Line 24"/>
          <p:cNvSpPr>
            <a:spLocks noChangeShapeType="1"/>
          </p:cNvSpPr>
          <p:nvPr/>
        </p:nvSpPr>
        <p:spPr bwMode="auto">
          <a:xfrm>
            <a:off x="5438775" y="5164086"/>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4" name="Line 25"/>
          <p:cNvSpPr>
            <a:spLocks noChangeShapeType="1"/>
          </p:cNvSpPr>
          <p:nvPr/>
        </p:nvSpPr>
        <p:spPr bwMode="auto">
          <a:xfrm>
            <a:off x="2863850" y="5195836"/>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5" name="Line 26"/>
          <p:cNvSpPr>
            <a:spLocks noChangeShapeType="1"/>
          </p:cNvSpPr>
          <p:nvPr/>
        </p:nvSpPr>
        <p:spPr bwMode="auto">
          <a:xfrm>
            <a:off x="6719888" y="5162499"/>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49" name="Line 31"/>
          <p:cNvSpPr>
            <a:spLocks noChangeShapeType="1"/>
          </p:cNvSpPr>
          <p:nvPr/>
        </p:nvSpPr>
        <p:spPr bwMode="auto">
          <a:xfrm>
            <a:off x="7944118" y="5164086"/>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0" name="Line 34"/>
          <p:cNvSpPr>
            <a:spLocks noChangeShapeType="1"/>
          </p:cNvSpPr>
          <p:nvPr/>
        </p:nvSpPr>
        <p:spPr bwMode="auto">
          <a:xfrm>
            <a:off x="4140200" y="5740349"/>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1" name="Line 35"/>
          <p:cNvSpPr>
            <a:spLocks noChangeShapeType="1"/>
          </p:cNvSpPr>
          <p:nvPr/>
        </p:nvSpPr>
        <p:spPr bwMode="auto">
          <a:xfrm>
            <a:off x="5435600" y="5740349"/>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2" name="Line 36"/>
          <p:cNvSpPr>
            <a:spLocks noChangeShapeType="1"/>
          </p:cNvSpPr>
          <p:nvPr/>
        </p:nvSpPr>
        <p:spPr bwMode="auto">
          <a:xfrm>
            <a:off x="2838450" y="5753049"/>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3" name="Line 37"/>
          <p:cNvSpPr>
            <a:spLocks noChangeShapeType="1"/>
          </p:cNvSpPr>
          <p:nvPr/>
        </p:nvSpPr>
        <p:spPr bwMode="auto">
          <a:xfrm>
            <a:off x="6716713" y="5748286"/>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57" name="Line 42"/>
          <p:cNvSpPr>
            <a:spLocks noChangeShapeType="1"/>
          </p:cNvSpPr>
          <p:nvPr/>
        </p:nvSpPr>
        <p:spPr bwMode="auto">
          <a:xfrm>
            <a:off x="7944118" y="5739131"/>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0" name="Line 4"/>
          <p:cNvSpPr>
            <a:spLocks noChangeShapeType="1"/>
          </p:cNvSpPr>
          <p:nvPr/>
        </p:nvSpPr>
        <p:spPr bwMode="auto">
          <a:xfrm>
            <a:off x="4191000" y="17367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1" name="Line 5"/>
          <p:cNvSpPr>
            <a:spLocks noChangeShapeType="1"/>
          </p:cNvSpPr>
          <p:nvPr/>
        </p:nvSpPr>
        <p:spPr bwMode="auto">
          <a:xfrm>
            <a:off x="5495925" y="173672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2" name="Line 7"/>
          <p:cNvSpPr>
            <a:spLocks noChangeShapeType="1"/>
          </p:cNvSpPr>
          <p:nvPr/>
        </p:nvSpPr>
        <p:spPr bwMode="auto">
          <a:xfrm>
            <a:off x="2900363" y="1730375"/>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63" name="Line 8"/>
          <p:cNvSpPr>
            <a:spLocks noChangeShapeType="1"/>
          </p:cNvSpPr>
          <p:nvPr/>
        </p:nvSpPr>
        <p:spPr bwMode="auto">
          <a:xfrm>
            <a:off x="6767513" y="1735138"/>
            <a:ext cx="5334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 name="Rectangle 6"/>
          <p:cNvSpPr>
            <a:spLocks noChangeArrowheads="1"/>
          </p:cNvSpPr>
          <p:nvPr/>
        </p:nvSpPr>
        <p:spPr bwMode="auto">
          <a:xfrm>
            <a:off x="7922481" y="167805"/>
            <a:ext cx="1104790"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
        <p:nvSpPr>
          <p:cNvPr id="26" name="Slide Number Placeholder 4">
            <a:extLst>
              <a:ext uri="{FF2B5EF4-FFF2-40B4-BE49-F238E27FC236}">
                <a16:creationId xmlns:a16="http://schemas.microsoft.com/office/drawing/2014/main" id="{845337B1-5B5F-47D3-B304-B3FCC2761B39}"/>
              </a:ext>
            </a:extLst>
          </p:cNvPr>
          <p:cNvSpPr>
            <a:spLocks noGrp="1"/>
          </p:cNvSpPr>
          <p:nvPr>
            <p:ph type="sldNum" sz="quarter" idx="12"/>
          </p:nvPr>
        </p:nvSpPr>
        <p:spPr>
          <a:xfrm>
            <a:off x="6553200" y="6356350"/>
            <a:ext cx="2133600" cy="365125"/>
          </a:xfrm>
        </p:spPr>
        <p:txBody>
          <a:bodyPr/>
          <a:lstStyle/>
          <a:p>
            <a:pPr>
              <a:buNone/>
              <a:defRPr/>
            </a:pPr>
            <a:fld id="{103A245A-4344-4ADD-88E1-2801F720F328}" type="slidenum">
              <a:rPr lang="en-US" smtClean="0">
                <a:latin typeface="Helvetica" panose="020B0604020202020204" pitchFamily="34" charset="0"/>
                <a:cs typeface="Helvetica" panose="020B0604020202020204" pitchFamily="34" charset="0"/>
              </a:rPr>
              <a:pPr>
                <a:buNone/>
                <a:defRPr/>
              </a:pPr>
              <a:t>11</a:t>
            </a:fld>
            <a:endParaRPr lang="en-US"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168552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4"/>
          <p:cNvSpPr>
            <a:spLocks noChangeArrowheads="1"/>
          </p:cNvSpPr>
          <p:nvPr/>
        </p:nvSpPr>
        <p:spPr bwMode="auto">
          <a:xfrm>
            <a:off x="0" y="1997459"/>
            <a:ext cx="9144000" cy="3520451"/>
          </a:xfrm>
          <a:prstGeom prst="rect">
            <a:avLst/>
          </a:prstGeom>
          <a:noFill/>
          <a:ln w="9525">
            <a:noFill/>
            <a:miter lim="800000"/>
            <a:headEnd/>
            <a:tailEnd/>
          </a:ln>
        </p:spPr>
        <p:txBody>
          <a:bodyPr wrap="square">
            <a:spAutoFit/>
          </a:bodyPr>
          <a:lstStyle/>
          <a:p>
            <a:pPr defTabSz="3376613">
              <a:lnSpc>
                <a:spcPct val="55000"/>
              </a:lnSpc>
              <a:spcBef>
                <a:spcPct val="50000"/>
              </a:spcBef>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endParaRPr lang="en-US" sz="900" dirty="0">
              <a:latin typeface="Helvetica" charset="0"/>
              <a:ea typeface="Helvetica" charset="0"/>
              <a:cs typeface="Helvetica" charset="0"/>
            </a:endParaRP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Projected Funds (as of March 2018)	649.3	643.2	633.7	657.7	657.7	657.7	657.7	657.7	657.7	657.7</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Highway Program Components</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Interstate Stewardship	148.2	173.1	175.8	162.5	165.0	165.0	170.0	175.0	180.0	185.0</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Non-Interstate Pavement Modernization 	100.0	105.0	115.0	125.0	130.0	135.0	140.0	150.0	160.0	170.0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Non-Interstate Bridge Modernization 	54.7	57.1	64.6	100.2	110.0	125.0	140.0	155.0	170.0	185.0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Safety Specific 	25.0	25.0	25.0	25.0	25.0	25.0	25.0	25.0	25.0	25.0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Non-Interstate Capacity/System Enhancement	155.6	110.4	106.5	166.7</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IA 9 Allamakee Mississippi River Bridge					40.0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IA 17 Boone N of US 30 and E 3 mi					6.0	0.1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30 Story E of I-35 to E of 600</a:t>
            </a:r>
            <a:r>
              <a:rPr lang="en-US" sz="900" baseline="30000" dirty="0">
                <a:latin typeface="Helvetica" charset="0"/>
                <a:ea typeface="Helvetica" charset="0"/>
                <a:cs typeface="Helvetica" charset="0"/>
              </a:rPr>
              <a:t>th</a:t>
            </a:r>
            <a:r>
              <a:rPr lang="en-US" sz="900" dirty="0">
                <a:latin typeface="Helvetica" charset="0"/>
                <a:ea typeface="Helvetica" charset="0"/>
                <a:cs typeface="Helvetica" charset="0"/>
              </a:rPr>
              <a:t> Ave					0.3	</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30 Benton from IA 21 to US 218					0.2</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61 Des Moines from 210</a:t>
            </a:r>
            <a:r>
              <a:rPr lang="en-US" sz="900" baseline="30000" dirty="0">
                <a:latin typeface="Helvetica" charset="0"/>
                <a:ea typeface="Helvetica" charset="0"/>
                <a:cs typeface="Helvetica" charset="0"/>
              </a:rPr>
              <a:t>th</a:t>
            </a:r>
            <a:r>
              <a:rPr lang="en-US" sz="900" dirty="0">
                <a:latin typeface="Helvetica" charset="0"/>
                <a:ea typeface="Helvetica" charset="0"/>
                <a:cs typeface="Helvetica" charset="0"/>
              </a:rPr>
              <a:t> St to N of Mediapolis					14.6	0.1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61 Des Moines N of Mediapolis to N of IA 78					17.8	2.8	22.3	0.1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IA 92 Washington/Louisa from US 218 to IA 70					0.2</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Major Interstate Capacity/System Enhancement	191.4	209.3	150.3	95.6</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I-35 Polk/Story					30.5	52.5	1.0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I-80 Cedar					33.0	34.0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I-80 Scott Mississippi River Bridge						150.0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endParaRPr lang="en-US" sz="900" dirty="0">
              <a:latin typeface="Helvetica" charset="0"/>
              <a:ea typeface="Helvetica" charset="0"/>
              <a:cs typeface="Helvetica" charset="0"/>
            </a:endParaRP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b="1" dirty="0">
                <a:latin typeface="Helvetica" charset="0"/>
                <a:ea typeface="Helvetica" charset="0"/>
                <a:cs typeface="Helvetica" charset="0"/>
              </a:rPr>
              <a:t>Highway Program Balance  	</a:t>
            </a:r>
            <a:r>
              <a:rPr lang="en-US" sz="900" b="1" dirty="0">
                <a:solidFill>
                  <a:srgbClr val="FF0000"/>
                </a:solidFill>
                <a:latin typeface="Helvetica" charset="0"/>
                <a:ea typeface="Helvetica" charset="0"/>
                <a:cs typeface="Helvetica" charset="0"/>
              </a:rPr>
              <a:t>(25.6)	(36.7)	(3.5)</a:t>
            </a:r>
            <a:r>
              <a:rPr lang="en-US" sz="900" b="1" dirty="0">
                <a:latin typeface="Helvetica" charset="0"/>
                <a:ea typeface="Helvetica" charset="0"/>
                <a:cs typeface="Helvetica" charset="0"/>
              </a:rPr>
              <a:t>	</a:t>
            </a:r>
            <a:r>
              <a:rPr lang="en-US" sz="900" b="1" dirty="0">
                <a:solidFill>
                  <a:srgbClr val="FF0000"/>
                </a:solidFill>
                <a:latin typeface="Helvetica" charset="0"/>
                <a:ea typeface="Helvetica" charset="0"/>
                <a:cs typeface="Helvetica" charset="0"/>
              </a:rPr>
              <a:t>(17.3)</a:t>
            </a:r>
            <a:r>
              <a:rPr lang="en-US" sz="900" b="1" dirty="0">
                <a:latin typeface="Helvetica" charset="0"/>
                <a:ea typeface="Helvetica" charset="0"/>
                <a:cs typeface="Helvetica" charset="0"/>
              </a:rPr>
              <a:t>	85.1	</a:t>
            </a:r>
            <a:r>
              <a:rPr lang="en-US" sz="900" b="1" dirty="0">
                <a:solidFill>
                  <a:srgbClr val="FF0000"/>
                </a:solidFill>
                <a:latin typeface="Helvetica" charset="0"/>
                <a:ea typeface="Helvetica" charset="0"/>
                <a:cs typeface="Helvetica" charset="0"/>
              </a:rPr>
              <a:t>(31.8)</a:t>
            </a:r>
            <a:r>
              <a:rPr lang="en-US" sz="900" b="1" dirty="0">
                <a:latin typeface="Helvetica" charset="0"/>
                <a:ea typeface="Helvetica" charset="0"/>
                <a:cs typeface="Helvetica" charset="0"/>
              </a:rPr>
              <a:t>	159.4	152.6	122.7	92.7</a:t>
            </a:r>
          </a:p>
        </p:txBody>
      </p:sp>
      <p:sp>
        <p:nvSpPr>
          <p:cNvPr id="7171" name="Rectangle 4"/>
          <p:cNvSpPr>
            <a:spLocks noChangeArrowheads="1"/>
          </p:cNvSpPr>
          <p:nvPr/>
        </p:nvSpPr>
        <p:spPr bwMode="auto">
          <a:xfrm>
            <a:off x="116681" y="1398049"/>
            <a:ext cx="9144000" cy="447495"/>
          </a:xfrm>
          <a:prstGeom prst="rect">
            <a:avLst/>
          </a:prstGeom>
          <a:noFill/>
          <a:ln w="9525">
            <a:noFill/>
            <a:miter lim="800000"/>
            <a:headEnd/>
            <a:tailEnd/>
          </a:ln>
        </p:spPr>
        <p:txBody>
          <a:bodyPr wrap="square">
            <a:spAutoFit/>
          </a:bodyPr>
          <a:lstStyle/>
          <a:p>
            <a:pPr>
              <a:lnSpc>
                <a:spcPct val="50000"/>
              </a:lnSpc>
              <a:spcBef>
                <a:spcPct val="50000"/>
              </a:spcBef>
              <a:buFont typeface="Wingdings" pitchFamily="2" charset="2"/>
              <a:buNone/>
              <a:tabLst>
                <a:tab pos="3033713" algn="ctr"/>
                <a:tab pos="3722688" algn="ctr"/>
                <a:tab pos="4337050" algn="ctr"/>
                <a:tab pos="4967288" algn="ctr"/>
                <a:tab pos="5656263" algn="ctr"/>
                <a:tab pos="6286500" algn="ctr"/>
                <a:tab pos="6913563" algn="ctr"/>
                <a:tab pos="7488238" algn="ctr"/>
                <a:tab pos="8118475" algn="ctr"/>
                <a:tab pos="8689975" algn="ctr"/>
              </a:tabLst>
              <a:defRPr/>
            </a:pPr>
            <a:r>
              <a:rPr lang="en-US" sz="900" dirty="0">
                <a:solidFill>
                  <a:schemeClr val="tx1">
                    <a:lumMod val="50000"/>
                  </a:schemeClr>
                </a:solidFill>
                <a:latin typeface="Helvetica" charset="0"/>
              </a:rPr>
              <a:t>		                Proposed Highway Program		        	        Extended Highway Program</a:t>
            </a:r>
          </a:p>
          <a:p>
            <a:pPr>
              <a:lnSpc>
                <a:spcPct val="50000"/>
              </a:lnSpc>
              <a:spcBef>
                <a:spcPct val="50000"/>
              </a:spcBef>
              <a:buFont typeface="Wingdings" pitchFamily="2" charset="2"/>
              <a:buNone/>
              <a:tabLst>
                <a:tab pos="3033713" algn="ctr"/>
                <a:tab pos="3722688" algn="ctr"/>
                <a:tab pos="4337050" algn="ctr"/>
                <a:tab pos="4967288" algn="ctr"/>
                <a:tab pos="5656263" algn="ctr"/>
                <a:tab pos="6286500" algn="ctr"/>
                <a:tab pos="6913563" algn="ctr"/>
                <a:tab pos="7488238" algn="ctr"/>
                <a:tab pos="8118475" algn="ctr"/>
                <a:tab pos="8689975" algn="ctr"/>
              </a:tabLst>
              <a:defRPr/>
            </a:pPr>
            <a:r>
              <a:rPr lang="en-US" sz="900" dirty="0">
                <a:solidFill>
                  <a:schemeClr val="tx1">
                    <a:lumMod val="50000"/>
                  </a:schemeClr>
                </a:solidFill>
                <a:latin typeface="Helvetica" charset="0"/>
              </a:rPr>
              <a:t>			</a:t>
            </a:r>
          </a:p>
          <a:p>
            <a:pPr>
              <a:lnSpc>
                <a:spcPct val="50000"/>
              </a:lnSpc>
              <a:spcBef>
                <a:spcPct val="50000"/>
              </a:spcBef>
              <a:buFont typeface="Wingdings" pitchFamily="2" charset="2"/>
              <a:buNone/>
              <a:tabLst>
                <a:tab pos="3033713" algn="ctr"/>
                <a:tab pos="3722688" algn="ctr"/>
                <a:tab pos="4337050" algn="ctr"/>
                <a:tab pos="4967288" algn="ctr"/>
                <a:tab pos="5656263" algn="ctr"/>
                <a:tab pos="6286500" algn="ctr"/>
                <a:tab pos="6913563" algn="ctr"/>
                <a:tab pos="7488238" algn="ctr"/>
                <a:tab pos="8118475" algn="ctr"/>
                <a:tab pos="8689975" algn="ctr"/>
              </a:tabLst>
              <a:defRPr/>
            </a:pP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2020</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2021</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2022</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2023</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2024</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2025</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2026</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2027</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2028</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2029</a:t>
            </a:r>
          </a:p>
        </p:txBody>
      </p:sp>
      <p:sp>
        <p:nvSpPr>
          <p:cNvPr id="2052" name="Rectangle 5"/>
          <p:cNvSpPr>
            <a:spLocks noChangeArrowheads="1"/>
          </p:cNvSpPr>
          <p:nvPr/>
        </p:nvSpPr>
        <p:spPr bwMode="auto">
          <a:xfrm>
            <a:off x="0" y="446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lnSpc>
                <a:spcPct val="50000"/>
              </a:lnSpc>
              <a:spcBef>
                <a:spcPct val="50000"/>
              </a:spcBef>
              <a:buFont typeface="Wingdings" pitchFamily="2" charset="2"/>
              <a:buChar char="w"/>
            </a:pPr>
            <a:endParaRPr lang="en-US" altLang="en-US" sz="1000" dirty="0">
              <a:solidFill>
                <a:srgbClr val="000000"/>
              </a:solidFill>
              <a:latin typeface="Helvetica" pitchFamily="34" charset="0"/>
              <a:ea typeface="Helvetica" pitchFamily="34" charset="0"/>
              <a:cs typeface="Helvetica" pitchFamily="34" charset="0"/>
            </a:endParaRPr>
          </a:p>
          <a:p>
            <a:pPr algn="ctr" eaLnBrk="1" hangingPunct="1">
              <a:lnSpc>
                <a:spcPct val="50000"/>
              </a:lnSpc>
              <a:spcBef>
                <a:spcPct val="50000"/>
              </a:spcBef>
              <a:buFont typeface="Wingdings" pitchFamily="2" charset="2"/>
              <a:buNone/>
            </a:pPr>
            <a:r>
              <a:rPr lang="en-US" altLang="en-US" sz="2000" dirty="0">
                <a:solidFill>
                  <a:srgbClr val="000000"/>
                </a:solidFill>
                <a:latin typeface="Helvetica" pitchFamily="34" charset="0"/>
                <a:ea typeface="Helvetica" pitchFamily="34" charset="0"/>
                <a:cs typeface="Helvetica" pitchFamily="34" charset="0"/>
              </a:rPr>
              <a:t>2020-2029 Highway Program Analysis</a:t>
            </a:r>
          </a:p>
          <a:p>
            <a:pPr algn="ctr" eaLnBrk="1" hangingPunct="1">
              <a:lnSpc>
                <a:spcPct val="50000"/>
              </a:lnSpc>
              <a:spcBef>
                <a:spcPct val="50000"/>
              </a:spcBef>
              <a:buFont typeface="Wingdings" pitchFamily="2" charset="2"/>
              <a:buNone/>
            </a:pPr>
            <a:r>
              <a:rPr lang="en-US" altLang="en-US" sz="1000" dirty="0">
                <a:solidFill>
                  <a:srgbClr val="000000"/>
                </a:solidFill>
                <a:latin typeface="Helvetica" pitchFamily="34" charset="0"/>
                <a:ea typeface="Helvetica" pitchFamily="34" charset="0"/>
                <a:cs typeface="Helvetica" pitchFamily="34" charset="0"/>
              </a:rPr>
              <a:t>For Highway Planning Purposes Only (x $1,000,000)</a:t>
            </a:r>
          </a:p>
        </p:txBody>
      </p:sp>
      <p:sp>
        <p:nvSpPr>
          <p:cNvPr id="2053" name="Line 9"/>
          <p:cNvSpPr>
            <a:spLocks noChangeShapeType="1"/>
          </p:cNvSpPr>
          <p:nvPr/>
        </p:nvSpPr>
        <p:spPr bwMode="auto">
          <a:xfrm>
            <a:off x="233364" y="2445026"/>
            <a:ext cx="891063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4" name="Line 9"/>
          <p:cNvSpPr>
            <a:spLocks noChangeShapeType="1"/>
          </p:cNvSpPr>
          <p:nvPr/>
        </p:nvSpPr>
        <p:spPr bwMode="auto">
          <a:xfrm flipH="1" flipV="1">
            <a:off x="6143622" y="1398049"/>
            <a:ext cx="14581" cy="411986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6" name="Line 9"/>
          <p:cNvSpPr>
            <a:spLocks noChangeShapeType="1"/>
          </p:cNvSpPr>
          <p:nvPr/>
        </p:nvSpPr>
        <p:spPr bwMode="auto">
          <a:xfrm>
            <a:off x="233363" y="5139535"/>
            <a:ext cx="8910637"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Slide Number Placeholder 5"/>
          <p:cNvSpPr>
            <a:spLocks noGrp="1"/>
          </p:cNvSpPr>
          <p:nvPr>
            <p:ph type="sldNum" sz="quarter" idx="12"/>
          </p:nvPr>
        </p:nvSpPr>
        <p:spPr>
          <a:xfrm>
            <a:off x="6731623" y="6345717"/>
            <a:ext cx="2133600" cy="365125"/>
          </a:xfrm>
        </p:spPr>
        <p:txBody>
          <a:bodyPr/>
          <a:lstStyle/>
          <a:p>
            <a:pPr>
              <a:buNone/>
              <a:defRPr/>
            </a:pPr>
            <a:fld id="{2B0DEF53-7DF5-47EE-8769-039F17C43088}" type="slidenum">
              <a:rPr lang="en-US" sz="1200" smtClean="0">
                <a:latin typeface="Helvetica" panose="020B0604020202020204" pitchFamily="34" charset="0"/>
                <a:cs typeface="Helvetica" panose="020B0604020202020204" pitchFamily="34" charset="0"/>
              </a:rPr>
              <a:pPr>
                <a:buNone/>
                <a:defRPr/>
              </a:pPr>
              <a:t>12</a:t>
            </a:fld>
            <a:endParaRPr lang="en-US" sz="1200" dirty="0">
              <a:latin typeface="Helvetica" panose="020B0604020202020204" pitchFamily="34" charset="0"/>
              <a:cs typeface="Helvetica" panose="020B0604020202020204" pitchFamily="34" charset="0"/>
            </a:endParaRPr>
          </a:p>
        </p:txBody>
      </p:sp>
      <p:sp>
        <p:nvSpPr>
          <p:cNvPr id="11" name="TextBox 28"/>
          <p:cNvSpPr txBox="1">
            <a:spLocks noChangeArrowheads="1"/>
          </p:cNvSpPr>
          <p:nvPr/>
        </p:nvSpPr>
        <p:spPr bwMode="auto">
          <a:xfrm>
            <a:off x="0" y="6028707"/>
            <a:ext cx="7636838" cy="510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lvl="2" eaLnBrk="1" hangingPunct="1">
              <a:buFont typeface="Wingdings" pitchFamily="2" charset="2"/>
              <a:buNone/>
            </a:pPr>
            <a:r>
              <a:rPr lang="en-US" altLang="en-US" sz="800" dirty="0">
                <a:solidFill>
                  <a:srgbClr val="000000"/>
                </a:solidFill>
                <a:latin typeface="Helvetica" pitchFamily="34" charset="0"/>
                <a:ea typeface="Helvetica" pitchFamily="34" charset="0"/>
                <a:cs typeface="Helvetica" pitchFamily="34" charset="0"/>
              </a:rPr>
              <a:t>Black:  Approved by the Commission as of June 12, 2018, or implied commitment by the Commission by an established target amount or multi-year project</a:t>
            </a:r>
          </a:p>
          <a:p>
            <a:pPr marL="0" lvl="2" eaLnBrk="1" hangingPunct="1">
              <a:buFont typeface="Wingdings" pitchFamily="2" charset="2"/>
              <a:buNone/>
            </a:pPr>
            <a:r>
              <a:rPr lang="en-US" altLang="en-US" sz="800" dirty="0">
                <a:solidFill>
                  <a:srgbClr val="008000"/>
                </a:solidFill>
                <a:latin typeface="Helvetica" pitchFamily="34" charset="0"/>
                <a:ea typeface="Helvetica" pitchFamily="34" charset="0"/>
                <a:cs typeface="Helvetica" pitchFamily="34" charset="0"/>
              </a:rPr>
              <a:t>Green:  Changes since previous discussion</a:t>
            </a:r>
          </a:p>
          <a:p>
            <a:pPr marL="0" lvl="2" eaLnBrk="1" hangingPunct="1">
              <a:buFont typeface="Wingdings" pitchFamily="2" charset="2"/>
              <a:buNone/>
            </a:pPr>
            <a:r>
              <a:rPr lang="en-US" altLang="en-US" sz="800" dirty="0">
                <a:solidFill>
                  <a:srgbClr val="FF0000"/>
                </a:solidFill>
                <a:latin typeface="Helvetica" pitchFamily="34" charset="0"/>
                <a:ea typeface="Helvetica" pitchFamily="34" charset="0"/>
                <a:cs typeface="Helvetica" pitchFamily="34" charset="0"/>
              </a:rPr>
              <a:t>(   ):  Indicates Highway Program is over-programmed</a:t>
            </a:r>
          </a:p>
        </p:txBody>
      </p:sp>
      <p:sp>
        <p:nvSpPr>
          <p:cNvPr id="12" name="Rectangle 6">
            <a:extLst>
              <a:ext uri="{FF2B5EF4-FFF2-40B4-BE49-F238E27FC236}">
                <a16:creationId xmlns:a16="http://schemas.microsoft.com/office/drawing/2014/main" id="{2977F110-EA8B-4796-B9B5-0A91A4BF1A5A}"/>
              </a:ext>
            </a:extLst>
          </p:cNvPr>
          <p:cNvSpPr>
            <a:spLocks noChangeArrowheads="1"/>
          </p:cNvSpPr>
          <p:nvPr/>
        </p:nvSpPr>
        <p:spPr bwMode="auto">
          <a:xfrm>
            <a:off x="7199790" y="327293"/>
            <a:ext cx="1828800" cy="246221"/>
          </a:xfrm>
          <a:prstGeom prst="rect">
            <a:avLst/>
          </a:prstGeom>
          <a:noFill/>
          <a:ln w="9525">
            <a:noFill/>
            <a:miter lim="800000"/>
            <a:headEnd/>
            <a:tailEnd/>
          </a:ln>
        </p:spPr>
        <p:txBody>
          <a:bodyPr wrap="squar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3733575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4"/>
          <p:cNvSpPr>
            <a:spLocks noChangeArrowheads="1"/>
          </p:cNvSpPr>
          <p:nvPr/>
        </p:nvSpPr>
        <p:spPr bwMode="auto">
          <a:xfrm>
            <a:off x="0" y="1371140"/>
            <a:ext cx="9144000" cy="4683846"/>
          </a:xfrm>
          <a:prstGeom prst="rect">
            <a:avLst/>
          </a:prstGeom>
          <a:noFill/>
          <a:ln w="9525">
            <a:noFill/>
            <a:miter lim="800000"/>
            <a:headEnd/>
            <a:tailEnd/>
          </a:ln>
        </p:spPr>
        <p:txBody>
          <a:bodyPr wrap="square">
            <a:spAutoFit/>
          </a:bodyPr>
          <a:lstStyle/>
          <a:p>
            <a:pPr defTabSz="3376613">
              <a:lnSpc>
                <a:spcPct val="55000"/>
              </a:lnSpc>
              <a:spcBef>
                <a:spcPct val="50000"/>
              </a:spcBef>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endParaRPr lang="en-US" sz="900" dirty="0">
              <a:latin typeface="Helvetica" charset="0"/>
              <a:ea typeface="Helvetica" charset="0"/>
              <a:cs typeface="Helvetica" charset="0"/>
            </a:endParaRP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solidFill>
                  <a:srgbClr val="008000"/>
                </a:solidFill>
                <a:latin typeface="Helvetica" charset="0"/>
                <a:ea typeface="Helvetica" charset="0"/>
                <a:cs typeface="Helvetica" charset="0"/>
              </a:rPr>
              <a:t>Projected Funds as of March 2019	720.0	707.0	704.9	693.2	688.7	 688.7 	 688.7 	 688.7 	 688.7 	 688.7</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900" dirty="0">
                <a:solidFill>
                  <a:srgbClr val="008000"/>
                </a:solidFill>
                <a:latin typeface="Helvetica" pitchFamily="34" charset="0"/>
              </a:rPr>
              <a:t>	Program Balance (FY 18) Carryover	16.2</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900" dirty="0">
                <a:solidFill>
                  <a:srgbClr val="008000"/>
                </a:solidFill>
                <a:latin typeface="Helvetica" pitchFamily="34" charset="0"/>
              </a:rPr>
              <a:t>	Federal Fiscal Year 2018 Redistribution	43.1</a:t>
            </a:r>
            <a:endParaRPr lang="en-US" sz="900" dirty="0">
              <a:latin typeface="Helvetica" charset="0"/>
              <a:ea typeface="Helvetica" charset="0"/>
              <a:cs typeface="Helvetica" charset="0"/>
            </a:endParaRP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r>
              <a:rPr lang="en-US" sz="900" dirty="0">
                <a:solidFill>
                  <a:srgbClr val="008000"/>
                </a:solidFill>
                <a:latin typeface="Helvetica" pitchFamily="34" charset="0"/>
              </a:rPr>
              <a:t>Operations Budget Reversion (FY 18)	11.7</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solidFill>
                  <a:srgbClr val="008000"/>
                </a:solidFill>
                <a:latin typeface="Helvetica" pitchFamily="34" charset="0"/>
              </a:rPr>
              <a:t>	INFRA Grant		50.0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solidFill>
                  <a:srgbClr val="008000"/>
                </a:solidFill>
                <a:latin typeface="Helvetica" pitchFamily="34" charset="0"/>
              </a:rPr>
              <a:t>	Cash Flow Adjustment	(70.0)	(35.0)	(35.0)</a:t>
            </a:r>
            <a:endParaRPr lang="en-US" sz="900" dirty="0">
              <a:latin typeface="Helvetica" pitchFamily="34" charset="0"/>
            </a:endParaRP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endParaRPr lang="en-US" sz="900" dirty="0">
              <a:latin typeface="Helvetica" charset="0"/>
              <a:ea typeface="Helvetica" charset="0"/>
              <a:cs typeface="Helvetica" charset="0"/>
            </a:endParaRP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solidFill>
                  <a:srgbClr val="008000"/>
                </a:solidFill>
                <a:latin typeface="Helvetica" charset="0"/>
                <a:ea typeface="Helvetica" charset="0"/>
                <a:cs typeface="Helvetica" charset="0"/>
              </a:rPr>
              <a:t>Projected Funds	721.0	722.0	669.9	693.2	688.7	 688.7 	 688.7 	 688.7 	 688.7 	 688.7</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Highway Program Components</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Interstate Stewardship	148.2	173.1	175.8	162.5	165.0	165.0	170.0	175.0	180.0	185.0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r>
              <a:rPr lang="en-US" sz="900" dirty="0">
                <a:solidFill>
                  <a:srgbClr val="008000"/>
                </a:solidFill>
                <a:latin typeface="Helvetica" charset="0"/>
                <a:ea typeface="Helvetica" charset="0"/>
                <a:cs typeface="Helvetica" charset="0"/>
              </a:rPr>
              <a:t>Interstate Stewardship		50.0</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Non-Interstate Pavement Modernization 	100.0	105.0	115.0	125.0	130.0	135.0	140.0	150.0	160.0	170.0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Non-Interstate Bridge Modernization 	54.7	57.1	64.6	100.2	110.0	125.0	140.0	155.0	170.0	185.0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Safety Specific 	25.0	25.0	25.0	25.0	25.0	25.0	25.0	25.0	25.0	25.0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Non-Interstate Capacity/System Enhancement	155.6	110.4	106.5	166.7</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IA 9 Allamakee Mississippi River Bridge					40.0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IA 17 Boone N of US 30 and E 3 mi					6.0	0.1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30 Story E of I-35 to E of 600</a:t>
            </a:r>
            <a:r>
              <a:rPr lang="en-US" sz="900" baseline="30000" dirty="0">
                <a:latin typeface="Helvetica" charset="0"/>
                <a:ea typeface="Helvetica" charset="0"/>
                <a:cs typeface="Helvetica" charset="0"/>
              </a:rPr>
              <a:t>th</a:t>
            </a:r>
            <a:r>
              <a:rPr lang="en-US" sz="900" dirty="0">
                <a:latin typeface="Helvetica" charset="0"/>
                <a:ea typeface="Helvetica" charset="0"/>
                <a:cs typeface="Helvetica" charset="0"/>
              </a:rPr>
              <a:t> Ave					0.3	</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30 Benton from IA 21 to US 218					0.2</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61 Des Moines from 210</a:t>
            </a:r>
            <a:r>
              <a:rPr lang="en-US" sz="900" baseline="30000" dirty="0">
                <a:latin typeface="Helvetica" charset="0"/>
                <a:ea typeface="Helvetica" charset="0"/>
                <a:cs typeface="Helvetica" charset="0"/>
              </a:rPr>
              <a:t>th</a:t>
            </a:r>
            <a:r>
              <a:rPr lang="en-US" sz="900" dirty="0">
                <a:latin typeface="Helvetica" charset="0"/>
                <a:ea typeface="Helvetica" charset="0"/>
                <a:cs typeface="Helvetica" charset="0"/>
              </a:rPr>
              <a:t> St to N of Mediapolis					14.6	0.1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61 Des Moines N of Mediapolis to N of IA 78					17.8	2.8	22.3	0.1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IA 92 Washington/Louisa from US 218 to IA 70					0.2</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Major Interstate Capacity/System Enhancement	191.4	209.3	150.3	95.6</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I-35 Polk/Story					30.5	52.5	1.0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I-80 Cedar					33.0	34.0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I-80 Scott Mississippi River Bridge						150.0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endParaRPr lang="en-US" sz="900" dirty="0">
              <a:latin typeface="Helvetica" charset="0"/>
              <a:ea typeface="Helvetica" charset="0"/>
              <a:cs typeface="Helvetica" charset="0"/>
            </a:endParaRP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b="1" dirty="0">
                <a:latin typeface="Helvetica" charset="0"/>
                <a:ea typeface="Helvetica" charset="0"/>
                <a:cs typeface="Helvetica" charset="0"/>
              </a:rPr>
              <a:t>Highway Program Balance  	</a:t>
            </a:r>
            <a:r>
              <a:rPr lang="en-US" sz="900" b="1" dirty="0">
                <a:solidFill>
                  <a:srgbClr val="008000"/>
                </a:solidFill>
                <a:latin typeface="Helvetica" charset="0"/>
                <a:ea typeface="Helvetica" charset="0"/>
                <a:cs typeface="Helvetica" charset="0"/>
              </a:rPr>
              <a:t>46.1</a:t>
            </a:r>
            <a:r>
              <a:rPr lang="en-US" sz="900" b="1" dirty="0">
                <a:solidFill>
                  <a:srgbClr val="FF0000"/>
                </a:solidFill>
                <a:latin typeface="Helvetica" charset="0"/>
                <a:ea typeface="Helvetica" charset="0"/>
                <a:cs typeface="Helvetica" charset="0"/>
              </a:rPr>
              <a:t>	(7.9)	</a:t>
            </a:r>
            <a:r>
              <a:rPr lang="en-US" sz="900" b="1" dirty="0">
                <a:solidFill>
                  <a:srgbClr val="008000"/>
                </a:solidFill>
                <a:latin typeface="Helvetica" charset="0"/>
                <a:ea typeface="Helvetica" charset="0"/>
                <a:cs typeface="Helvetica" charset="0"/>
              </a:rPr>
              <a:t>32.7</a:t>
            </a:r>
            <a:r>
              <a:rPr lang="en-US" sz="900" b="1" dirty="0">
                <a:solidFill>
                  <a:srgbClr val="FF0000"/>
                </a:solidFill>
                <a:latin typeface="Helvetica" charset="0"/>
                <a:ea typeface="Helvetica" charset="0"/>
                <a:cs typeface="Helvetica" charset="0"/>
              </a:rPr>
              <a:t>	</a:t>
            </a:r>
            <a:r>
              <a:rPr lang="en-US" sz="900" b="1" dirty="0">
                <a:solidFill>
                  <a:srgbClr val="008000"/>
                </a:solidFill>
                <a:latin typeface="Helvetica" charset="0"/>
                <a:ea typeface="Helvetica" charset="0"/>
                <a:cs typeface="Helvetica" charset="0"/>
              </a:rPr>
              <a:t>18.2</a:t>
            </a:r>
            <a:r>
              <a:rPr lang="en-US" sz="900" b="1" dirty="0">
                <a:latin typeface="Helvetica" charset="0"/>
                <a:ea typeface="Helvetica" charset="0"/>
                <a:cs typeface="Helvetica" charset="0"/>
              </a:rPr>
              <a:t>	</a:t>
            </a:r>
            <a:r>
              <a:rPr lang="en-US" sz="900" b="1" dirty="0">
                <a:solidFill>
                  <a:srgbClr val="008000"/>
                </a:solidFill>
                <a:latin typeface="Helvetica" charset="0"/>
                <a:ea typeface="Helvetica" charset="0"/>
                <a:cs typeface="Helvetica" charset="0"/>
              </a:rPr>
              <a:t>116.1	</a:t>
            </a:r>
            <a:r>
              <a:rPr lang="en-US" sz="900" b="1" dirty="0">
                <a:solidFill>
                  <a:srgbClr val="FF0000"/>
                </a:solidFill>
                <a:latin typeface="Helvetica" charset="0"/>
                <a:ea typeface="Helvetica" charset="0"/>
                <a:cs typeface="Helvetica" charset="0"/>
              </a:rPr>
              <a:t>(0.8)</a:t>
            </a:r>
            <a:r>
              <a:rPr lang="en-US" sz="900" b="1" dirty="0">
                <a:solidFill>
                  <a:srgbClr val="008000"/>
                </a:solidFill>
                <a:latin typeface="Helvetica" charset="0"/>
                <a:ea typeface="Helvetica" charset="0"/>
                <a:cs typeface="Helvetica" charset="0"/>
              </a:rPr>
              <a:t>	190.4	183.6	153.7	123.7</a:t>
            </a:r>
          </a:p>
        </p:txBody>
      </p:sp>
      <p:sp>
        <p:nvSpPr>
          <p:cNvPr id="7171" name="Rectangle 4"/>
          <p:cNvSpPr>
            <a:spLocks noChangeArrowheads="1"/>
          </p:cNvSpPr>
          <p:nvPr/>
        </p:nvSpPr>
        <p:spPr bwMode="auto">
          <a:xfrm>
            <a:off x="0" y="852981"/>
            <a:ext cx="9144000" cy="447495"/>
          </a:xfrm>
          <a:prstGeom prst="rect">
            <a:avLst/>
          </a:prstGeom>
          <a:noFill/>
          <a:ln w="9525">
            <a:noFill/>
            <a:miter lim="800000"/>
            <a:headEnd/>
            <a:tailEnd/>
          </a:ln>
        </p:spPr>
        <p:txBody>
          <a:bodyPr wrap="square">
            <a:spAutoFit/>
          </a:bodyPr>
          <a:lstStyle/>
          <a:p>
            <a:pPr>
              <a:lnSpc>
                <a:spcPct val="50000"/>
              </a:lnSpc>
              <a:spcBef>
                <a:spcPct val="50000"/>
              </a:spcBef>
              <a:buFont typeface="Wingdings" pitchFamily="2" charset="2"/>
              <a:buNone/>
              <a:tabLst>
                <a:tab pos="3033713" algn="ctr"/>
                <a:tab pos="3722688" algn="ctr"/>
                <a:tab pos="4337050" algn="ctr"/>
                <a:tab pos="4967288" algn="ctr"/>
                <a:tab pos="5656263" algn="ctr"/>
                <a:tab pos="6286500" algn="ctr"/>
                <a:tab pos="6913563" algn="ctr"/>
                <a:tab pos="7488238" algn="ctr"/>
                <a:tab pos="8118475" algn="ctr"/>
                <a:tab pos="8689975" algn="ctr"/>
              </a:tabLst>
              <a:defRPr/>
            </a:pPr>
            <a:r>
              <a:rPr lang="en-US" sz="900" dirty="0">
                <a:solidFill>
                  <a:schemeClr val="tx1">
                    <a:lumMod val="50000"/>
                  </a:schemeClr>
                </a:solidFill>
                <a:latin typeface="Helvetica" charset="0"/>
              </a:rPr>
              <a:t>		                Proposed Highway Program		        	        Extended Highway Program</a:t>
            </a:r>
          </a:p>
          <a:p>
            <a:pPr>
              <a:lnSpc>
                <a:spcPct val="50000"/>
              </a:lnSpc>
              <a:spcBef>
                <a:spcPct val="50000"/>
              </a:spcBef>
              <a:buFont typeface="Wingdings" pitchFamily="2" charset="2"/>
              <a:buNone/>
              <a:tabLst>
                <a:tab pos="3033713" algn="ctr"/>
                <a:tab pos="3722688" algn="ctr"/>
                <a:tab pos="4337050" algn="ctr"/>
                <a:tab pos="4967288" algn="ctr"/>
                <a:tab pos="5656263" algn="ctr"/>
                <a:tab pos="6286500" algn="ctr"/>
                <a:tab pos="6913563" algn="ctr"/>
                <a:tab pos="7488238" algn="ctr"/>
                <a:tab pos="8118475" algn="ctr"/>
                <a:tab pos="8689975" algn="ctr"/>
              </a:tabLst>
              <a:defRPr/>
            </a:pPr>
            <a:r>
              <a:rPr lang="en-US" sz="900" dirty="0">
                <a:solidFill>
                  <a:schemeClr val="tx1">
                    <a:lumMod val="50000"/>
                  </a:schemeClr>
                </a:solidFill>
                <a:latin typeface="Helvetica" charset="0"/>
              </a:rPr>
              <a:t>			</a:t>
            </a:r>
          </a:p>
          <a:p>
            <a:pPr>
              <a:lnSpc>
                <a:spcPct val="50000"/>
              </a:lnSpc>
              <a:spcBef>
                <a:spcPct val="50000"/>
              </a:spcBef>
              <a:buFont typeface="Wingdings" pitchFamily="2" charset="2"/>
              <a:buNone/>
              <a:tabLst>
                <a:tab pos="3033713" algn="ctr"/>
                <a:tab pos="3722688" algn="ctr"/>
                <a:tab pos="4337050" algn="ctr"/>
                <a:tab pos="4967288" algn="ctr"/>
                <a:tab pos="5656263" algn="ctr"/>
                <a:tab pos="6286500" algn="ctr"/>
                <a:tab pos="6913563" algn="ctr"/>
                <a:tab pos="7488238" algn="ctr"/>
                <a:tab pos="8118475" algn="ctr"/>
                <a:tab pos="8689975" algn="ctr"/>
              </a:tabLst>
              <a:defRPr/>
            </a:pP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2020</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2021</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2022</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2023</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2024</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2025</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2026</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2027</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2028</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2029</a:t>
            </a:r>
          </a:p>
        </p:txBody>
      </p:sp>
      <p:sp>
        <p:nvSpPr>
          <p:cNvPr id="2052" name="Rectangle 5"/>
          <p:cNvSpPr>
            <a:spLocks noChangeArrowheads="1"/>
          </p:cNvSpPr>
          <p:nvPr/>
        </p:nvSpPr>
        <p:spPr bwMode="auto">
          <a:xfrm>
            <a:off x="0" y="446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lnSpc>
                <a:spcPct val="50000"/>
              </a:lnSpc>
              <a:spcBef>
                <a:spcPct val="50000"/>
              </a:spcBef>
              <a:buFont typeface="Wingdings" pitchFamily="2" charset="2"/>
              <a:buChar char="w"/>
            </a:pPr>
            <a:endParaRPr lang="en-US" altLang="en-US" sz="1000" dirty="0">
              <a:solidFill>
                <a:srgbClr val="000000"/>
              </a:solidFill>
              <a:latin typeface="Helvetica" pitchFamily="34" charset="0"/>
              <a:ea typeface="Helvetica" pitchFamily="34" charset="0"/>
              <a:cs typeface="Helvetica" pitchFamily="34" charset="0"/>
            </a:endParaRPr>
          </a:p>
          <a:p>
            <a:pPr algn="ctr" eaLnBrk="1" hangingPunct="1">
              <a:lnSpc>
                <a:spcPct val="50000"/>
              </a:lnSpc>
              <a:spcBef>
                <a:spcPct val="50000"/>
              </a:spcBef>
              <a:buFont typeface="Wingdings" pitchFamily="2" charset="2"/>
              <a:buNone/>
            </a:pPr>
            <a:r>
              <a:rPr lang="en-US" altLang="en-US" sz="2000" dirty="0">
                <a:solidFill>
                  <a:srgbClr val="000000"/>
                </a:solidFill>
                <a:latin typeface="Helvetica" pitchFamily="34" charset="0"/>
                <a:ea typeface="Helvetica" pitchFamily="34" charset="0"/>
                <a:cs typeface="Helvetica" pitchFamily="34" charset="0"/>
              </a:rPr>
              <a:t>2020-2029 Highway Program Analysis</a:t>
            </a:r>
          </a:p>
          <a:p>
            <a:pPr algn="ctr" eaLnBrk="1" hangingPunct="1">
              <a:lnSpc>
                <a:spcPct val="50000"/>
              </a:lnSpc>
              <a:spcBef>
                <a:spcPct val="50000"/>
              </a:spcBef>
              <a:buFont typeface="Wingdings" pitchFamily="2" charset="2"/>
              <a:buNone/>
            </a:pPr>
            <a:r>
              <a:rPr lang="en-US" altLang="en-US" sz="1000" dirty="0">
                <a:solidFill>
                  <a:srgbClr val="000000"/>
                </a:solidFill>
                <a:latin typeface="Helvetica" pitchFamily="34" charset="0"/>
                <a:ea typeface="Helvetica" pitchFamily="34" charset="0"/>
                <a:cs typeface="Helvetica" pitchFamily="34" charset="0"/>
              </a:rPr>
              <a:t>For Highway Planning Purposes Only (x $1,000,000)</a:t>
            </a:r>
          </a:p>
        </p:txBody>
      </p:sp>
      <p:sp>
        <p:nvSpPr>
          <p:cNvPr id="2053" name="Line 9"/>
          <p:cNvSpPr>
            <a:spLocks noChangeShapeType="1"/>
          </p:cNvSpPr>
          <p:nvPr/>
        </p:nvSpPr>
        <p:spPr bwMode="auto">
          <a:xfrm>
            <a:off x="233364" y="2801493"/>
            <a:ext cx="891063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4" name="Line 9"/>
          <p:cNvSpPr>
            <a:spLocks noChangeShapeType="1"/>
          </p:cNvSpPr>
          <p:nvPr/>
        </p:nvSpPr>
        <p:spPr bwMode="auto">
          <a:xfrm flipH="1" flipV="1">
            <a:off x="6132443" y="821890"/>
            <a:ext cx="9940" cy="541760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6" name="Line 9"/>
          <p:cNvSpPr>
            <a:spLocks noChangeShapeType="1"/>
          </p:cNvSpPr>
          <p:nvPr/>
        </p:nvSpPr>
        <p:spPr bwMode="auto">
          <a:xfrm>
            <a:off x="233363" y="5573866"/>
            <a:ext cx="8910637"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Slide Number Placeholder 5"/>
          <p:cNvSpPr>
            <a:spLocks noGrp="1"/>
          </p:cNvSpPr>
          <p:nvPr>
            <p:ph type="sldNum" sz="quarter" idx="12"/>
          </p:nvPr>
        </p:nvSpPr>
        <p:spPr>
          <a:xfrm>
            <a:off x="6731623" y="6345717"/>
            <a:ext cx="2133600" cy="365125"/>
          </a:xfrm>
        </p:spPr>
        <p:txBody>
          <a:bodyPr/>
          <a:lstStyle/>
          <a:p>
            <a:pPr>
              <a:buNone/>
              <a:defRPr/>
            </a:pPr>
            <a:fld id="{2B0DEF53-7DF5-47EE-8769-039F17C43088}" type="slidenum">
              <a:rPr lang="en-US" sz="1200" smtClean="0">
                <a:latin typeface="Helvetica" panose="020B0604020202020204" pitchFamily="34" charset="0"/>
                <a:cs typeface="Helvetica" panose="020B0604020202020204" pitchFamily="34" charset="0"/>
              </a:rPr>
              <a:pPr>
                <a:buNone/>
                <a:defRPr/>
              </a:pPr>
              <a:t>13</a:t>
            </a:fld>
            <a:endParaRPr lang="en-US" sz="1200" dirty="0">
              <a:latin typeface="Helvetica" panose="020B0604020202020204" pitchFamily="34" charset="0"/>
              <a:cs typeface="Helvetica" panose="020B0604020202020204" pitchFamily="34" charset="0"/>
            </a:endParaRPr>
          </a:p>
        </p:txBody>
      </p:sp>
      <p:sp>
        <p:nvSpPr>
          <p:cNvPr id="11" name="TextBox 28"/>
          <p:cNvSpPr txBox="1">
            <a:spLocks noChangeArrowheads="1"/>
          </p:cNvSpPr>
          <p:nvPr/>
        </p:nvSpPr>
        <p:spPr bwMode="auto">
          <a:xfrm>
            <a:off x="0" y="6337583"/>
            <a:ext cx="3498574" cy="510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lvl="2" eaLnBrk="1" hangingPunct="1">
              <a:buFont typeface="Wingdings" pitchFamily="2" charset="2"/>
              <a:buNone/>
            </a:pPr>
            <a:r>
              <a:rPr lang="en-US" altLang="en-US" sz="800" dirty="0">
                <a:solidFill>
                  <a:srgbClr val="000000"/>
                </a:solidFill>
                <a:latin typeface="Helvetica" pitchFamily="34" charset="0"/>
                <a:ea typeface="Helvetica" pitchFamily="34" charset="0"/>
                <a:cs typeface="Helvetica" pitchFamily="34" charset="0"/>
              </a:rPr>
              <a:t>Black:  Previous discussion</a:t>
            </a:r>
          </a:p>
          <a:p>
            <a:pPr marL="0" lvl="2" eaLnBrk="1" hangingPunct="1">
              <a:buFont typeface="Wingdings" pitchFamily="2" charset="2"/>
              <a:buNone/>
            </a:pPr>
            <a:r>
              <a:rPr lang="en-US" altLang="en-US" sz="800" dirty="0">
                <a:solidFill>
                  <a:srgbClr val="FF0000"/>
                </a:solidFill>
                <a:latin typeface="Helvetica" pitchFamily="34" charset="0"/>
                <a:ea typeface="Helvetica" pitchFamily="34" charset="0"/>
                <a:cs typeface="Helvetica" pitchFamily="34" charset="0"/>
              </a:rPr>
              <a:t>(   ):  Indicates Highway Program is over-programmed</a:t>
            </a:r>
          </a:p>
          <a:p>
            <a:pPr marL="0" lvl="2" eaLnBrk="1" hangingPunct="1">
              <a:buNone/>
            </a:pPr>
            <a:r>
              <a:rPr lang="en-US" altLang="en-US" sz="800" dirty="0">
                <a:solidFill>
                  <a:srgbClr val="008000"/>
                </a:solidFill>
                <a:latin typeface="Helvetica" pitchFamily="34" charset="0"/>
                <a:ea typeface="Helvetica" pitchFamily="34" charset="0"/>
                <a:cs typeface="Helvetica" pitchFamily="34" charset="0"/>
              </a:rPr>
              <a:t>Green:  Changes since previous discussion</a:t>
            </a:r>
            <a:r>
              <a:rPr lang="en-US" altLang="en-US" sz="800" dirty="0">
                <a:solidFill>
                  <a:srgbClr val="FF0000"/>
                </a:solidFill>
                <a:latin typeface="Helvetica" pitchFamily="34" charset="0"/>
                <a:ea typeface="Helvetica" pitchFamily="34" charset="0"/>
                <a:cs typeface="Helvetica" pitchFamily="34" charset="0"/>
              </a:rPr>
              <a:t> </a:t>
            </a:r>
            <a:endParaRPr lang="en-US" altLang="en-US" sz="800" dirty="0">
              <a:solidFill>
                <a:srgbClr val="008000"/>
              </a:solidFill>
              <a:latin typeface="Helvetica" pitchFamily="34" charset="0"/>
              <a:ea typeface="Helvetica" pitchFamily="34" charset="0"/>
              <a:cs typeface="Helvetica" pitchFamily="34" charset="0"/>
            </a:endParaRPr>
          </a:p>
        </p:txBody>
      </p:sp>
      <p:sp>
        <p:nvSpPr>
          <p:cNvPr id="12" name="TextBox 28">
            <a:extLst>
              <a:ext uri="{FF2B5EF4-FFF2-40B4-BE49-F238E27FC236}">
                <a16:creationId xmlns:a16="http://schemas.microsoft.com/office/drawing/2014/main" id="{3D3795B8-0CC3-429A-BBA4-B278A92AB251}"/>
              </a:ext>
            </a:extLst>
          </p:cNvPr>
          <p:cNvSpPr txBox="1">
            <a:spLocks noChangeArrowheads="1"/>
          </p:cNvSpPr>
          <p:nvPr/>
        </p:nvSpPr>
        <p:spPr bwMode="auto">
          <a:xfrm>
            <a:off x="233363" y="433392"/>
            <a:ext cx="1999474"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171450" lvl="2" indent="-171450" eaLnBrk="1" hangingPunct="1">
              <a:buClr>
                <a:schemeClr val="tx1"/>
              </a:buClr>
            </a:pPr>
            <a:r>
              <a:rPr lang="en-US" altLang="en-US" sz="900" dirty="0">
                <a:solidFill>
                  <a:srgbClr val="008000"/>
                </a:solidFill>
                <a:latin typeface="Helvetica" pitchFamily="34" charset="0"/>
                <a:ea typeface="Helvetica" pitchFamily="34" charset="0"/>
                <a:cs typeface="Helvetica" pitchFamily="34" charset="0"/>
              </a:rPr>
              <a:t>Changes to Projected Funds</a:t>
            </a:r>
          </a:p>
        </p:txBody>
      </p:sp>
      <p:sp>
        <p:nvSpPr>
          <p:cNvPr id="13" name="Rectangle 6">
            <a:extLst>
              <a:ext uri="{FF2B5EF4-FFF2-40B4-BE49-F238E27FC236}">
                <a16:creationId xmlns:a16="http://schemas.microsoft.com/office/drawing/2014/main" id="{1E3C61B7-98B4-49CD-86D5-BDD45D3009F2}"/>
              </a:ext>
            </a:extLst>
          </p:cNvPr>
          <p:cNvSpPr>
            <a:spLocks noChangeArrowheads="1"/>
          </p:cNvSpPr>
          <p:nvPr/>
        </p:nvSpPr>
        <p:spPr bwMode="auto">
          <a:xfrm>
            <a:off x="7748729" y="32729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2730359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4"/>
          <p:cNvSpPr>
            <a:spLocks noChangeArrowheads="1"/>
          </p:cNvSpPr>
          <p:nvPr/>
        </p:nvSpPr>
        <p:spPr bwMode="auto">
          <a:xfrm>
            <a:off x="0" y="1371140"/>
            <a:ext cx="9144000" cy="4822089"/>
          </a:xfrm>
          <a:prstGeom prst="rect">
            <a:avLst/>
          </a:prstGeom>
          <a:noFill/>
          <a:ln w="9525">
            <a:noFill/>
            <a:miter lim="800000"/>
            <a:headEnd/>
            <a:tailEnd/>
          </a:ln>
        </p:spPr>
        <p:txBody>
          <a:bodyPr wrap="square">
            <a:spAutoFit/>
          </a:bodyPr>
          <a:lstStyle/>
          <a:p>
            <a:pPr defTabSz="3376613">
              <a:lnSpc>
                <a:spcPct val="55000"/>
              </a:lnSpc>
              <a:spcBef>
                <a:spcPct val="50000"/>
              </a:spcBef>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endParaRPr lang="en-US" sz="900" dirty="0">
              <a:latin typeface="Helvetica" charset="0"/>
              <a:ea typeface="Helvetica" charset="0"/>
              <a:cs typeface="Helvetica" charset="0"/>
            </a:endParaRP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Projected Funds as of March 2019	721.0	722.0	669.9	693.2	688.7	688.7	688.7	688.7	688.7	688.7</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solidFill>
                  <a:srgbClr val="008000"/>
                </a:solidFill>
                <a:latin typeface="Helvetica" charset="0"/>
                <a:ea typeface="Helvetica" charset="0"/>
                <a:cs typeface="Helvetica" charset="0"/>
              </a:rPr>
              <a:t>	FY 2019 Projects Rescheduled	13.7</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endParaRPr lang="en-US" sz="900" dirty="0">
              <a:solidFill>
                <a:srgbClr val="008000"/>
              </a:solidFill>
              <a:latin typeface="Helvetica" charset="0"/>
              <a:ea typeface="Helvetica" charset="0"/>
              <a:cs typeface="Helvetica" charset="0"/>
            </a:endParaRP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solidFill>
                  <a:srgbClr val="008000"/>
                </a:solidFill>
                <a:latin typeface="Helvetica" charset="0"/>
                <a:ea typeface="Helvetica" charset="0"/>
                <a:cs typeface="Helvetica" charset="0"/>
              </a:rPr>
              <a:t>Projected Funds	734.7</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900" dirty="0">
                <a:solidFill>
                  <a:srgbClr val="008000"/>
                </a:solidFill>
                <a:latin typeface="Helvetica" pitchFamily="34" charset="0"/>
              </a:rPr>
              <a:t>	</a:t>
            </a:r>
            <a:r>
              <a:rPr lang="en-US" sz="900" dirty="0">
                <a:latin typeface="Helvetica" charset="0"/>
                <a:ea typeface="Helvetica" charset="0"/>
                <a:cs typeface="Helvetica" charset="0"/>
              </a:rPr>
              <a:t>	</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Highway Program Components</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Interstate Stewardship	148.2	223.1	175.8	162.5	165.0	165.0	170.0	175.0	180.0	185.0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r>
              <a:rPr lang="en-US" sz="900" dirty="0">
                <a:solidFill>
                  <a:srgbClr val="008000"/>
                </a:solidFill>
                <a:latin typeface="Helvetica" charset="0"/>
                <a:ea typeface="Helvetica" charset="0"/>
                <a:cs typeface="Helvetica" charset="0"/>
              </a:rPr>
              <a:t>Interstate Stewardship	7.1</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Non-Interstate Pavement Modernization 	100.0	105.0	115.0	125.0	130.0	135.0	140.0	150.0	160.0	170.0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r>
              <a:rPr lang="en-US" sz="900" dirty="0">
                <a:solidFill>
                  <a:srgbClr val="008000"/>
                </a:solidFill>
                <a:latin typeface="Helvetica" charset="0"/>
                <a:ea typeface="Helvetica" charset="0"/>
                <a:cs typeface="Helvetica" charset="0"/>
              </a:rPr>
              <a:t>Non-Interstate Pavement Modernization 	0.4</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Non-Interstate Bridge Modernization 	54.7	57.1	64.6	100.2	110.0	125.0	140.0	155.0	170.0	185.0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r>
              <a:rPr lang="en-US" sz="900" dirty="0">
                <a:solidFill>
                  <a:srgbClr val="008000"/>
                </a:solidFill>
                <a:latin typeface="Helvetica" charset="0"/>
                <a:ea typeface="Helvetica" charset="0"/>
                <a:cs typeface="Helvetica" charset="0"/>
              </a:rPr>
              <a:t>Non-Interstate Bridge Modernization 	3.6</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Safety Specific 	25.0	25.0	25.0	25.0	25.0	25.0	25.0	25.0	25.0	25.0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Non-Interstate Capacity/System Enhancement	155.6	110.4	106.5	166.7</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r>
              <a:rPr lang="en-US" sz="900" dirty="0">
                <a:solidFill>
                  <a:srgbClr val="008000"/>
                </a:solidFill>
                <a:latin typeface="Helvetica" charset="0"/>
                <a:ea typeface="Helvetica" charset="0"/>
                <a:cs typeface="Helvetica" charset="0"/>
              </a:rPr>
              <a:t>Non-Interstate Capacity/System Enhancement	2.0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IA 9 Allamakee Mississippi River Bridge					40.0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IA 17 Boone N of US 30 and E 3 mi					6.0	0.1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30 Story E of I-35 to E of 600</a:t>
            </a:r>
            <a:r>
              <a:rPr lang="en-US" sz="900" baseline="30000" dirty="0">
                <a:latin typeface="Helvetica" charset="0"/>
                <a:ea typeface="Helvetica" charset="0"/>
                <a:cs typeface="Helvetica" charset="0"/>
              </a:rPr>
              <a:t>th</a:t>
            </a:r>
            <a:r>
              <a:rPr lang="en-US" sz="900" dirty="0">
                <a:latin typeface="Helvetica" charset="0"/>
                <a:ea typeface="Helvetica" charset="0"/>
                <a:cs typeface="Helvetica" charset="0"/>
              </a:rPr>
              <a:t> Ave					0.3	</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30 Benton from IA 21 to US 218					0.2</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61 Des Moines from 210</a:t>
            </a:r>
            <a:r>
              <a:rPr lang="en-US" sz="900" baseline="30000" dirty="0">
                <a:latin typeface="Helvetica" charset="0"/>
                <a:ea typeface="Helvetica" charset="0"/>
                <a:cs typeface="Helvetica" charset="0"/>
              </a:rPr>
              <a:t>th</a:t>
            </a:r>
            <a:r>
              <a:rPr lang="en-US" sz="900" dirty="0">
                <a:latin typeface="Helvetica" charset="0"/>
                <a:ea typeface="Helvetica" charset="0"/>
                <a:cs typeface="Helvetica" charset="0"/>
              </a:rPr>
              <a:t> St to N of Mediapolis					14.6	0.1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61 Des Moines N of Mediapolis to N of IA 78					17.8	2.8	22.3	0.1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IA 92 Washington/Louisa from US 218 to IA 70					0.2</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Major Interstate Capacity/System Enhancement	191.4	209.3	150.3	95.6</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r>
              <a:rPr lang="en-US" sz="900" dirty="0">
                <a:solidFill>
                  <a:srgbClr val="008000"/>
                </a:solidFill>
                <a:latin typeface="Helvetica" charset="0"/>
                <a:ea typeface="Helvetica" charset="0"/>
                <a:cs typeface="Helvetica" charset="0"/>
              </a:rPr>
              <a:t>Major Interstate Capacity/System Enhancement	0.6</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I-35 Polk/Story					30.5	52.5	1.0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I-80 Cedar					33.0	34.0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I-80 Scott Mississippi River Bridge						150.0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endParaRPr lang="en-US" sz="900" dirty="0">
              <a:latin typeface="Helvetica" charset="0"/>
              <a:ea typeface="Helvetica" charset="0"/>
              <a:cs typeface="Helvetica" charset="0"/>
            </a:endParaRP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b="1" dirty="0">
                <a:latin typeface="Helvetica" charset="0"/>
                <a:ea typeface="Helvetica" charset="0"/>
                <a:cs typeface="Helvetica" charset="0"/>
              </a:rPr>
              <a:t>Highway Program Balance  	46.1	</a:t>
            </a:r>
            <a:r>
              <a:rPr lang="en-US" sz="900" b="1" dirty="0">
                <a:solidFill>
                  <a:srgbClr val="FF0000"/>
                </a:solidFill>
                <a:latin typeface="Helvetica" charset="0"/>
                <a:ea typeface="Helvetica" charset="0"/>
                <a:cs typeface="Helvetica" charset="0"/>
              </a:rPr>
              <a:t>(7.9)</a:t>
            </a:r>
            <a:r>
              <a:rPr lang="en-US" sz="900" b="1" dirty="0">
                <a:latin typeface="Helvetica" charset="0"/>
                <a:ea typeface="Helvetica" charset="0"/>
                <a:cs typeface="Helvetica" charset="0"/>
              </a:rPr>
              <a:t>	32.7	18.2	116.1	</a:t>
            </a:r>
            <a:r>
              <a:rPr lang="en-US" sz="900" b="1" dirty="0">
                <a:solidFill>
                  <a:srgbClr val="FF0000"/>
                </a:solidFill>
                <a:latin typeface="Helvetica" charset="0"/>
                <a:ea typeface="Helvetica" charset="0"/>
                <a:cs typeface="Helvetica" charset="0"/>
              </a:rPr>
              <a:t>(0.8)</a:t>
            </a:r>
            <a:r>
              <a:rPr lang="en-US" sz="900" b="1" dirty="0">
                <a:latin typeface="Helvetica" charset="0"/>
                <a:ea typeface="Helvetica" charset="0"/>
                <a:cs typeface="Helvetica" charset="0"/>
              </a:rPr>
              <a:t>	190.4	183.6	153.7	123.7</a:t>
            </a:r>
          </a:p>
        </p:txBody>
      </p:sp>
      <p:sp>
        <p:nvSpPr>
          <p:cNvPr id="7171" name="Rectangle 4"/>
          <p:cNvSpPr>
            <a:spLocks noChangeArrowheads="1"/>
          </p:cNvSpPr>
          <p:nvPr/>
        </p:nvSpPr>
        <p:spPr bwMode="auto">
          <a:xfrm>
            <a:off x="0" y="852981"/>
            <a:ext cx="9144000" cy="447495"/>
          </a:xfrm>
          <a:prstGeom prst="rect">
            <a:avLst/>
          </a:prstGeom>
          <a:noFill/>
          <a:ln w="9525">
            <a:noFill/>
            <a:miter lim="800000"/>
            <a:headEnd/>
            <a:tailEnd/>
          </a:ln>
        </p:spPr>
        <p:txBody>
          <a:bodyPr wrap="square">
            <a:spAutoFit/>
          </a:bodyPr>
          <a:lstStyle/>
          <a:p>
            <a:pPr>
              <a:lnSpc>
                <a:spcPct val="50000"/>
              </a:lnSpc>
              <a:spcBef>
                <a:spcPct val="50000"/>
              </a:spcBef>
              <a:buFont typeface="Wingdings" pitchFamily="2" charset="2"/>
              <a:buNone/>
              <a:tabLst>
                <a:tab pos="3033713" algn="ctr"/>
                <a:tab pos="3722688" algn="ctr"/>
                <a:tab pos="4337050" algn="ctr"/>
                <a:tab pos="4967288" algn="ctr"/>
                <a:tab pos="5656263" algn="ctr"/>
                <a:tab pos="6286500" algn="ctr"/>
                <a:tab pos="6913563" algn="ctr"/>
                <a:tab pos="7488238" algn="ctr"/>
                <a:tab pos="8118475" algn="ctr"/>
                <a:tab pos="8689975" algn="ctr"/>
              </a:tabLst>
              <a:defRPr/>
            </a:pPr>
            <a:r>
              <a:rPr lang="en-US" sz="900" dirty="0">
                <a:solidFill>
                  <a:schemeClr val="tx1">
                    <a:lumMod val="50000"/>
                  </a:schemeClr>
                </a:solidFill>
                <a:latin typeface="Helvetica" charset="0"/>
              </a:rPr>
              <a:t>		                Proposed Highway Program		        	        Extended Highway Program</a:t>
            </a:r>
          </a:p>
          <a:p>
            <a:pPr>
              <a:lnSpc>
                <a:spcPct val="50000"/>
              </a:lnSpc>
              <a:spcBef>
                <a:spcPct val="50000"/>
              </a:spcBef>
              <a:buFont typeface="Wingdings" pitchFamily="2" charset="2"/>
              <a:buNone/>
              <a:tabLst>
                <a:tab pos="3033713" algn="ctr"/>
                <a:tab pos="3722688" algn="ctr"/>
                <a:tab pos="4337050" algn="ctr"/>
                <a:tab pos="4967288" algn="ctr"/>
                <a:tab pos="5656263" algn="ctr"/>
                <a:tab pos="6286500" algn="ctr"/>
                <a:tab pos="6913563" algn="ctr"/>
                <a:tab pos="7488238" algn="ctr"/>
                <a:tab pos="8118475" algn="ctr"/>
                <a:tab pos="8689975" algn="ctr"/>
              </a:tabLst>
              <a:defRPr/>
            </a:pPr>
            <a:r>
              <a:rPr lang="en-US" sz="900" dirty="0">
                <a:solidFill>
                  <a:schemeClr val="tx1">
                    <a:lumMod val="50000"/>
                  </a:schemeClr>
                </a:solidFill>
                <a:latin typeface="Helvetica" charset="0"/>
              </a:rPr>
              <a:t>			</a:t>
            </a:r>
          </a:p>
          <a:p>
            <a:pPr>
              <a:lnSpc>
                <a:spcPct val="50000"/>
              </a:lnSpc>
              <a:spcBef>
                <a:spcPct val="50000"/>
              </a:spcBef>
              <a:buFont typeface="Wingdings" pitchFamily="2" charset="2"/>
              <a:buNone/>
              <a:tabLst>
                <a:tab pos="3033713" algn="ctr"/>
                <a:tab pos="3722688" algn="ctr"/>
                <a:tab pos="4337050" algn="ctr"/>
                <a:tab pos="4967288" algn="ctr"/>
                <a:tab pos="5656263" algn="ctr"/>
                <a:tab pos="6286500" algn="ctr"/>
                <a:tab pos="6913563" algn="ctr"/>
                <a:tab pos="7488238" algn="ctr"/>
                <a:tab pos="8118475" algn="ctr"/>
                <a:tab pos="8689975" algn="ctr"/>
              </a:tabLst>
              <a:defRPr/>
            </a:pP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2020</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2021</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2022</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2023</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2024</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2025</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2026</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2027</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2028</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2029</a:t>
            </a:r>
          </a:p>
        </p:txBody>
      </p:sp>
      <p:sp>
        <p:nvSpPr>
          <p:cNvPr id="2052" name="Rectangle 5"/>
          <p:cNvSpPr>
            <a:spLocks noChangeArrowheads="1"/>
          </p:cNvSpPr>
          <p:nvPr/>
        </p:nvSpPr>
        <p:spPr bwMode="auto">
          <a:xfrm>
            <a:off x="0" y="446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lnSpc>
                <a:spcPct val="50000"/>
              </a:lnSpc>
              <a:spcBef>
                <a:spcPct val="50000"/>
              </a:spcBef>
              <a:buFont typeface="Wingdings" pitchFamily="2" charset="2"/>
              <a:buChar char="w"/>
            </a:pPr>
            <a:endParaRPr lang="en-US" altLang="en-US" sz="1000" dirty="0">
              <a:solidFill>
                <a:srgbClr val="000000"/>
              </a:solidFill>
              <a:latin typeface="Helvetica" pitchFamily="34" charset="0"/>
              <a:ea typeface="Helvetica" pitchFamily="34" charset="0"/>
              <a:cs typeface="Helvetica" pitchFamily="34" charset="0"/>
            </a:endParaRPr>
          </a:p>
          <a:p>
            <a:pPr algn="ctr" eaLnBrk="1" hangingPunct="1">
              <a:lnSpc>
                <a:spcPct val="50000"/>
              </a:lnSpc>
              <a:spcBef>
                <a:spcPct val="50000"/>
              </a:spcBef>
              <a:buFont typeface="Wingdings" pitchFamily="2" charset="2"/>
              <a:buNone/>
            </a:pPr>
            <a:r>
              <a:rPr lang="en-US" altLang="en-US" sz="2000" dirty="0">
                <a:solidFill>
                  <a:srgbClr val="000000"/>
                </a:solidFill>
                <a:latin typeface="Helvetica" pitchFamily="34" charset="0"/>
                <a:ea typeface="Helvetica" pitchFamily="34" charset="0"/>
                <a:cs typeface="Helvetica" pitchFamily="34" charset="0"/>
              </a:rPr>
              <a:t>2020-2029 Highway Program Analysis</a:t>
            </a:r>
          </a:p>
          <a:p>
            <a:pPr algn="ctr" eaLnBrk="1" hangingPunct="1">
              <a:lnSpc>
                <a:spcPct val="50000"/>
              </a:lnSpc>
              <a:spcBef>
                <a:spcPct val="50000"/>
              </a:spcBef>
              <a:buFont typeface="Wingdings" pitchFamily="2" charset="2"/>
              <a:buNone/>
            </a:pPr>
            <a:r>
              <a:rPr lang="en-US" altLang="en-US" sz="1000" dirty="0">
                <a:solidFill>
                  <a:srgbClr val="000000"/>
                </a:solidFill>
                <a:latin typeface="Helvetica" pitchFamily="34" charset="0"/>
                <a:ea typeface="Helvetica" pitchFamily="34" charset="0"/>
                <a:cs typeface="Helvetica" pitchFamily="34" charset="0"/>
              </a:rPr>
              <a:t>For Highway Planning Purposes Only (x $1,000,000)</a:t>
            </a:r>
          </a:p>
        </p:txBody>
      </p:sp>
      <p:sp>
        <p:nvSpPr>
          <p:cNvPr id="2053" name="Line 9"/>
          <p:cNvSpPr>
            <a:spLocks noChangeShapeType="1"/>
          </p:cNvSpPr>
          <p:nvPr/>
        </p:nvSpPr>
        <p:spPr bwMode="auto">
          <a:xfrm>
            <a:off x="233364" y="2256183"/>
            <a:ext cx="891063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4" name="Line 9"/>
          <p:cNvSpPr>
            <a:spLocks noChangeShapeType="1"/>
          </p:cNvSpPr>
          <p:nvPr/>
        </p:nvSpPr>
        <p:spPr bwMode="auto">
          <a:xfrm flipH="1" flipV="1">
            <a:off x="6132443" y="821890"/>
            <a:ext cx="0" cy="510972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6" name="Line 9"/>
          <p:cNvSpPr>
            <a:spLocks noChangeShapeType="1"/>
          </p:cNvSpPr>
          <p:nvPr/>
        </p:nvSpPr>
        <p:spPr bwMode="auto">
          <a:xfrm>
            <a:off x="233363" y="5674829"/>
            <a:ext cx="8910637"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Slide Number Placeholder 5"/>
          <p:cNvSpPr>
            <a:spLocks noGrp="1"/>
          </p:cNvSpPr>
          <p:nvPr>
            <p:ph type="sldNum" sz="quarter" idx="12"/>
          </p:nvPr>
        </p:nvSpPr>
        <p:spPr>
          <a:xfrm>
            <a:off x="6731623" y="6345717"/>
            <a:ext cx="2133600" cy="365125"/>
          </a:xfrm>
        </p:spPr>
        <p:txBody>
          <a:bodyPr/>
          <a:lstStyle/>
          <a:p>
            <a:pPr>
              <a:buNone/>
              <a:defRPr/>
            </a:pPr>
            <a:fld id="{2B0DEF53-7DF5-47EE-8769-039F17C43088}" type="slidenum">
              <a:rPr lang="en-US" sz="1200" smtClean="0">
                <a:latin typeface="Helvetica" panose="020B0604020202020204" pitchFamily="34" charset="0"/>
                <a:cs typeface="Helvetica" panose="020B0604020202020204" pitchFamily="34" charset="0"/>
              </a:rPr>
              <a:pPr>
                <a:buNone/>
                <a:defRPr/>
              </a:pPr>
              <a:t>14</a:t>
            </a:fld>
            <a:endParaRPr lang="en-US" sz="1200" dirty="0">
              <a:latin typeface="Helvetica" panose="020B0604020202020204" pitchFamily="34" charset="0"/>
              <a:cs typeface="Helvetica" panose="020B0604020202020204" pitchFamily="34" charset="0"/>
            </a:endParaRPr>
          </a:p>
        </p:txBody>
      </p:sp>
      <p:sp>
        <p:nvSpPr>
          <p:cNvPr id="13" name="TextBox 28">
            <a:extLst>
              <a:ext uri="{FF2B5EF4-FFF2-40B4-BE49-F238E27FC236}">
                <a16:creationId xmlns:a16="http://schemas.microsoft.com/office/drawing/2014/main" id="{8D66557B-C127-4B40-815A-25A5F5AE87C1}"/>
              </a:ext>
            </a:extLst>
          </p:cNvPr>
          <p:cNvSpPr txBox="1">
            <a:spLocks noChangeArrowheads="1"/>
          </p:cNvSpPr>
          <p:nvPr/>
        </p:nvSpPr>
        <p:spPr bwMode="auto">
          <a:xfrm>
            <a:off x="233362" y="365300"/>
            <a:ext cx="2142106" cy="397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171450" lvl="2" indent="-171450" eaLnBrk="1" hangingPunct="1">
              <a:buClr>
                <a:schemeClr val="tx1"/>
              </a:buClr>
            </a:pPr>
            <a:r>
              <a:rPr lang="en-US" altLang="en-US" sz="900" dirty="0">
                <a:latin typeface="Helvetica" pitchFamily="34" charset="0"/>
                <a:ea typeface="Helvetica" pitchFamily="34" charset="0"/>
                <a:cs typeface="Helvetica" pitchFamily="34" charset="0"/>
              </a:rPr>
              <a:t>Changes to Projected Funds</a:t>
            </a:r>
          </a:p>
          <a:p>
            <a:pPr marL="171450" lvl="2" indent="-171450" eaLnBrk="1" hangingPunct="1">
              <a:buClr>
                <a:schemeClr val="tx1"/>
              </a:buClr>
            </a:pPr>
            <a:r>
              <a:rPr lang="en-US" altLang="en-US" sz="900" dirty="0">
                <a:solidFill>
                  <a:srgbClr val="008000"/>
                </a:solidFill>
                <a:latin typeface="Helvetica" pitchFamily="34" charset="0"/>
                <a:ea typeface="Helvetica" pitchFamily="34" charset="0"/>
                <a:cs typeface="Helvetica" pitchFamily="34" charset="0"/>
              </a:rPr>
              <a:t>FY 2019 Projects Rescheduled</a:t>
            </a:r>
          </a:p>
        </p:txBody>
      </p:sp>
      <p:sp>
        <p:nvSpPr>
          <p:cNvPr id="12" name="Rectangle 11">
            <a:extLst>
              <a:ext uri="{FF2B5EF4-FFF2-40B4-BE49-F238E27FC236}">
                <a16:creationId xmlns:a16="http://schemas.microsoft.com/office/drawing/2014/main" id="{D87B7EDA-64B8-4444-9636-93DF48F1CEF7}"/>
              </a:ext>
            </a:extLst>
          </p:cNvPr>
          <p:cNvSpPr/>
          <p:nvPr/>
        </p:nvSpPr>
        <p:spPr>
          <a:xfrm>
            <a:off x="2557816" y="6214912"/>
            <a:ext cx="6391382" cy="261610"/>
          </a:xfrm>
          <a:prstGeom prst="rect">
            <a:avLst/>
          </a:prstGeom>
        </p:spPr>
        <p:txBody>
          <a:bodyPr wrap="square">
            <a:spAutoFit/>
          </a:bodyPr>
          <a:lstStyle/>
          <a:p>
            <a:pPr>
              <a:buNone/>
            </a:pPr>
            <a:r>
              <a:rPr lang="en-US" sz="1100" dirty="0">
                <a:solidFill>
                  <a:srgbClr val="008000"/>
                </a:solidFill>
                <a:latin typeface="Helvetica" panose="020B0604020202020204" pitchFamily="34" charset="0"/>
                <a:cs typeface="Helvetica" panose="020B0604020202020204" pitchFamily="34" charset="0"/>
              </a:rPr>
              <a:t>Should projects in the 2020-2023 program continue to be programmed with cost/schedule updates?</a:t>
            </a:r>
          </a:p>
        </p:txBody>
      </p:sp>
      <p:sp>
        <p:nvSpPr>
          <p:cNvPr id="15" name="TextBox 28">
            <a:extLst>
              <a:ext uri="{FF2B5EF4-FFF2-40B4-BE49-F238E27FC236}">
                <a16:creationId xmlns:a16="http://schemas.microsoft.com/office/drawing/2014/main" id="{FF54D9AD-B488-45D1-B76F-B8274833AE1E}"/>
              </a:ext>
            </a:extLst>
          </p:cNvPr>
          <p:cNvSpPr txBox="1">
            <a:spLocks noChangeArrowheads="1"/>
          </p:cNvSpPr>
          <p:nvPr/>
        </p:nvSpPr>
        <p:spPr bwMode="auto">
          <a:xfrm>
            <a:off x="0" y="6337583"/>
            <a:ext cx="3498574" cy="510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lvl="2" eaLnBrk="1" hangingPunct="1">
              <a:buFont typeface="Wingdings" pitchFamily="2" charset="2"/>
              <a:buNone/>
            </a:pPr>
            <a:r>
              <a:rPr lang="en-US" altLang="en-US" sz="800" dirty="0">
                <a:solidFill>
                  <a:srgbClr val="000000"/>
                </a:solidFill>
                <a:latin typeface="Helvetica" pitchFamily="34" charset="0"/>
                <a:ea typeface="Helvetica" pitchFamily="34" charset="0"/>
                <a:cs typeface="Helvetica" pitchFamily="34" charset="0"/>
              </a:rPr>
              <a:t>Black:  Previous discussion</a:t>
            </a:r>
          </a:p>
          <a:p>
            <a:pPr marL="0" lvl="2" eaLnBrk="1" hangingPunct="1">
              <a:buFont typeface="Wingdings" pitchFamily="2" charset="2"/>
              <a:buNone/>
            </a:pPr>
            <a:r>
              <a:rPr lang="en-US" altLang="en-US" sz="800" dirty="0">
                <a:solidFill>
                  <a:srgbClr val="FF0000"/>
                </a:solidFill>
                <a:latin typeface="Helvetica" pitchFamily="34" charset="0"/>
                <a:ea typeface="Helvetica" pitchFamily="34" charset="0"/>
                <a:cs typeface="Helvetica" pitchFamily="34" charset="0"/>
              </a:rPr>
              <a:t>(   ):  Indicates Highway Program is over-programmed</a:t>
            </a:r>
          </a:p>
          <a:p>
            <a:pPr marL="0" lvl="2" eaLnBrk="1" hangingPunct="1">
              <a:buNone/>
            </a:pPr>
            <a:r>
              <a:rPr lang="en-US" altLang="en-US" sz="800" dirty="0">
                <a:solidFill>
                  <a:srgbClr val="008000"/>
                </a:solidFill>
                <a:latin typeface="Helvetica" pitchFamily="34" charset="0"/>
                <a:ea typeface="Helvetica" pitchFamily="34" charset="0"/>
                <a:cs typeface="Helvetica" pitchFamily="34" charset="0"/>
              </a:rPr>
              <a:t>Green:  Changes since previous discussion</a:t>
            </a:r>
            <a:r>
              <a:rPr lang="en-US" altLang="en-US" sz="800" dirty="0">
                <a:solidFill>
                  <a:srgbClr val="FF0000"/>
                </a:solidFill>
                <a:latin typeface="Helvetica" pitchFamily="34" charset="0"/>
                <a:ea typeface="Helvetica" pitchFamily="34" charset="0"/>
                <a:cs typeface="Helvetica" pitchFamily="34" charset="0"/>
              </a:rPr>
              <a:t> </a:t>
            </a:r>
            <a:endParaRPr lang="en-US" altLang="en-US" sz="800" dirty="0">
              <a:solidFill>
                <a:srgbClr val="008000"/>
              </a:solidFill>
              <a:latin typeface="Helvetica" pitchFamily="34" charset="0"/>
              <a:ea typeface="Helvetica" pitchFamily="34" charset="0"/>
              <a:cs typeface="Helvetica" pitchFamily="34" charset="0"/>
            </a:endParaRPr>
          </a:p>
        </p:txBody>
      </p:sp>
      <p:sp>
        <p:nvSpPr>
          <p:cNvPr id="16" name="Rectangle 6">
            <a:extLst>
              <a:ext uri="{FF2B5EF4-FFF2-40B4-BE49-F238E27FC236}">
                <a16:creationId xmlns:a16="http://schemas.microsoft.com/office/drawing/2014/main" id="{9D59E49D-377A-40DA-A6B9-AEFDD31B9E37}"/>
              </a:ext>
            </a:extLst>
          </p:cNvPr>
          <p:cNvSpPr>
            <a:spLocks noChangeArrowheads="1"/>
          </p:cNvSpPr>
          <p:nvPr/>
        </p:nvSpPr>
        <p:spPr bwMode="auto">
          <a:xfrm>
            <a:off x="7748729" y="32729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314813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4"/>
          <p:cNvSpPr>
            <a:spLocks noChangeArrowheads="1"/>
          </p:cNvSpPr>
          <p:nvPr/>
        </p:nvSpPr>
        <p:spPr bwMode="auto">
          <a:xfrm>
            <a:off x="0" y="1371140"/>
            <a:ext cx="9144000" cy="3665875"/>
          </a:xfrm>
          <a:prstGeom prst="rect">
            <a:avLst/>
          </a:prstGeom>
          <a:noFill/>
          <a:ln w="9525">
            <a:noFill/>
            <a:miter lim="800000"/>
            <a:headEnd/>
            <a:tailEnd/>
          </a:ln>
        </p:spPr>
        <p:txBody>
          <a:bodyPr wrap="square">
            <a:spAutoFit/>
          </a:bodyPr>
          <a:lstStyle/>
          <a:p>
            <a:pPr defTabSz="3376613">
              <a:lnSpc>
                <a:spcPct val="55000"/>
              </a:lnSpc>
              <a:spcBef>
                <a:spcPct val="50000"/>
              </a:spcBef>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endParaRPr lang="en-US" sz="900" dirty="0">
              <a:latin typeface="Helvetica" charset="0"/>
              <a:ea typeface="Helvetica" charset="0"/>
              <a:cs typeface="Helvetica" charset="0"/>
            </a:endParaRP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Projected Funds as of March 2019	734.7	722.0	669.9	693.2	688.7	688.7	688.7	688.7	688.7	688.7</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pPr>
            <a:r>
              <a:rPr lang="en-US" sz="900" dirty="0">
                <a:solidFill>
                  <a:srgbClr val="008000"/>
                </a:solidFill>
                <a:latin typeface="Helvetica" pitchFamily="34" charset="0"/>
              </a:rPr>
              <a:t>	</a:t>
            </a:r>
            <a:r>
              <a:rPr lang="en-US" sz="900" dirty="0">
                <a:latin typeface="Helvetica" charset="0"/>
                <a:ea typeface="Helvetica" charset="0"/>
                <a:cs typeface="Helvetica" charset="0"/>
              </a:rPr>
              <a:t>	</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Highway Program Components</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Interstate Stewardship	155.3	223.1	175.8	162.5	165.0	165.0	170.0	175.0	180.0	185.0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r>
              <a:rPr lang="en-US" sz="900" dirty="0">
                <a:solidFill>
                  <a:srgbClr val="008000"/>
                </a:solidFill>
                <a:latin typeface="Helvetica" charset="0"/>
                <a:ea typeface="Helvetica" charset="0"/>
                <a:cs typeface="Helvetica" charset="0"/>
              </a:rPr>
              <a:t>Interstate Stewardship	43.0	16.7	8.9	(17.7)	(36.3)</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Non-Interstate Pavement Modernization 	100.4	105.0	115.0	125.0	130.0	135.0	140.0	150.0	160.0	170.0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Non-Interstate Bridge Modernization 	58.3	57.1	64.6	100.2	110.0	125.0	140.0	155.0	170.0	185.0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r>
              <a:rPr lang="en-US" sz="900" dirty="0">
                <a:solidFill>
                  <a:srgbClr val="008000"/>
                </a:solidFill>
                <a:latin typeface="Helvetica" charset="0"/>
                <a:ea typeface="Helvetica" charset="0"/>
                <a:cs typeface="Helvetica" charset="0"/>
              </a:rPr>
              <a:t>Non-Interstate Bridge Modernization 		0.2	0.1	0.8	</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Safety Specific 	25.0	25.0	25.0	25.0	25.0	25.0	25.0	25.0	25.0	25.0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Non-Interstate Capacity/System Enhancement	157.6	110.4	106.5	166.7	39.1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r>
              <a:rPr lang="en-US" sz="900" dirty="0">
                <a:solidFill>
                  <a:srgbClr val="008000"/>
                </a:solidFill>
                <a:latin typeface="Helvetica" charset="0"/>
                <a:ea typeface="Helvetica" charset="0"/>
                <a:cs typeface="Helvetica" charset="0"/>
              </a:rPr>
              <a:t>Non-Interstate Capacity/System Enhancement	19.2	(3.8)	(16.4)	(21.3)	10.2</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IA 9 Allamakee Mississippi River Bridge					40.0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 17 Boone N of US 30 and E 3 mi						0.1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61 Des Moines from 210</a:t>
            </a:r>
            <a:r>
              <a:rPr lang="en-US" sz="900" baseline="30000" dirty="0">
                <a:latin typeface="Helvetica" charset="0"/>
                <a:ea typeface="Helvetica" charset="0"/>
                <a:cs typeface="Helvetica" charset="0"/>
              </a:rPr>
              <a:t>th</a:t>
            </a:r>
            <a:r>
              <a:rPr lang="en-US" sz="900" dirty="0">
                <a:latin typeface="Helvetica" charset="0"/>
                <a:ea typeface="Helvetica" charset="0"/>
                <a:cs typeface="Helvetica" charset="0"/>
              </a:rPr>
              <a:t> St to N of Mediapolis						0.1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US 61 Des Moines N of Mediapolis to N of IA 78						2.8	23.5	0.1</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Major Interstate Capacity/System Enhancement	192.0	209.3	150.3	95.6	63.5</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r>
              <a:rPr lang="en-US" sz="900" dirty="0">
                <a:solidFill>
                  <a:srgbClr val="008000"/>
                </a:solidFill>
                <a:latin typeface="Helvetica" charset="0"/>
                <a:ea typeface="Helvetica" charset="0"/>
                <a:cs typeface="Helvetica" charset="0"/>
              </a:rPr>
              <a:t>Major Interstate Capacity/System Enhancement	(49.4)	(5.3)	44.4	10.5	19.6</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I-35 Polk/Story						52.5	1.0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I-80 Cedar						</a:t>
            </a:r>
            <a:r>
              <a:rPr lang="en-US" sz="900" dirty="0">
                <a:solidFill>
                  <a:srgbClr val="008000"/>
                </a:solidFill>
                <a:latin typeface="Helvetica" charset="0"/>
                <a:ea typeface="Helvetica" charset="0"/>
                <a:cs typeface="Helvetica" charset="0"/>
              </a:rPr>
              <a:t>56.3</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I-80 Scott Mississippi River Bridge						150.0</a:t>
            </a:r>
          </a:p>
          <a:p>
            <a:pPr defTabSz="3376613">
              <a:lnSpc>
                <a:spcPct val="55000"/>
              </a:lnSpc>
              <a:spcBef>
                <a:spcPct val="50000"/>
              </a:spcBef>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endParaRPr lang="en-US" sz="900" dirty="0">
              <a:latin typeface="Helvetica" charset="0"/>
              <a:ea typeface="Helvetica" charset="0"/>
              <a:cs typeface="Helvetica" charset="0"/>
            </a:endParaRP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dirty="0">
                <a:latin typeface="Helvetica" charset="0"/>
                <a:ea typeface="Helvetica" charset="0"/>
                <a:cs typeface="Helvetica" charset="0"/>
              </a:rPr>
              <a:t>		</a:t>
            </a:r>
          </a:p>
          <a:p>
            <a:pPr defTabSz="3376613">
              <a:lnSpc>
                <a:spcPct val="55000"/>
              </a:lnSpc>
              <a:spcBef>
                <a:spcPct val="50000"/>
              </a:spcBef>
              <a:buFont typeface="Wingdings" pitchFamily="2" charset="2"/>
              <a:buNone/>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pPr>
            <a:r>
              <a:rPr lang="en-US" sz="900" b="1" dirty="0">
                <a:latin typeface="Helvetica" charset="0"/>
                <a:ea typeface="Helvetica" charset="0"/>
                <a:cs typeface="Helvetica" charset="0"/>
              </a:rPr>
              <a:t>Highway Program Balance  	</a:t>
            </a:r>
            <a:r>
              <a:rPr lang="en-US" sz="900" b="1" dirty="0">
                <a:solidFill>
                  <a:srgbClr val="008000"/>
                </a:solidFill>
                <a:latin typeface="Helvetica" charset="0"/>
                <a:ea typeface="Helvetica" charset="0"/>
                <a:cs typeface="Helvetica" charset="0"/>
              </a:rPr>
              <a:t>33.3	</a:t>
            </a:r>
            <a:r>
              <a:rPr lang="en-US" sz="900" b="1" dirty="0">
                <a:solidFill>
                  <a:srgbClr val="FF0000"/>
                </a:solidFill>
                <a:latin typeface="Helvetica" charset="0"/>
                <a:ea typeface="Helvetica" charset="0"/>
                <a:cs typeface="Helvetica" charset="0"/>
              </a:rPr>
              <a:t>(15.7)</a:t>
            </a:r>
            <a:r>
              <a:rPr lang="en-US" sz="900" b="1" dirty="0">
                <a:solidFill>
                  <a:srgbClr val="008000"/>
                </a:solidFill>
                <a:latin typeface="Helvetica" charset="0"/>
                <a:ea typeface="Helvetica" charset="0"/>
                <a:cs typeface="Helvetica" charset="0"/>
              </a:rPr>
              <a:t>	</a:t>
            </a:r>
            <a:r>
              <a:rPr lang="en-US" sz="900" b="1" dirty="0">
                <a:solidFill>
                  <a:srgbClr val="FF0000"/>
                </a:solidFill>
                <a:latin typeface="Helvetica" charset="0"/>
                <a:ea typeface="Helvetica" charset="0"/>
                <a:cs typeface="Helvetica" charset="0"/>
              </a:rPr>
              <a:t>(4.3)</a:t>
            </a:r>
            <a:r>
              <a:rPr lang="en-US" sz="900" b="1" dirty="0">
                <a:solidFill>
                  <a:srgbClr val="008000"/>
                </a:solidFill>
                <a:latin typeface="Helvetica" charset="0"/>
                <a:ea typeface="Helvetica" charset="0"/>
                <a:cs typeface="Helvetica" charset="0"/>
              </a:rPr>
              <a:t>	45.9	122.6</a:t>
            </a:r>
            <a:r>
              <a:rPr lang="en-US" sz="900" b="1" dirty="0">
                <a:latin typeface="Helvetica" charset="0"/>
                <a:ea typeface="Helvetica" charset="0"/>
                <a:cs typeface="Helvetica" charset="0"/>
              </a:rPr>
              <a:t>	</a:t>
            </a:r>
            <a:r>
              <a:rPr lang="en-US" sz="900" b="1" dirty="0">
                <a:solidFill>
                  <a:srgbClr val="FF0000"/>
                </a:solidFill>
                <a:latin typeface="Helvetica" charset="0"/>
                <a:ea typeface="Helvetica" charset="0"/>
                <a:cs typeface="Helvetica" charset="0"/>
              </a:rPr>
              <a:t>(23.1)</a:t>
            </a:r>
            <a:r>
              <a:rPr lang="en-US" sz="900" b="1" dirty="0">
                <a:latin typeface="Helvetica" charset="0"/>
                <a:ea typeface="Helvetica" charset="0"/>
                <a:cs typeface="Helvetica" charset="0"/>
              </a:rPr>
              <a:t>	190.4	183.6	153.7	123.7</a:t>
            </a:r>
          </a:p>
        </p:txBody>
      </p:sp>
      <p:sp>
        <p:nvSpPr>
          <p:cNvPr id="7171" name="Rectangle 4"/>
          <p:cNvSpPr>
            <a:spLocks noChangeArrowheads="1"/>
          </p:cNvSpPr>
          <p:nvPr/>
        </p:nvSpPr>
        <p:spPr bwMode="auto">
          <a:xfrm>
            <a:off x="0" y="852981"/>
            <a:ext cx="9144000" cy="447495"/>
          </a:xfrm>
          <a:prstGeom prst="rect">
            <a:avLst/>
          </a:prstGeom>
          <a:noFill/>
          <a:ln w="9525">
            <a:noFill/>
            <a:miter lim="800000"/>
            <a:headEnd/>
            <a:tailEnd/>
          </a:ln>
        </p:spPr>
        <p:txBody>
          <a:bodyPr wrap="square">
            <a:spAutoFit/>
          </a:bodyPr>
          <a:lstStyle/>
          <a:p>
            <a:pPr>
              <a:lnSpc>
                <a:spcPct val="50000"/>
              </a:lnSpc>
              <a:spcBef>
                <a:spcPct val="50000"/>
              </a:spcBef>
              <a:buFont typeface="Wingdings" pitchFamily="2" charset="2"/>
              <a:buNone/>
              <a:tabLst>
                <a:tab pos="3033713" algn="ctr"/>
                <a:tab pos="3722688" algn="ctr"/>
                <a:tab pos="4337050" algn="ctr"/>
                <a:tab pos="4967288" algn="ctr"/>
                <a:tab pos="5656263" algn="ctr"/>
                <a:tab pos="6286500" algn="ctr"/>
                <a:tab pos="6913563" algn="ctr"/>
                <a:tab pos="7488238" algn="ctr"/>
                <a:tab pos="8118475" algn="ctr"/>
                <a:tab pos="8689975" algn="ctr"/>
              </a:tabLst>
              <a:defRPr/>
            </a:pPr>
            <a:r>
              <a:rPr lang="en-US" sz="900" dirty="0">
                <a:solidFill>
                  <a:schemeClr val="tx1">
                    <a:lumMod val="50000"/>
                  </a:schemeClr>
                </a:solidFill>
                <a:latin typeface="Helvetica" charset="0"/>
              </a:rPr>
              <a:t>		                Proposed Highway Program		        	        Extended Highway Program</a:t>
            </a:r>
          </a:p>
          <a:p>
            <a:pPr>
              <a:lnSpc>
                <a:spcPct val="50000"/>
              </a:lnSpc>
              <a:spcBef>
                <a:spcPct val="50000"/>
              </a:spcBef>
              <a:buFont typeface="Wingdings" pitchFamily="2" charset="2"/>
              <a:buNone/>
              <a:tabLst>
                <a:tab pos="3033713" algn="ctr"/>
                <a:tab pos="3722688" algn="ctr"/>
                <a:tab pos="4337050" algn="ctr"/>
                <a:tab pos="4967288" algn="ctr"/>
                <a:tab pos="5656263" algn="ctr"/>
                <a:tab pos="6286500" algn="ctr"/>
                <a:tab pos="6913563" algn="ctr"/>
                <a:tab pos="7488238" algn="ctr"/>
                <a:tab pos="8118475" algn="ctr"/>
                <a:tab pos="8689975" algn="ctr"/>
              </a:tabLst>
              <a:defRPr/>
            </a:pPr>
            <a:r>
              <a:rPr lang="en-US" sz="900" dirty="0">
                <a:solidFill>
                  <a:schemeClr val="tx1">
                    <a:lumMod val="50000"/>
                  </a:schemeClr>
                </a:solidFill>
                <a:latin typeface="Helvetica" charset="0"/>
              </a:rPr>
              <a:t>			</a:t>
            </a:r>
          </a:p>
          <a:p>
            <a:pPr>
              <a:lnSpc>
                <a:spcPct val="50000"/>
              </a:lnSpc>
              <a:spcBef>
                <a:spcPct val="50000"/>
              </a:spcBef>
              <a:buFont typeface="Wingdings" pitchFamily="2" charset="2"/>
              <a:buNone/>
              <a:tabLst>
                <a:tab pos="3033713" algn="ctr"/>
                <a:tab pos="3722688" algn="ctr"/>
                <a:tab pos="4337050" algn="ctr"/>
                <a:tab pos="4967288" algn="ctr"/>
                <a:tab pos="5656263" algn="ctr"/>
                <a:tab pos="6286500" algn="ctr"/>
                <a:tab pos="6913563" algn="ctr"/>
                <a:tab pos="7488238" algn="ctr"/>
                <a:tab pos="8118475" algn="ctr"/>
                <a:tab pos="8689975" algn="ctr"/>
              </a:tabLst>
              <a:defRPr/>
            </a:pP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2020</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2021</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2022</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2023</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2024</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2025</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2026</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2027</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2028</a:t>
            </a:r>
            <a:r>
              <a:rPr lang="en-US" sz="900" dirty="0">
                <a:solidFill>
                  <a:schemeClr val="tx1">
                    <a:lumMod val="50000"/>
                  </a:schemeClr>
                </a:solidFill>
                <a:latin typeface="Helvetica" charset="0"/>
              </a:rPr>
              <a:t>	</a:t>
            </a:r>
            <a:r>
              <a:rPr lang="en-US" sz="900" u="sng" dirty="0">
                <a:solidFill>
                  <a:schemeClr val="tx1">
                    <a:lumMod val="50000"/>
                  </a:schemeClr>
                </a:solidFill>
                <a:latin typeface="Helvetica" charset="0"/>
              </a:rPr>
              <a:t>2029</a:t>
            </a:r>
          </a:p>
        </p:txBody>
      </p:sp>
      <p:sp>
        <p:nvSpPr>
          <p:cNvPr id="2052" name="Rectangle 5"/>
          <p:cNvSpPr>
            <a:spLocks noChangeArrowheads="1"/>
          </p:cNvSpPr>
          <p:nvPr/>
        </p:nvSpPr>
        <p:spPr bwMode="auto">
          <a:xfrm>
            <a:off x="0" y="446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lnSpc>
                <a:spcPct val="50000"/>
              </a:lnSpc>
              <a:spcBef>
                <a:spcPct val="50000"/>
              </a:spcBef>
              <a:buFont typeface="Wingdings" pitchFamily="2" charset="2"/>
              <a:buChar char="w"/>
            </a:pPr>
            <a:endParaRPr lang="en-US" altLang="en-US" sz="1000" dirty="0">
              <a:solidFill>
                <a:srgbClr val="000000"/>
              </a:solidFill>
              <a:latin typeface="Helvetica" pitchFamily="34" charset="0"/>
              <a:ea typeface="Helvetica" pitchFamily="34" charset="0"/>
              <a:cs typeface="Helvetica" pitchFamily="34" charset="0"/>
            </a:endParaRPr>
          </a:p>
          <a:p>
            <a:pPr algn="ctr" eaLnBrk="1" hangingPunct="1">
              <a:lnSpc>
                <a:spcPct val="50000"/>
              </a:lnSpc>
              <a:spcBef>
                <a:spcPct val="50000"/>
              </a:spcBef>
              <a:buFont typeface="Wingdings" pitchFamily="2" charset="2"/>
              <a:buNone/>
            </a:pPr>
            <a:r>
              <a:rPr lang="en-US" altLang="en-US" sz="2000" dirty="0">
                <a:solidFill>
                  <a:srgbClr val="000000"/>
                </a:solidFill>
                <a:latin typeface="Helvetica" pitchFamily="34" charset="0"/>
                <a:ea typeface="Helvetica" pitchFamily="34" charset="0"/>
                <a:cs typeface="Helvetica" pitchFamily="34" charset="0"/>
              </a:rPr>
              <a:t>2020-2029 Highway Program Analysis</a:t>
            </a:r>
          </a:p>
          <a:p>
            <a:pPr algn="ctr" eaLnBrk="1" hangingPunct="1">
              <a:lnSpc>
                <a:spcPct val="50000"/>
              </a:lnSpc>
              <a:spcBef>
                <a:spcPct val="50000"/>
              </a:spcBef>
              <a:buFont typeface="Wingdings" pitchFamily="2" charset="2"/>
              <a:buNone/>
            </a:pPr>
            <a:r>
              <a:rPr lang="en-US" altLang="en-US" sz="1000" dirty="0">
                <a:solidFill>
                  <a:srgbClr val="000000"/>
                </a:solidFill>
                <a:latin typeface="Helvetica" pitchFamily="34" charset="0"/>
                <a:ea typeface="Helvetica" pitchFamily="34" charset="0"/>
                <a:cs typeface="Helvetica" pitchFamily="34" charset="0"/>
              </a:rPr>
              <a:t>For Highway Planning Purposes Only (x $1,000,000)</a:t>
            </a:r>
          </a:p>
        </p:txBody>
      </p:sp>
      <p:sp>
        <p:nvSpPr>
          <p:cNvPr id="2053" name="Line 9"/>
          <p:cNvSpPr>
            <a:spLocks noChangeShapeType="1"/>
          </p:cNvSpPr>
          <p:nvPr/>
        </p:nvSpPr>
        <p:spPr bwMode="auto">
          <a:xfrm>
            <a:off x="233362" y="1845636"/>
            <a:ext cx="891063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4" name="Line 9"/>
          <p:cNvSpPr>
            <a:spLocks noChangeShapeType="1"/>
          </p:cNvSpPr>
          <p:nvPr/>
        </p:nvSpPr>
        <p:spPr bwMode="auto">
          <a:xfrm flipH="1" flipV="1">
            <a:off x="6132442" y="821890"/>
            <a:ext cx="25761" cy="450595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56" name="Line 9"/>
          <p:cNvSpPr>
            <a:spLocks noChangeShapeType="1"/>
          </p:cNvSpPr>
          <p:nvPr/>
        </p:nvSpPr>
        <p:spPr bwMode="auto">
          <a:xfrm>
            <a:off x="233361" y="4684153"/>
            <a:ext cx="8910637"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4" name="Slide Number Placeholder 5"/>
          <p:cNvSpPr>
            <a:spLocks noGrp="1"/>
          </p:cNvSpPr>
          <p:nvPr>
            <p:ph type="sldNum" sz="quarter" idx="12"/>
          </p:nvPr>
        </p:nvSpPr>
        <p:spPr>
          <a:xfrm>
            <a:off x="6731623" y="6345717"/>
            <a:ext cx="2133600" cy="365125"/>
          </a:xfrm>
        </p:spPr>
        <p:txBody>
          <a:bodyPr/>
          <a:lstStyle/>
          <a:p>
            <a:pPr>
              <a:buNone/>
              <a:defRPr/>
            </a:pPr>
            <a:fld id="{2B0DEF53-7DF5-47EE-8769-039F17C43088}" type="slidenum">
              <a:rPr lang="en-US" sz="1200" smtClean="0">
                <a:latin typeface="Helvetica" panose="020B0604020202020204" pitchFamily="34" charset="0"/>
                <a:cs typeface="Helvetica" panose="020B0604020202020204" pitchFamily="34" charset="0"/>
              </a:rPr>
              <a:pPr>
                <a:buNone/>
                <a:defRPr/>
              </a:pPr>
              <a:t>15</a:t>
            </a:fld>
            <a:endParaRPr lang="en-US" sz="1200" dirty="0">
              <a:latin typeface="Helvetica" panose="020B0604020202020204" pitchFamily="34" charset="0"/>
              <a:cs typeface="Helvetica" panose="020B0604020202020204" pitchFamily="34" charset="0"/>
            </a:endParaRPr>
          </a:p>
        </p:txBody>
      </p:sp>
      <p:sp>
        <p:nvSpPr>
          <p:cNvPr id="13" name="TextBox 28">
            <a:extLst>
              <a:ext uri="{FF2B5EF4-FFF2-40B4-BE49-F238E27FC236}">
                <a16:creationId xmlns:a16="http://schemas.microsoft.com/office/drawing/2014/main" id="{8D66557B-C127-4B40-815A-25A5F5AE87C1}"/>
              </a:ext>
            </a:extLst>
          </p:cNvPr>
          <p:cNvSpPr txBox="1">
            <a:spLocks noChangeArrowheads="1"/>
          </p:cNvSpPr>
          <p:nvPr/>
        </p:nvSpPr>
        <p:spPr bwMode="auto">
          <a:xfrm>
            <a:off x="233362" y="365300"/>
            <a:ext cx="2142106" cy="840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171450" lvl="2" indent="-171450" eaLnBrk="1" hangingPunct="1">
              <a:buClr>
                <a:schemeClr val="tx1"/>
              </a:buClr>
            </a:pPr>
            <a:r>
              <a:rPr lang="en-US" altLang="en-US" sz="900" dirty="0">
                <a:latin typeface="Helvetica" pitchFamily="34" charset="0"/>
                <a:ea typeface="Helvetica" pitchFamily="34" charset="0"/>
                <a:cs typeface="Helvetica" pitchFamily="34" charset="0"/>
              </a:rPr>
              <a:t>Changes to Projected Funds</a:t>
            </a:r>
          </a:p>
          <a:p>
            <a:pPr marL="171450" lvl="2" indent="-171450" eaLnBrk="1" hangingPunct="1">
              <a:buClr>
                <a:schemeClr val="tx1"/>
              </a:buClr>
            </a:pPr>
            <a:r>
              <a:rPr lang="en-US" altLang="en-US" sz="900" dirty="0">
                <a:latin typeface="Helvetica" pitchFamily="34" charset="0"/>
                <a:ea typeface="Helvetica" pitchFamily="34" charset="0"/>
                <a:cs typeface="Helvetica" pitchFamily="34" charset="0"/>
              </a:rPr>
              <a:t>FY 2019 Projects Rescheduled</a:t>
            </a:r>
          </a:p>
          <a:p>
            <a:pPr marL="171450" lvl="2" indent="-171450" eaLnBrk="1" hangingPunct="1">
              <a:buClr>
                <a:schemeClr val="tx1"/>
              </a:buClr>
            </a:pPr>
            <a:r>
              <a:rPr lang="en-US" altLang="en-US" sz="900" dirty="0">
                <a:solidFill>
                  <a:srgbClr val="008000"/>
                </a:solidFill>
                <a:latin typeface="Helvetica" pitchFamily="34" charset="0"/>
                <a:ea typeface="Helvetica" pitchFamily="34" charset="0"/>
                <a:cs typeface="Helvetica" pitchFamily="34" charset="0"/>
              </a:rPr>
              <a:t>Rescheduling and cost changes of projects programmed in years 2020 to 2023, add 2024</a:t>
            </a:r>
          </a:p>
        </p:txBody>
      </p:sp>
      <p:sp>
        <p:nvSpPr>
          <p:cNvPr id="12" name="Rectangle 11">
            <a:extLst>
              <a:ext uri="{FF2B5EF4-FFF2-40B4-BE49-F238E27FC236}">
                <a16:creationId xmlns:a16="http://schemas.microsoft.com/office/drawing/2014/main" id="{D87B7EDA-64B8-4444-9636-93DF48F1CEF7}"/>
              </a:ext>
            </a:extLst>
          </p:cNvPr>
          <p:cNvSpPr/>
          <p:nvPr/>
        </p:nvSpPr>
        <p:spPr>
          <a:xfrm>
            <a:off x="2557816" y="6214912"/>
            <a:ext cx="6391382" cy="261610"/>
          </a:xfrm>
          <a:prstGeom prst="rect">
            <a:avLst/>
          </a:prstGeom>
        </p:spPr>
        <p:txBody>
          <a:bodyPr wrap="square">
            <a:spAutoFit/>
          </a:bodyPr>
          <a:lstStyle/>
          <a:p>
            <a:pPr>
              <a:buNone/>
            </a:pPr>
            <a:r>
              <a:rPr lang="en-US" sz="1100" dirty="0">
                <a:solidFill>
                  <a:srgbClr val="008000"/>
                </a:solidFill>
                <a:latin typeface="Helvetica" panose="020B0604020202020204" pitchFamily="34" charset="0"/>
                <a:cs typeface="Helvetica" panose="020B0604020202020204" pitchFamily="34" charset="0"/>
              </a:rPr>
              <a:t>Should projects in the 2020-2023 program continue to be programmed with cost/schedule updates?</a:t>
            </a:r>
          </a:p>
        </p:txBody>
      </p:sp>
      <p:sp>
        <p:nvSpPr>
          <p:cNvPr id="15" name="TextBox 28">
            <a:extLst>
              <a:ext uri="{FF2B5EF4-FFF2-40B4-BE49-F238E27FC236}">
                <a16:creationId xmlns:a16="http://schemas.microsoft.com/office/drawing/2014/main" id="{FF54D9AD-B488-45D1-B76F-B8274833AE1E}"/>
              </a:ext>
            </a:extLst>
          </p:cNvPr>
          <p:cNvSpPr txBox="1">
            <a:spLocks noChangeArrowheads="1"/>
          </p:cNvSpPr>
          <p:nvPr/>
        </p:nvSpPr>
        <p:spPr bwMode="auto">
          <a:xfrm>
            <a:off x="0" y="6337583"/>
            <a:ext cx="3498574" cy="510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lvl="2" eaLnBrk="1" hangingPunct="1">
              <a:buFont typeface="Wingdings" pitchFamily="2" charset="2"/>
              <a:buNone/>
            </a:pPr>
            <a:r>
              <a:rPr lang="en-US" altLang="en-US" sz="800" dirty="0">
                <a:solidFill>
                  <a:srgbClr val="000000"/>
                </a:solidFill>
                <a:latin typeface="Helvetica" pitchFamily="34" charset="0"/>
                <a:ea typeface="Helvetica" pitchFamily="34" charset="0"/>
                <a:cs typeface="Helvetica" pitchFamily="34" charset="0"/>
              </a:rPr>
              <a:t>Black:  Previous discussion</a:t>
            </a:r>
          </a:p>
          <a:p>
            <a:pPr marL="0" lvl="2" eaLnBrk="1" hangingPunct="1">
              <a:buFont typeface="Wingdings" pitchFamily="2" charset="2"/>
              <a:buNone/>
            </a:pPr>
            <a:r>
              <a:rPr lang="en-US" altLang="en-US" sz="800" dirty="0">
                <a:solidFill>
                  <a:srgbClr val="FF0000"/>
                </a:solidFill>
                <a:latin typeface="Helvetica" pitchFamily="34" charset="0"/>
                <a:ea typeface="Helvetica" pitchFamily="34" charset="0"/>
                <a:cs typeface="Helvetica" pitchFamily="34" charset="0"/>
              </a:rPr>
              <a:t>(   ):  Indicates Highway Program is over-programmed</a:t>
            </a:r>
          </a:p>
          <a:p>
            <a:pPr marL="0" lvl="2" eaLnBrk="1" hangingPunct="1">
              <a:buNone/>
            </a:pPr>
            <a:r>
              <a:rPr lang="en-US" altLang="en-US" sz="800" dirty="0">
                <a:solidFill>
                  <a:srgbClr val="008000"/>
                </a:solidFill>
                <a:latin typeface="Helvetica" pitchFamily="34" charset="0"/>
                <a:ea typeface="Helvetica" pitchFamily="34" charset="0"/>
                <a:cs typeface="Helvetica" pitchFamily="34" charset="0"/>
              </a:rPr>
              <a:t>Green:  Changes since previous discussion</a:t>
            </a:r>
            <a:r>
              <a:rPr lang="en-US" altLang="en-US" sz="800" dirty="0">
                <a:solidFill>
                  <a:srgbClr val="FF0000"/>
                </a:solidFill>
                <a:latin typeface="Helvetica" pitchFamily="34" charset="0"/>
                <a:ea typeface="Helvetica" pitchFamily="34" charset="0"/>
                <a:cs typeface="Helvetica" pitchFamily="34" charset="0"/>
              </a:rPr>
              <a:t> </a:t>
            </a:r>
            <a:endParaRPr lang="en-US" altLang="en-US" sz="800" dirty="0">
              <a:solidFill>
                <a:srgbClr val="008000"/>
              </a:solidFill>
              <a:latin typeface="Helvetica" pitchFamily="34" charset="0"/>
              <a:ea typeface="Helvetica" pitchFamily="34" charset="0"/>
              <a:cs typeface="Helvetica" pitchFamily="34" charset="0"/>
            </a:endParaRPr>
          </a:p>
        </p:txBody>
      </p:sp>
      <p:sp>
        <p:nvSpPr>
          <p:cNvPr id="16" name="Rectangle 6">
            <a:extLst>
              <a:ext uri="{FF2B5EF4-FFF2-40B4-BE49-F238E27FC236}">
                <a16:creationId xmlns:a16="http://schemas.microsoft.com/office/drawing/2014/main" id="{9D59E49D-377A-40DA-A6B9-AEFDD31B9E37}"/>
              </a:ext>
            </a:extLst>
          </p:cNvPr>
          <p:cNvSpPr>
            <a:spLocks noChangeArrowheads="1"/>
          </p:cNvSpPr>
          <p:nvPr/>
        </p:nvSpPr>
        <p:spPr bwMode="auto">
          <a:xfrm>
            <a:off x="7748729" y="32729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2114071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0" y="195338"/>
            <a:ext cx="9144000" cy="866775"/>
          </a:xfrm>
          <a:prstGeom prst="rect">
            <a:avLst/>
          </a:prstGeom>
          <a:noFill/>
          <a:ln w="9525">
            <a:noFill/>
            <a:miter lim="800000"/>
            <a:headEnd/>
            <a:tailEnd/>
          </a:ln>
        </p:spPr>
        <p:txBody>
          <a:bodyPr anchor="ctr"/>
          <a:lstStyle/>
          <a:p>
            <a:pPr algn="ctr">
              <a:lnSpc>
                <a:spcPct val="85000"/>
              </a:lnSpc>
              <a:spcBef>
                <a:spcPct val="0"/>
              </a:spcBef>
              <a:buClrTx/>
              <a:buFontTx/>
              <a:buNone/>
            </a:pPr>
            <a:r>
              <a:rPr lang="en-US" sz="3600" dirty="0">
                <a:solidFill>
                  <a:srgbClr val="000000"/>
                </a:solidFill>
                <a:latin typeface="Helvetica" pitchFamily="34" charset="0"/>
                <a:ea typeface="Helvetica" pitchFamily="34" charset="0"/>
                <a:cs typeface="Helvetica" pitchFamily="34" charset="0"/>
              </a:rPr>
              <a:t>Highway Program Candidates</a:t>
            </a:r>
          </a:p>
        </p:txBody>
      </p:sp>
      <p:graphicFrame>
        <p:nvGraphicFramePr>
          <p:cNvPr id="321713" name="Group 177"/>
          <p:cNvGraphicFramePr>
            <a:graphicFrameLocks noGrp="1"/>
          </p:cNvGraphicFramePr>
          <p:nvPr>
            <p:ph/>
            <p:extLst>
              <p:ext uri="{D42A27DB-BD31-4B8C-83A1-F6EECF244321}">
                <p14:modId xmlns:p14="http://schemas.microsoft.com/office/powerpoint/2010/main" val="720992500"/>
              </p:ext>
            </p:extLst>
          </p:nvPr>
        </p:nvGraphicFramePr>
        <p:xfrm>
          <a:off x="122852" y="1194068"/>
          <a:ext cx="8619659" cy="4205568"/>
        </p:xfrm>
        <a:graphic>
          <a:graphicData uri="http://schemas.openxmlformats.org/drawingml/2006/table">
            <a:tbl>
              <a:tblPr/>
              <a:tblGrid>
                <a:gridCol w="587778">
                  <a:extLst>
                    <a:ext uri="{9D8B030D-6E8A-4147-A177-3AD203B41FA5}">
                      <a16:colId xmlns:a16="http://schemas.microsoft.com/office/drawing/2014/main" val="20001"/>
                    </a:ext>
                  </a:extLst>
                </a:gridCol>
                <a:gridCol w="1096864">
                  <a:extLst>
                    <a:ext uri="{9D8B030D-6E8A-4147-A177-3AD203B41FA5}">
                      <a16:colId xmlns:a16="http://schemas.microsoft.com/office/drawing/2014/main" val="20002"/>
                    </a:ext>
                  </a:extLst>
                </a:gridCol>
                <a:gridCol w="1710147">
                  <a:extLst>
                    <a:ext uri="{9D8B030D-6E8A-4147-A177-3AD203B41FA5}">
                      <a16:colId xmlns:a16="http://schemas.microsoft.com/office/drawing/2014/main" val="20003"/>
                    </a:ext>
                  </a:extLst>
                </a:gridCol>
                <a:gridCol w="1451603">
                  <a:extLst>
                    <a:ext uri="{9D8B030D-6E8A-4147-A177-3AD203B41FA5}">
                      <a16:colId xmlns:a16="http://schemas.microsoft.com/office/drawing/2014/main" val="1034615917"/>
                    </a:ext>
                  </a:extLst>
                </a:gridCol>
                <a:gridCol w="1478209">
                  <a:extLst>
                    <a:ext uri="{9D8B030D-6E8A-4147-A177-3AD203B41FA5}">
                      <a16:colId xmlns:a16="http://schemas.microsoft.com/office/drawing/2014/main" val="20004"/>
                    </a:ext>
                  </a:extLst>
                </a:gridCol>
                <a:gridCol w="873442">
                  <a:extLst>
                    <a:ext uri="{9D8B030D-6E8A-4147-A177-3AD203B41FA5}">
                      <a16:colId xmlns:a16="http://schemas.microsoft.com/office/drawing/2014/main" val="1131699679"/>
                    </a:ext>
                  </a:extLst>
                </a:gridCol>
                <a:gridCol w="759142">
                  <a:extLst>
                    <a:ext uri="{9D8B030D-6E8A-4147-A177-3AD203B41FA5}">
                      <a16:colId xmlns:a16="http://schemas.microsoft.com/office/drawing/2014/main" val="20005"/>
                    </a:ext>
                  </a:extLst>
                </a:gridCol>
                <a:gridCol w="662474">
                  <a:extLst>
                    <a:ext uri="{9D8B030D-6E8A-4147-A177-3AD203B41FA5}">
                      <a16:colId xmlns:a16="http://schemas.microsoft.com/office/drawing/2014/main" val="3677883847"/>
                    </a:ext>
                  </a:extLst>
                </a:gridCol>
              </a:tblGrid>
              <a:tr h="263525">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Route</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County</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Location</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Purpose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Description</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Consistent</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w/ SLRTP</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Planning</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Status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err="1">
                          <a:ln>
                            <a:noFill/>
                          </a:ln>
                          <a:solidFill>
                            <a:srgbClr val="000000"/>
                          </a:solidFill>
                          <a:effectLst/>
                          <a:latin typeface="Helvetica" pitchFamily="34" charset="0"/>
                          <a:cs typeface="Helvetica" pitchFamily="34" charset="0"/>
                        </a:rPr>
                        <a:t>Approx</a:t>
                      </a:r>
                      <a:r>
                        <a:rPr kumimoji="0" lang="en-US" sz="1000" b="1" i="0" u="none" strike="noStrike" cap="none" normalizeH="0" baseline="0" dirty="0">
                          <a:ln>
                            <a:noFill/>
                          </a:ln>
                          <a:solidFill>
                            <a:srgbClr val="000000"/>
                          </a:solidFill>
                          <a:effectLst/>
                          <a:latin typeface="Helvetica" pitchFamily="34" charset="0"/>
                          <a:cs typeface="Helvetica" pitchFamily="34" charset="0"/>
                        </a:rPr>
                        <a:t> Cost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Pottawattamie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6</a:t>
                      </a:r>
                      <a:r>
                        <a:rPr kumimoji="0" lang="en-US" sz="1000" b="0" i="0" u="none" strike="noStrike" cap="none" normalizeH="0" baseline="30000" dirty="0">
                          <a:ln>
                            <a:noFill/>
                          </a:ln>
                          <a:solidFill>
                            <a:srgbClr val="000000"/>
                          </a:solidFill>
                          <a:effectLst/>
                          <a:latin typeface="Helvetica" pitchFamily="34" charset="0"/>
                          <a:cs typeface="Helvetica" pitchFamily="34" charset="0"/>
                        </a:rPr>
                        <a:t>th</a:t>
                      </a:r>
                      <a:r>
                        <a:rPr kumimoji="0" lang="en-US" sz="1000" b="0" i="0" u="none" strike="noStrike" cap="none" normalizeH="0" baseline="0" dirty="0">
                          <a:ln>
                            <a:noFill/>
                          </a:ln>
                          <a:solidFill>
                            <a:srgbClr val="000000"/>
                          </a:solidFill>
                          <a:effectLst/>
                          <a:latin typeface="Helvetica" pitchFamily="34" charset="0"/>
                          <a:cs typeface="Helvetica" pitchFamily="34" charset="0"/>
                        </a:rPr>
                        <a:t> St in Council Bluffs to I-80 (Broadway Avenue)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 &amp; Safety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Intersection Improvements </a:t>
                      </a:r>
                    </a:p>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(TJ to 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Complete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63053627"/>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6</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Scott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Kimberly Rd in Davenport from N Brady St to Elmore Ave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 &amp; Safety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Intersection    Improvements </a:t>
                      </a:r>
                      <a:endParaRPr kumimoji="0" lang="en-US" sz="1000" b="0" i="0" u="none" strike="noStrike" cap="none" normalizeH="0" baseline="0" dirty="0">
                        <a:ln>
                          <a:noFill/>
                        </a:ln>
                        <a:solidFill>
                          <a:schemeClr val="tx1"/>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92101014"/>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Allamakee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Mississippi River Bridge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Structurally Deficient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Replace Bridge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$40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Woodbury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Gordon Dr Viaduct in Sioux 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Structurally Deficient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Replace Bridge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$55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6447">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20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Dubuque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Mississippi River Bridge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Functionally Obsolete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Add 2</a:t>
                      </a:r>
                      <a:r>
                        <a:rPr kumimoji="0" lang="en-US" sz="1000" b="0" i="0" u="none" strike="noStrike" cap="none" normalizeH="0" baseline="30000" dirty="0">
                          <a:ln>
                            <a:noFill/>
                          </a:ln>
                          <a:solidFill>
                            <a:srgbClr val="000000"/>
                          </a:solidFill>
                          <a:effectLst/>
                          <a:latin typeface="Helvetica" pitchFamily="34" charset="0"/>
                          <a:cs typeface="Helvetica" pitchFamily="34" charset="0"/>
                        </a:rPr>
                        <a:t>nd</a:t>
                      </a:r>
                      <a:r>
                        <a:rPr kumimoji="0" lang="en-US" sz="1000" b="0" i="0" u="none" strike="noStrike" cap="none" normalizeH="0" baseline="0" dirty="0">
                          <a:ln>
                            <a:noFill/>
                          </a:ln>
                          <a:solidFill>
                            <a:srgbClr val="000000"/>
                          </a:solidFill>
                          <a:effectLst/>
                          <a:latin typeface="Helvetica" pitchFamily="34" charset="0"/>
                          <a:cs typeface="Helvetica" pitchFamily="34" charset="0"/>
                        </a:rPr>
                        <a:t> Bridge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Complete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$100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Harrison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Missouri Valley Bypass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 &amp; Safety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Bypass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$99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91583524"/>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Carroll</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Carroll Bypass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 &amp; Safety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Bypass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$120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62718244"/>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Carroll/Greene/</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Boone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 Rd N33 to E </a:t>
                      </a:r>
                      <a:r>
                        <a:rPr kumimoji="0" lang="en-US" sz="1000" b="0" i="0" u="none" strike="noStrike" cap="none" normalizeH="0" baseline="0" dirty="0" err="1">
                          <a:ln>
                            <a:noFill/>
                          </a:ln>
                          <a:solidFill>
                            <a:srgbClr val="000000"/>
                          </a:solidFill>
                          <a:effectLst/>
                          <a:latin typeface="Helvetica" pitchFamily="34" charset="0"/>
                          <a:cs typeface="Helvetica" pitchFamily="34" charset="0"/>
                        </a:rPr>
                        <a:t>Jct</a:t>
                      </a:r>
                      <a:r>
                        <a:rPr kumimoji="0" lang="en-US" sz="1000" b="0" i="0" u="none" strike="noStrike" cap="none" normalizeH="0" baseline="0" dirty="0">
                          <a:ln>
                            <a:noFill/>
                          </a:ln>
                          <a:solidFill>
                            <a:srgbClr val="000000"/>
                          </a:solidFill>
                          <a:effectLst/>
                          <a:latin typeface="Helvetica" pitchFamily="34" charset="0"/>
                          <a:cs typeface="Helvetica" pitchFamily="34" charset="0"/>
                        </a:rPr>
                        <a:t> US 169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4-Lane Continuity or Mobility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4-Lane or Modernize 2-Lane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$265 M</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$130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17379566"/>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Story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Intersections in Nevada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 &amp; Safety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Interchanges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$25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87476520"/>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Tama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Intersection At Meskwaki Casino</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 &amp; Safety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Interchange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519304"/>
                  </a:ext>
                </a:extLst>
              </a:tr>
            </a:tbl>
          </a:graphicData>
        </a:graphic>
      </p:graphicFrame>
      <p:sp>
        <p:nvSpPr>
          <p:cNvPr id="5" name="Slide Number Placeholder 4"/>
          <p:cNvSpPr>
            <a:spLocks noGrp="1"/>
          </p:cNvSpPr>
          <p:nvPr>
            <p:ph type="sldNum" sz="quarter" idx="12"/>
          </p:nvPr>
        </p:nvSpPr>
        <p:spPr>
          <a:xfrm>
            <a:off x="7010400" y="6492875"/>
            <a:ext cx="2133600" cy="365125"/>
          </a:xfrm>
        </p:spPr>
        <p:txBody>
          <a:bodyPr/>
          <a:lstStyle/>
          <a:p>
            <a:pPr>
              <a:buNone/>
              <a:defRPr/>
            </a:pPr>
            <a:fld id="{103A245A-4344-4ADD-88E1-2801F720F328}" type="slidenum">
              <a:rPr lang="en-US" smtClean="0">
                <a:latin typeface="Helvetica" panose="020B0604020202020204" pitchFamily="34" charset="0"/>
                <a:cs typeface="Helvetica" panose="020B0604020202020204" pitchFamily="34" charset="0"/>
              </a:rPr>
              <a:pPr>
                <a:buNone/>
                <a:defRPr/>
              </a:pPr>
              <a:t>16</a:t>
            </a:fld>
            <a:endParaRPr lang="en-US" dirty="0">
              <a:latin typeface="Helvetica" panose="020B0604020202020204" pitchFamily="34" charset="0"/>
              <a:cs typeface="Helvetica" panose="020B0604020202020204" pitchFamily="34" charset="0"/>
            </a:endParaRPr>
          </a:p>
        </p:txBody>
      </p:sp>
      <p:sp>
        <p:nvSpPr>
          <p:cNvPr id="2" name="TextBox 1">
            <a:extLst>
              <a:ext uri="{FF2B5EF4-FFF2-40B4-BE49-F238E27FC236}">
                <a16:creationId xmlns:a16="http://schemas.microsoft.com/office/drawing/2014/main" id="{2E788371-ECD5-4DC5-ADF4-76C68E984732}"/>
              </a:ext>
            </a:extLst>
          </p:cNvPr>
          <p:cNvSpPr txBox="1"/>
          <p:nvPr/>
        </p:nvSpPr>
        <p:spPr>
          <a:xfrm>
            <a:off x="195942" y="5815379"/>
            <a:ext cx="4610558" cy="954107"/>
          </a:xfrm>
          <a:prstGeom prst="rect">
            <a:avLst/>
          </a:prstGeom>
          <a:noFill/>
        </p:spPr>
        <p:txBody>
          <a:bodyPr wrap="none" rtlCol="0">
            <a:spAutoFit/>
          </a:bodyPr>
          <a:lstStyle/>
          <a:p>
            <a:pPr>
              <a:buNone/>
            </a:pPr>
            <a:r>
              <a:rPr lang="en-US" sz="800" dirty="0">
                <a:latin typeface="Helvetica" panose="020B0604020202020204" pitchFamily="34" charset="0"/>
                <a:cs typeface="Helvetica" panose="020B0604020202020204" pitchFamily="34" charset="0"/>
              </a:rPr>
              <a:t>Legend:</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SLRTP is State Long Range Transportation Plan</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Inactive means no planning study work has been done, or previous work is currently obsolete</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Active means planning study work is in progress</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Complete means planning study work is completed and the project could start development</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NA means not addressed</a:t>
            </a:r>
          </a:p>
        </p:txBody>
      </p:sp>
      <p:sp>
        <p:nvSpPr>
          <p:cNvPr id="7" name="Rectangle 6">
            <a:extLst>
              <a:ext uri="{FF2B5EF4-FFF2-40B4-BE49-F238E27FC236}">
                <a16:creationId xmlns:a16="http://schemas.microsoft.com/office/drawing/2014/main" id="{142EC9E0-03C5-44AF-BC21-8B4BDDBEA551}"/>
              </a:ext>
            </a:extLst>
          </p:cNvPr>
          <p:cNvSpPr>
            <a:spLocks noChangeArrowheads="1"/>
          </p:cNvSpPr>
          <p:nvPr/>
        </p:nvSpPr>
        <p:spPr bwMode="auto">
          <a:xfrm>
            <a:off x="7748729" y="32729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147231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0" y="64709"/>
            <a:ext cx="9144000" cy="866775"/>
          </a:xfrm>
          <a:prstGeom prst="rect">
            <a:avLst/>
          </a:prstGeom>
          <a:noFill/>
          <a:ln w="9525">
            <a:noFill/>
            <a:miter lim="800000"/>
            <a:headEnd/>
            <a:tailEnd/>
          </a:ln>
        </p:spPr>
        <p:txBody>
          <a:bodyPr anchor="ctr"/>
          <a:lstStyle/>
          <a:p>
            <a:pPr algn="ctr">
              <a:lnSpc>
                <a:spcPct val="85000"/>
              </a:lnSpc>
              <a:spcBef>
                <a:spcPct val="0"/>
              </a:spcBef>
              <a:buClrTx/>
              <a:buFontTx/>
              <a:buNone/>
            </a:pPr>
            <a:r>
              <a:rPr lang="en-US" sz="3600" dirty="0">
                <a:solidFill>
                  <a:srgbClr val="000000"/>
                </a:solidFill>
                <a:latin typeface="Helvetica" pitchFamily="34" charset="0"/>
                <a:ea typeface="Helvetica" pitchFamily="34" charset="0"/>
                <a:cs typeface="Helvetica" pitchFamily="34" charset="0"/>
              </a:rPr>
              <a:t>Highway Program Candidates</a:t>
            </a:r>
          </a:p>
        </p:txBody>
      </p:sp>
      <p:graphicFrame>
        <p:nvGraphicFramePr>
          <p:cNvPr id="321713" name="Group 177"/>
          <p:cNvGraphicFramePr>
            <a:graphicFrameLocks noGrp="1"/>
          </p:cNvGraphicFramePr>
          <p:nvPr>
            <p:ph/>
            <p:extLst>
              <p:ext uri="{D42A27DB-BD31-4B8C-83A1-F6EECF244321}">
                <p14:modId xmlns:p14="http://schemas.microsoft.com/office/powerpoint/2010/main" val="247615395"/>
              </p:ext>
            </p:extLst>
          </p:nvPr>
        </p:nvGraphicFramePr>
        <p:xfrm>
          <a:off x="94862" y="1028577"/>
          <a:ext cx="8462263" cy="4511040"/>
        </p:xfrm>
        <a:graphic>
          <a:graphicData uri="http://schemas.openxmlformats.org/drawingml/2006/table">
            <a:tbl>
              <a:tblPr/>
              <a:tblGrid>
                <a:gridCol w="578168">
                  <a:extLst>
                    <a:ext uri="{9D8B030D-6E8A-4147-A177-3AD203B41FA5}">
                      <a16:colId xmlns:a16="http://schemas.microsoft.com/office/drawing/2014/main" val="20001"/>
                    </a:ext>
                  </a:extLst>
                </a:gridCol>
                <a:gridCol w="1076645">
                  <a:extLst>
                    <a:ext uri="{9D8B030D-6E8A-4147-A177-3AD203B41FA5}">
                      <a16:colId xmlns:a16="http://schemas.microsoft.com/office/drawing/2014/main" val="20002"/>
                    </a:ext>
                  </a:extLst>
                </a:gridCol>
                <a:gridCol w="1572024">
                  <a:extLst>
                    <a:ext uri="{9D8B030D-6E8A-4147-A177-3AD203B41FA5}">
                      <a16:colId xmlns:a16="http://schemas.microsoft.com/office/drawing/2014/main" val="20003"/>
                    </a:ext>
                  </a:extLst>
                </a:gridCol>
                <a:gridCol w="1531445">
                  <a:extLst>
                    <a:ext uri="{9D8B030D-6E8A-4147-A177-3AD203B41FA5}">
                      <a16:colId xmlns:a16="http://schemas.microsoft.com/office/drawing/2014/main" val="1034615917"/>
                    </a:ext>
                  </a:extLst>
                </a:gridCol>
                <a:gridCol w="1408923">
                  <a:extLst>
                    <a:ext uri="{9D8B030D-6E8A-4147-A177-3AD203B41FA5}">
                      <a16:colId xmlns:a16="http://schemas.microsoft.com/office/drawing/2014/main" val="20004"/>
                    </a:ext>
                  </a:extLst>
                </a:gridCol>
                <a:gridCol w="873442">
                  <a:extLst>
                    <a:ext uri="{9D8B030D-6E8A-4147-A177-3AD203B41FA5}">
                      <a16:colId xmlns:a16="http://schemas.microsoft.com/office/drawing/2014/main" val="1131699679"/>
                    </a:ext>
                  </a:extLst>
                </a:gridCol>
                <a:gridCol w="759142">
                  <a:extLst>
                    <a:ext uri="{9D8B030D-6E8A-4147-A177-3AD203B41FA5}">
                      <a16:colId xmlns:a16="http://schemas.microsoft.com/office/drawing/2014/main" val="20005"/>
                    </a:ext>
                  </a:extLst>
                </a:gridCol>
                <a:gridCol w="662474">
                  <a:extLst>
                    <a:ext uri="{9D8B030D-6E8A-4147-A177-3AD203B41FA5}">
                      <a16:colId xmlns:a16="http://schemas.microsoft.com/office/drawing/2014/main" val="3677883847"/>
                    </a:ext>
                  </a:extLst>
                </a:gridCol>
              </a:tblGrid>
              <a:tr h="263525">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Route</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County</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Location</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Purpose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Description</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Consistent</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w/ SLRTP</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Planning</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Status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err="1">
                          <a:ln>
                            <a:noFill/>
                          </a:ln>
                          <a:solidFill>
                            <a:srgbClr val="000000"/>
                          </a:solidFill>
                          <a:effectLst/>
                          <a:latin typeface="Helvetica" pitchFamily="34" charset="0"/>
                          <a:cs typeface="Helvetica" pitchFamily="34" charset="0"/>
                        </a:rPr>
                        <a:t>Approx</a:t>
                      </a:r>
                      <a:r>
                        <a:rPr kumimoji="0" lang="en-US" sz="1000" b="1" i="0" u="none" strike="noStrike" cap="none" normalizeH="0" baseline="0" dirty="0">
                          <a:ln>
                            <a:noFill/>
                          </a:ln>
                          <a:solidFill>
                            <a:srgbClr val="000000"/>
                          </a:solidFill>
                          <a:effectLst/>
                          <a:latin typeface="Helvetica" pitchFamily="34" charset="0"/>
                          <a:cs typeface="Helvetica" pitchFamily="34" charset="0"/>
                        </a:rPr>
                        <a:t> Cost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Cedar</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Lisbon bypass to Stanwood</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Provide 4-Lane Continuity or Mobility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4-Lane or Modernize 2-Lane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$100 M</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$50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63053627"/>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Clinton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Calamus to US 61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Provide 4-Lane Continuity or Mobility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4-Lane or Modernize 2-Lane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$75 M</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$40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92101014"/>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Story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 of IA 210 to E 13</a:t>
                      </a:r>
                      <a:r>
                        <a:rPr kumimoji="0" lang="en-US" sz="1000" b="0" i="0" u="none" strike="noStrike" cap="none" normalizeH="0" baseline="30000" dirty="0">
                          <a:ln>
                            <a:noFill/>
                          </a:ln>
                          <a:solidFill>
                            <a:srgbClr val="000000"/>
                          </a:solidFill>
                          <a:effectLst/>
                          <a:latin typeface="Helvetica" pitchFamily="34" charset="0"/>
                          <a:cs typeface="Helvetica" pitchFamily="34" charset="0"/>
                        </a:rPr>
                        <a:t>th</a:t>
                      </a:r>
                      <a:r>
                        <a:rPr kumimoji="0" lang="en-US" sz="1000" b="0" i="0" u="none" strike="noStrike" cap="none" normalizeH="0" baseline="0" dirty="0">
                          <a:ln>
                            <a:noFill/>
                          </a:ln>
                          <a:solidFill>
                            <a:srgbClr val="000000"/>
                          </a:solidFill>
                          <a:effectLst/>
                          <a:latin typeface="Helvetica" pitchFamily="34" charset="0"/>
                          <a:cs typeface="Helvetica" pitchFamily="34" charset="0"/>
                        </a:rPr>
                        <a:t> St in Ames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6-Lane</a:t>
                      </a:r>
                      <a:endParaRPr kumimoji="0" lang="en-US" sz="1000" b="0" i="0" u="none" strike="noStrike" cap="none" normalizeH="0" baseline="0" dirty="0">
                        <a:ln>
                          <a:noFill/>
                        </a:ln>
                        <a:solidFill>
                          <a:schemeClr val="tx1"/>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$120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36971384"/>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35/80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Polk</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I-235 Interchange SW of Des Moines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Add Capacity and Improve Operations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Reconstruct Interchange, Add Lanes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$300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35/80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Polk</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SW to NE </a:t>
                      </a:r>
                      <a:r>
                        <a:rPr kumimoji="0" lang="en-US" sz="1000" b="0" i="0" u="none" strike="noStrike" cap="none" normalizeH="0" baseline="0" dirty="0" err="1">
                          <a:ln>
                            <a:noFill/>
                          </a:ln>
                          <a:solidFill>
                            <a:srgbClr val="000000"/>
                          </a:solidFill>
                          <a:effectLst/>
                          <a:latin typeface="Helvetica" pitchFamily="34" charset="0"/>
                          <a:cs typeface="Helvetica" pitchFamily="34" charset="0"/>
                        </a:rPr>
                        <a:t>Mixmasters</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Add Capacity and Improve Operations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Add Lanes or Modernize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6447">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58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Black Hawk</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Greenhill Road in Cedar Falls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 &amp; Safety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Interchange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Complete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$32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61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Louisa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 mi N of IA 78 to 130th St 2 mi S of IA 92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4-Lane</a:t>
                      </a:r>
                      <a:endParaRPr kumimoji="0" lang="en-US" sz="1000" b="0" i="0" u="none" strike="noStrike" cap="none" normalizeH="0" baseline="0" dirty="0">
                        <a:ln>
                          <a:noFill/>
                        </a:ln>
                        <a:solidFill>
                          <a:schemeClr val="tx1"/>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Complete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$108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91583524"/>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63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Davis/Wapello</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lang="en-US" sz="1000" b="0" i="0" u="none" strike="noStrike" dirty="0">
                          <a:solidFill>
                            <a:schemeClr val="tx1"/>
                          </a:solidFill>
                          <a:latin typeface="Helvetica" pitchFamily="34" charset="0"/>
                          <a:cs typeface="Helvetica" pitchFamily="34" charset="0"/>
                        </a:rPr>
                        <a:t>S of Co Rd J37 to Co Rd J12</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Provide 4-Lane Continuity or Mobility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4-Lane or Modernize 2-Lane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17379566"/>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63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Mahaska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NW Oskaloosa Bypass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 &amp; Safety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2-Lane Bypass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$40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51002773"/>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63</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Mahaska/</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Poweshiek</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 of Oskaloosa to I-80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Modernize 2-Lane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00733376"/>
                  </a:ext>
                </a:extLst>
              </a:tr>
            </a:tbl>
          </a:graphicData>
        </a:graphic>
      </p:graphicFrame>
      <p:sp>
        <p:nvSpPr>
          <p:cNvPr id="5" name="Slide Number Placeholder 4"/>
          <p:cNvSpPr>
            <a:spLocks noGrp="1"/>
          </p:cNvSpPr>
          <p:nvPr>
            <p:ph type="sldNum" sz="quarter" idx="12"/>
          </p:nvPr>
        </p:nvSpPr>
        <p:spPr>
          <a:xfrm>
            <a:off x="7010400" y="6492875"/>
            <a:ext cx="2133600" cy="365125"/>
          </a:xfrm>
        </p:spPr>
        <p:txBody>
          <a:bodyPr/>
          <a:lstStyle/>
          <a:p>
            <a:pPr>
              <a:buNone/>
              <a:defRPr/>
            </a:pPr>
            <a:fld id="{103A245A-4344-4ADD-88E1-2801F720F328}" type="slidenum">
              <a:rPr lang="en-US" smtClean="0">
                <a:latin typeface="Helvetica" panose="020B0604020202020204" pitchFamily="34" charset="0"/>
                <a:cs typeface="Helvetica" panose="020B0604020202020204" pitchFamily="34" charset="0"/>
              </a:rPr>
              <a:pPr>
                <a:buNone/>
                <a:defRPr/>
              </a:pPr>
              <a:t>17</a:t>
            </a:fld>
            <a:endParaRPr lang="en-US" dirty="0">
              <a:latin typeface="Helvetica" panose="020B0604020202020204" pitchFamily="34" charset="0"/>
              <a:cs typeface="Helvetica" panose="020B0604020202020204" pitchFamily="34" charset="0"/>
            </a:endParaRPr>
          </a:p>
        </p:txBody>
      </p:sp>
      <p:sp>
        <p:nvSpPr>
          <p:cNvPr id="9" name="TextBox 8">
            <a:extLst>
              <a:ext uri="{FF2B5EF4-FFF2-40B4-BE49-F238E27FC236}">
                <a16:creationId xmlns:a16="http://schemas.microsoft.com/office/drawing/2014/main" id="{C7A85A6A-94B6-498B-9D4E-B9933AF77764}"/>
              </a:ext>
            </a:extLst>
          </p:cNvPr>
          <p:cNvSpPr txBox="1"/>
          <p:nvPr/>
        </p:nvSpPr>
        <p:spPr>
          <a:xfrm>
            <a:off x="195942" y="5815379"/>
            <a:ext cx="4610558" cy="954107"/>
          </a:xfrm>
          <a:prstGeom prst="rect">
            <a:avLst/>
          </a:prstGeom>
          <a:noFill/>
        </p:spPr>
        <p:txBody>
          <a:bodyPr wrap="none" rtlCol="0">
            <a:spAutoFit/>
          </a:bodyPr>
          <a:lstStyle/>
          <a:p>
            <a:pPr>
              <a:buNone/>
            </a:pPr>
            <a:r>
              <a:rPr lang="en-US" sz="800" dirty="0">
                <a:latin typeface="Helvetica" panose="020B0604020202020204" pitchFamily="34" charset="0"/>
                <a:cs typeface="Helvetica" panose="020B0604020202020204" pitchFamily="34" charset="0"/>
              </a:rPr>
              <a:t>Legend:</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SLRTP is State Long Range Transportation Plan</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Inactive means no planning study work has been done, or previous work is currently obsolete</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Active means planning study work is in progress</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Complete means planning study work is completed and the project could start development</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NA means not addressed</a:t>
            </a:r>
          </a:p>
        </p:txBody>
      </p:sp>
      <p:sp>
        <p:nvSpPr>
          <p:cNvPr id="6" name="Rectangle 5">
            <a:extLst>
              <a:ext uri="{FF2B5EF4-FFF2-40B4-BE49-F238E27FC236}">
                <a16:creationId xmlns:a16="http://schemas.microsoft.com/office/drawing/2014/main" id="{6827AA8F-6105-43FA-877E-D0EF5A8512A4}"/>
              </a:ext>
            </a:extLst>
          </p:cNvPr>
          <p:cNvSpPr>
            <a:spLocks noChangeArrowheads="1"/>
          </p:cNvSpPr>
          <p:nvPr/>
        </p:nvSpPr>
        <p:spPr bwMode="auto">
          <a:xfrm>
            <a:off x="7748729" y="32729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3559051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0" y="195338"/>
            <a:ext cx="9144000" cy="866775"/>
          </a:xfrm>
          <a:prstGeom prst="rect">
            <a:avLst/>
          </a:prstGeom>
          <a:noFill/>
          <a:ln w="9525">
            <a:noFill/>
            <a:miter lim="800000"/>
            <a:headEnd/>
            <a:tailEnd/>
          </a:ln>
        </p:spPr>
        <p:txBody>
          <a:bodyPr anchor="ctr"/>
          <a:lstStyle/>
          <a:p>
            <a:pPr algn="ctr">
              <a:lnSpc>
                <a:spcPct val="85000"/>
              </a:lnSpc>
              <a:spcBef>
                <a:spcPct val="0"/>
              </a:spcBef>
              <a:buClrTx/>
              <a:buFontTx/>
              <a:buNone/>
            </a:pPr>
            <a:r>
              <a:rPr lang="en-US" sz="3600" dirty="0">
                <a:solidFill>
                  <a:srgbClr val="000000"/>
                </a:solidFill>
                <a:latin typeface="Helvetica" pitchFamily="34" charset="0"/>
                <a:ea typeface="Helvetica" pitchFamily="34" charset="0"/>
                <a:cs typeface="Helvetica" pitchFamily="34" charset="0"/>
              </a:rPr>
              <a:t>Highway Program Candidates</a:t>
            </a:r>
          </a:p>
        </p:txBody>
      </p:sp>
      <p:graphicFrame>
        <p:nvGraphicFramePr>
          <p:cNvPr id="321713" name="Group 177"/>
          <p:cNvGraphicFramePr>
            <a:graphicFrameLocks noGrp="1"/>
          </p:cNvGraphicFramePr>
          <p:nvPr>
            <p:ph/>
            <p:extLst>
              <p:ext uri="{D42A27DB-BD31-4B8C-83A1-F6EECF244321}">
                <p14:modId xmlns:p14="http://schemas.microsoft.com/office/powerpoint/2010/main" val="58353500"/>
              </p:ext>
            </p:extLst>
          </p:nvPr>
        </p:nvGraphicFramePr>
        <p:xfrm>
          <a:off x="131043" y="1194068"/>
          <a:ext cx="8517294" cy="4282122"/>
        </p:xfrm>
        <a:graphic>
          <a:graphicData uri="http://schemas.openxmlformats.org/drawingml/2006/table">
            <a:tbl>
              <a:tblPr/>
              <a:tblGrid>
                <a:gridCol w="576943">
                  <a:extLst>
                    <a:ext uri="{9D8B030D-6E8A-4147-A177-3AD203B41FA5}">
                      <a16:colId xmlns:a16="http://schemas.microsoft.com/office/drawing/2014/main" val="20001"/>
                    </a:ext>
                  </a:extLst>
                </a:gridCol>
                <a:gridCol w="1138335">
                  <a:extLst>
                    <a:ext uri="{9D8B030D-6E8A-4147-A177-3AD203B41FA5}">
                      <a16:colId xmlns:a16="http://schemas.microsoft.com/office/drawing/2014/main" val="20002"/>
                    </a:ext>
                  </a:extLst>
                </a:gridCol>
                <a:gridCol w="1600450">
                  <a:extLst>
                    <a:ext uri="{9D8B030D-6E8A-4147-A177-3AD203B41FA5}">
                      <a16:colId xmlns:a16="http://schemas.microsoft.com/office/drawing/2014/main" val="20003"/>
                    </a:ext>
                  </a:extLst>
                </a:gridCol>
                <a:gridCol w="1441329">
                  <a:extLst>
                    <a:ext uri="{9D8B030D-6E8A-4147-A177-3AD203B41FA5}">
                      <a16:colId xmlns:a16="http://schemas.microsoft.com/office/drawing/2014/main" val="1034615917"/>
                    </a:ext>
                  </a:extLst>
                </a:gridCol>
                <a:gridCol w="1408923">
                  <a:extLst>
                    <a:ext uri="{9D8B030D-6E8A-4147-A177-3AD203B41FA5}">
                      <a16:colId xmlns:a16="http://schemas.microsoft.com/office/drawing/2014/main" val="20004"/>
                    </a:ext>
                  </a:extLst>
                </a:gridCol>
                <a:gridCol w="913306">
                  <a:extLst>
                    <a:ext uri="{9D8B030D-6E8A-4147-A177-3AD203B41FA5}">
                      <a16:colId xmlns:a16="http://schemas.microsoft.com/office/drawing/2014/main" val="1131699679"/>
                    </a:ext>
                  </a:extLst>
                </a:gridCol>
                <a:gridCol w="775534">
                  <a:extLst>
                    <a:ext uri="{9D8B030D-6E8A-4147-A177-3AD203B41FA5}">
                      <a16:colId xmlns:a16="http://schemas.microsoft.com/office/drawing/2014/main" val="20005"/>
                    </a:ext>
                  </a:extLst>
                </a:gridCol>
                <a:gridCol w="662474">
                  <a:extLst>
                    <a:ext uri="{9D8B030D-6E8A-4147-A177-3AD203B41FA5}">
                      <a16:colId xmlns:a16="http://schemas.microsoft.com/office/drawing/2014/main" val="3677883847"/>
                    </a:ext>
                  </a:extLst>
                </a:gridCol>
              </a:tblGrid>
              <a:tr h="263525">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Route</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County</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Location</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Purpose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Description</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Consistent</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w/ SLRTP</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Planning Status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err="1">
                          <a:ln>
                            <a:noFill/>
                          </a:ln>
                          <a:solidFill>
                            <a:srgbClr val="000000"/>
                          </a:solidFill>
                          <a:effectLst/>
                          <a:latin typeface="Helvetica" pitchFamily="34" charset="0"/>
                          <a:cs typeface="Helvetica" pitchFamily="34" charset="0"/>
                        </a:rPr>
                        <a:t>Approx</a:t>
                      </a:r>
                      <a:r>
                        <a:rPr kumimoji="0" lang="en-US" sz="1000" b="1" i="0" u="none" strike="noStrike" cap="none" normalizeH="0" baseline="0" dirty="0">
                          <a:ln>
                            <a:noFill/>
                          </a:ln>
                          <a:solidFill>
                            <a:srgbClr val="000000"/>
                          </a:solidFill>
                          <a:effectLst/>
                          <a:latin typeface="Helvetica" pitchFamily="34" charset="0"/>
                          <a:cs typeface="Helvetica" pitchFamily="34" charset="0"/>
                        </a:rPr>
                        <a:t> Cost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65/69</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Warren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Hillcrest Ave in Indianola to IA 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 &amp; Safety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Improve Intersections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63053627"/>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67</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Scott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Mississippi River Bridge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Structurally Deficient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Replace Bridge</a:t>
                      </a:r>
                    </a:p>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(IL Lead)</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$110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92101014"/>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74</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Scott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North of Lincoln Road in Bettendorf to I-80 in Davenport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6-Lane</a:t>
                      </a:r>
                      <a:endParaRPr kumimoji="0" lang="en-US" sz="1000" b="0" i="0" u="none" strike="noStrike" cap="none" normalizeH="0" baseline="0" dirty="0">
                        <a:ln>
                          <a:noFill/>
                        </a:ln>
                        <a:solidFill>
                          <a:schemeClr val="tx1"/>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Complete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$150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36971384"/>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75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Plymouth</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 Hinton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 &amp; Safety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kern="1200" cap="none" spc="0" normalizeH="0" baseline="0" noProof="0" dirty="0">
                          <a:ln>
                            <a:noFill/>
                          </a:ln>
                          <a:solidFill>
                            <a:srgbClr val="000000"/>
                          </a:solidFill>
                          <a:effectLst/>
                          <a:uLnTx/>
                          <a:uFillTx/>
                          <a:latin typeface="Helvetica" pitchFamily="34" charset="0"/>
                          <a:ea typeface="+mn-ea"/>
                          <a:cs typeface="Helvetica" pitchFamily="34" charset="0"/>
                        </a:rPr>
                        <a:t>Modernize 4-Lane</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75</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Plymouth/Sioux</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IA 60 in Le Mars to IA 10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prstClr val="white"/>
                        </a:buClr>
                        <a:buSzTx/>
                        <a:buFontTx/>
                        <a:buNone/>
                        <a:tabLst/>
                        <a:defRPr/>
                      </a:pPr>
                      <a:r>
                        <a:rPr kumimoji="0" lang="en-US" sz="1000" b="0" i="0" u="none" strike="noStrike" kern="1200" cap="none" spc="0" normalizeH="0" baseline="0" noProof="0" dirty="0">
                          <a:ln>
                            <a:noFill/>
                          </a:ln>
                          <a:solidFill>
                            <a:srgbClr val="000000"/>
                          </a:solidFill>
                          <a:effectLst/>
                          <a:uLnTx/>
                          <a:uFillTx/>
                          <a:latin typeface="Helvetica" pitchFamily="34" charset="0"/>
                          <a:ea typeface="+mn-ea"/>
                          <a:cs typeface="Helvetica" pitchFamily="34" charset="0"/>
                        </a:rPr>
                        <a:t>Modernize 2-Lane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6447">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Dallas/Polk</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 Rd R16 to Jordan Creek</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6-Lane</a:t>
                      </a:r>
                      <a:endParaRPr kumimoji="0" lang="en-US" sz="1000" b="0" i="0" u="none" strike="noStrike" cap="none" normalizeH="0" baseline="0" dirty="0">
                        <a:ln>
                          <a:noFill/>
                        </a:ln>
                        <a:solidFill>
                          <a:schemeClr val="tx1"/>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Polk/Jasper/</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Poweshiek/Iowa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Altoona to I-380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6-Lane</a:t>
                      </a:r>
                      <a:endParaRPr kumimoji="0" lang="en-US" sz="1000" b="0" i="0" u="none" strike="noStrike" cap="none" normalizeH="0" baseline="0" dirty="0">
                        <a:ln>
                          <a:noFill/>
                        </a:ln>
                        <a:solidFill>
                          <a:schemeClr val="tx1"/>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91583524"/>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Johnson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1st Ave in Coralville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Replace Interchange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Complete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$21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62718244"/>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Cedar</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West Branch to Cedar River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6-Lane</a:t>
                      </a:r>
                      <a:endParaRPr kumimoji="0" lang="en-US" sz="1000" b="0" i="0" u="none" strike="noStrike" cap="none" normalizeH="0" baseline="0" dirty="0">
                        <a:ln>
                          <a:noFill/>
                        </a:ln>
                        <a:solidFill>
                          <a:schemeClr val="tx1"/>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a:r>
                        <a:rPr lang="en-US" sz="1000" dirty="0">
                          <a:latin typeface="Helvetica" panose="020B0604020202020204" pitchFamily="34" charset="0"/>
                          <a:cs typeface="Helvetica" panose="020B0604020202020204"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69143180"/>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Cedar/Scott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County Road Y26 to W of I-280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6-Lane</a:t>
                      </a:r>
                      <a:endParaRPr kumimoji="0" lang="en-US" sz="1000" b="0" i="0" u="none" strike="noStrike" cap="none" normalizeH="0" baseline="0" dirty="0">
                        <a:ln>
                          <a:noFill/>
                        </a:ln>
                        <a:solidFill>
                          <a:schemeClr val="tx1"/>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41095588"/>
                  </a:ext>
                </a:extLst>
              </a:tr>
            </a:tbl>
          </a:graphicData>
        </a:graphic>
      </p:graphicFrame>
      <p:sp>
        <p:nvSpPr>
          <p:cNvPr id="5" name="Slide Number Placeholder 4"/>
          <p:cNvSpPr>
            <a:spLocks noGrp="1"/>
          </p:cNvSpPr>
          <p:nvPr>
            <p:ph type="sldNum" sz="quarter" idx="12"/>
          </p:nvPr>
        </p:nvSpPr>
        <p:spPr>
          <a:xfrm>
            <a:off x="7010400" y="6492875"/>
            <a:ext cx="2133600" cy="365125"/>
          </a:xfrm>
        </p:spPr>
        <p:txBody>
          <a:bodyPr/>
          <a:lstStyle/>
          <a:p>
            <a:pPr>
              <a:buNone/>
              <a:defRPr/>
            </a:pPr>
            <a:fld id="{103A245A-4344-4ADD-88E1-2801F720F328}" type="slidenum">
              <a:rPr lang="en-US" smtClean="0">
                <a:latin typeface="Helvetica" panose="020B0604020202020204" pitchFamily="34" charset="0"/>
                <a:cs typeface="Helvetica" panose="020B0604020202020204" pitchFamily="34" charset="0"/>
              </a:rPr>
              <a:pPr>
                <a:buNone/>
                <a:defRPr/>
              </a:pPr>
              <a:t>18</a:t>
            </a:fld>
            <a:endParaRPr lang="en-US" dirty="0">
              <a:latin typeface="Helvetica" panose="020B0604020202020204" pitchFamily="34" charset="0"/>
              <a:cs typeface="Helvetica" panose="020B0604020202020204" pitchFamily="34" charset="0"/>
            </a:endParaRPr>
          </a:p>
        </p:txBody>
      </p:sp>
      <p:sp>
        <p:nvSpPr>
          <p:cNvPr id="9" name="TextBox 8">
            <a:extLst>
              <a:ext uri="{FF2B5EF4-FFF2-40B4-BE49-F238E27FC236}">
                <a16:creationId xmlns:a16="http://schemas.microsoft.com/office/drawing/2014/main" id="{167480C4-B070-4544-A645-F7A199D322C8}"/>
              </a:ext>
            </a:extLst>
          </p:cNvPr>
          <p:cNvSpPr txBox="1"/>
          <p:nvPr/>
        </p:nvSpPr>
        <p:spPr>
          <a:xfrm>
            <a:off x="195942" y="5815379"/>
            <a:ext cx="4610558" cy="954107"/>
          </a:xfrm>
          <a:prstGeom prst="rect">
            <a:avLst/>
          </a:prstGeom>
          <a:noFill/>
        </p:spPr>
        <p:txBody>
          <a:bodyPr wrap="none" rtlCol="0">
            <a:spAutoFit/>
          </a:bodyPr>
          <a:lstStyle/>
          <a:p>
            <a:pPr>
              <a:buNone/>
            </a:pPr>
            <a:r>
              <a:rPr lang="en-US" sz="800" dirty="0">
                <a:latin typeface="Helvetica" panose="020B0604020202020204" pitchFamily="34" charset="0"/>
                <a:cs typeface="Helvetica" panose="020B0604020202020204" pitchFamily="34" charset="0"/>
              </a:rPr>
              <a:t>Legend:</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SLRTP is State Long Range Transportation Plan</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Inactive means no planning study work has been done, or previous work is currently obsolete</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Active means planning study work is in progress</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Complete means planning study work is completed and the project could start development</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NA means not addressed</a:t>
            </a:r>
          </a:p>
        </p:txBody>
      </p:sp>
      <p:sp>
        <p:nvSpPr>
          <p:cNvPr id="6" name="Rectangle 5">
            <a:extLst>
              <a:ext uri="{FF2B5EF4-FFF2-40B4-BE49-F238E27FC236}">
                <a16:creationId xmlns:a16="http://schemas.microsoft.com/office/drawing/2014/main" id="{29CA1708-3E5C-4DF9-8F55-DEE38C729424}"/>
              </a:ext>
            </a:extLst>
          </p:cNvPr>
          <p:cNvSpPr>
            <a:spLocks noChangeArrowheads="1"/>
          </p:cNvSpPr>
          <p:nvPr/>
        </p:nvSpPr>
        <p:spPr bwMode="auto">
          <a:xfrm>
            <a:off x="7748729" y="32729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29128730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0" y="195338"/>
            <a:ext cx="9144000" cy="866775"/>
          </a:xfrm>
          <a:prstGeom prst="rect">
            <a:avLst/>
          </a:prstGeom>
          <a:noFill/>
          <a:ln w="9525">
            <a:noFill/>
            <a:miter lim="800000"/>
            <a:headEnd/>
            <a:tailEnd/>
          </a:ln>
        </p:spPr>
        <p:txBody>
          <a:bodyPr anchor="ctr"/>
          <a:lstStyle/>
          <a:p>
            <a:pPr algn="ctr">
              <a:lnSpc>
                <a:spcPct val="85000"/>
              </a:lnSpc>
              <a:spcBef>
                <a:spcPct val="0"/>
              </a:spcBef>
              <a:buClrTx/>
              <a:buFontTx/>
              <a:buNone/>
            </a:pPr>
            <a:r>
              <a:rPr lang="en-US" sz="3600" dirty="0">
                <a:solidFill>
                  <a:srgbClr val="000000"/>
                </a:solidFill>
                <a:latin typeface="Helvetica" pitchFamily="34" charset="0"/>
                <a:ea typeface="Helvetica" pitchFamily="34" charset="0"/>
                <a:cs typeface="Helvetica" pitchFamily="34" charset="0"/>
              </a:rPr>
              <a:t>Highway Program Candidates</a:t>
            </a:r>
          </a:p>
        </p:txBody>
      </p:sp>
      <p:graphicFrame>
        <p:nvGraphicFramePr>
          <p:cNvPr id="321713" name="Group 177"/>
          <p:cNvGraphicFramePr>
            <a:graphicFrameLocks noGrp="1"/>
          </p:cNvGraphicFramePr>
          <p:nvPr>
            <p:ph/>
            <p:extLst>
              <p:ext uri="{D42A27DB-BD31-4B8C-83A1-F6EECF244321}">
                <p14:modId xmlns:p14="http://schemas.microsoft.com/office/powerpoint/2010/main" val="2224799009"/>
              </p:ext>
            </p:extLst>
          </p:nvPr>
        </p:nvGraphicFramePr>
        <p:xfrm>
          <a:off x="205272" y="1380959"/>
          <a:ext cx="8517294" cy="4147443"/>
        </p:xfrm>
        <a:graphic>
          <a:graphicData uri="http://schemas.openxmlformats.org/drawingml/2006/table">
            <a:tbl>
              <a:tblPr/>
              <a:tblGrid>
                <a:gridCol w="576943">
                  <a:extLst>
                    <a:ext uri="{9D8B030D-6E8A-4147-A177-3AD203B41FA5}">
                      <a16:colId xmlns:a16="http://schemas.microsoft.com/office/drawing/2014/main" val="20001"/>
                    </a:ext>
                  </a:extLst>
                </a:gridCol>
                <a:gridCol w="1076645">
                  <a:extLst>
                    <a:ext uri="{9D8B030D-6E8A-4147-A177-3AD203B41FA5}">
                      <a16:colId xmlns:a16="http://schemas.microsoft.com/office/drawing/2014/main" val="20002"/>
                    </a:ext>
                  </a:extLst>
                </a:gridCol>
                <a:gridCol w="1563918">
                  <a:extLst>
                    <a:ext uri="{9D8B030D-6E8A-4147-A177-3AD203B41FA5}">
                      <a16:colId xmlns:a16="http://schemas.microsoft.com/office/drawing/2014/main" val="20003"/>
                    </a:ext>
                  </a:extLst>
                </a:gridCol>
                <a:gridCol w="1539551">
                  <a:extLst>
                    <a:ext uri="{9D8B030D-6E8A-4147-A177-3AD203B41FA5}">
                      <a16:colId xmlns:a16="http://schemas.microsoft.com/office/drawing/2014/main" val="1034615917"/>
                    </a:ext>
                  </a:extLst>
                </a:gridCol>
                <a:gridCol w="1408923">
                  <a:extLst>
                    <a:ext uri="{9D8B030D-6E8A-4147-A177-3AD203B41FA5}">
                      <a16:colId xmlns:a16="http://schemas.microsoft.com/office/drawing/2014/main" val="20004"/>
                    </a:ext>
                  </a:extLst>
                </a:gridCol>
                <a:gridCol w="913306">
                  <a:extLst>
                    <a:ext uri="{9D8B030D-6E8A-4147-A177-3AD203B41FA5}">
                      <a16:colId xmlns:a16="http://schemas.microsoft.com/office/drawing/2014/main" val="1131699679"/>
                    </a:ext>
                  </a:extLst>
                </a:gridCol>
                <a:gridCol w="775534">
                  <a:extLst>
                    <a:ext uri="{9D8B030D-6E8A-4147-A177-3AD203B41FA5}">
                      <a16:colId xmlns:a16="http://schemas.microsoft.com/office/drawing/2014/main" val="20005"/>
                    </a:ext>
                  </a:extLst>
                </a:gridCol>
                <a:gridCol w="662474">
                  <a:extLst>
                    <a:ext uri="{9D8B030D-6E8A-4147-A177-3AD203B41FA5}">
                      <a16:colId xmlns:a16="http://schemas.microsoft.com/office/drawing/2014/main" val="3677883847"/>
                    </a:ext>
                  </a:extLst>
                </a:gridCol>
              </a:tblGrid>
              <a:tr h="263525">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Route</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County</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Location</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Purpose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Description</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Consistent</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w/ SLRTP</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Planning Status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err="1">
                          <a:ln>
                            <a:noFill/>
                          </a:ln>
                          <a:solidFill>
                            <a:srgbClr val="000000"/>
                          </a:solidFill>
                          <a:effectLst/>
                          <a:latin typeface="Helvetica" pitchFamily="34" charset="0"/>
                          <a:cs typeface="Helvetica" pitchFamily="34" charset="0"/>
                        </a:rPr>
                        <a:t>Approx</a:t>
                      </a:r>
                      <a:r>
                        <a:rPr kumimoji="0" lang="en-US" sz="1000" b="1" i="0" u="none" strike="noStrike" cap="none" normalizeH="0" baseline="0" dirty="0">
                          <a:ln>
                            <a:noFill/>
                          </a:ln>
                          <a:solidFill>
                            <a:srgbClr val="000000"/>
                          </a:solidFill>
                          <a:effectLst/>
                          <a:latin typeface="Helvetica" pitchFamily="34" charset="0"/>
                          <a:cs typeface="Helvetica" pitchFamily="34" charset="0"/>
                        </a:rPr>
                        <a:t> Cost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Scott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W of I-280 to W of I-74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Capacity &amp; Operations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6-Lane</a:t>
                      </a:r>
                      <a:endParaRPr kumimoji="0" lang="en-US" sz="1000" b="0" i="0" u="none" strike="noStrike" cap="none" normalizeH="0" baseline="0" dirty="0">
                        <a:ln>
                          <a:noFill/>
                        </a:ln>
                        <a:solidFill>
                          <a:schemeClr val="tx1"/>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84044067"/>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Scott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W of I-74 to W of Middle Rd in Bettendorf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Capacity &amp; Operations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6-Lane</a:t>
                      </a:r>
                      <a:endParaRPr kumimoji="0" lang="en-US" sz="1000" b="0" i="0" u="none" strike="noStrike" cap="none" normalizeH="0" baseline="0" dirty="0">
                        <a:ln>
                          <a:noFill/>
                        </a:ln>
                        <a:solidFill>
                          <a:schemeClr val="tx1"/>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63053627"/>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Scott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W of Middle Rd in Bettendorf to Mississippi River Bridge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Capacity &amp; Operations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Replace Interchange</a:t>
                      </a:r>
                    </a:p>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(Bi-State req.  06/10/08)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92101014"/>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Scott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Mississippi River Bridge in Le Claire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Replace with Wider Bridge (IL Lead)</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$150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36971384"/>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92</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Mahaska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SE Oskaloosa Bypass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2-Lane Bypass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100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Linn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Collins Rd in Cedar Rapids from W of Council St to 1st Ave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Construct 6-Lane</a:t>
                      </a:r>
                    </a:p>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(Local Lead)</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6447">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151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Linn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 Rd X20 Intersection in Springville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Operational &amp; Safety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Construct Interchange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Complete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$23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218</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Black Hawk/</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Bremer</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Janesville to Waverly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Operational</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Add Interchanges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Complete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$32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91583524"/>
                  </a:ext>
                </a:extLst>
              </a:tr>
              <a:tr h="287079">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Johnson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lang="en-US" sz="1000" b="0" i="0" u="none" strike="noStrike" dirty="0" err="1">
                          <a:solidFill>
                            <a:schemeClr val="tx1"/>
                          </a:solidFill>
                          <a:latin typeface="Helvetica" pitchFamily="34" charset="0"/>
                          <a:cs typeface="Helvetica" pitchFamily="34" charset="0"/>
                        </a:rPr>
                        <a:t>Forevergreen</a:t>
                      </a:r>
                      <a:r>
                        <a:rPr lang="en-US" sz="1000" b="0" i="0" u="none" strike="noStrike" dirty="0">
                          <a:solidFill>
                            <a:schemeClr val="tx1"/>
                          </a:solidFill>
                          <a:latin typeface="Helvetica" pitchFamily="34" charset="0"/>
                          <a:cs typeface="Helvetica" pitchFamily="34" charset="0"/>
                        </a:rPr>
                        <a:t> Rd to S of Co Rd F12</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Construct 6-Lane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37443965"/>
                  </a:ext>
                </a:extLst>
              </a:tr>
            </a:tbl>
          </a:graphicData>
        </a:graphic>
      </p:graphicFrame>
      <p:sp>
        <p:nvSpPr>
          <p:cNvPr id="5" name="Slide Number Placeholder 4"/>
          <p:cNvSpPr>
            <a:spLocks noGrp="1"/>
          </p:cNvSpPr>
          <p:nvPr>
            <p:ph type="sldNum" sz="quarter" idx="12"/>
          </p:nvPr>
        </p:nvSpPr>
        <p:spPr>
          <a:xfrm>
            <a:off x="7010400" y="6492875"/>
            <a:ext cx="2133600" cy="365125"/>
          </a:xfrm>
        </p:spPr>
        <p:txBody>
          <a:bodyPr/>
          <a:lstStyle/>
          <a:p>
            <a:pPr>
              <a:buNone/>
              <a:defRPr/>
            </a:pPr>
            <a:fld id="{103A245A-4344-4ADD-88E1-2801F720F328}" type="slidenum">
              <a:rPr lang="en-US" smtClean="0">
                <a:latin typeface="Helvetica" panose="020B0604020202020204" pitchFamily="34" charset="0"/>
                <a:cs typeface="Helvetica" panose="020B0604020202020204" pitchFamily="34" charset="0"/>
              </a:rPr>
              <a:pPr>
                <a:buNone/>
                <a:defRPr/>
              </a:pPr>
              <a:t>19</a:t>
            </a:fld>
            <a:endParaRPr lang="en-US" dirty="0">
              <a:latin typeface="Helvetica" panose="020B0604020202020204" pitchFamily="34" charset="0"/>
              <a:cs typeface="Helvetica" panose="020B0604020202020204" pitchFamily="34" charset="0"/>
            </a:endParaRPr>
          </a:p>
        </p:txBody>
      </p:sp>
      <p:sp>
        <p:nvSpPr>
          <p:cNvPr id="9" name="TextBox 8">
            <a:extLst>
              <a:ext uri="{FF2B5EF4-FFF2-40B4-BE49-F238E27FC236}">
                <a16:creationId xmlns:a16="http://schemas.microsoft.com/office/drawing/2014/main" id="{D015103C-E18B-48A7-82B0-F6D9196D3517}"/>
              </a:ext>
            </a:extLst>
          </p:cNvPr>
          <p:cNvSpPr txBox="1"/>
          <p:nvPr/>
        </p:nvSpPr>
        <p:spPr>
          <a:xfrm>
            <a:off x="195942" y="5815379"/>
            <a:ext cx="4610558" cy="954107"/>
          </a:xfrm>
          <a:prstGeom prst="rect">
            <a:avLst/>
          </a:prstGeom>
          <a:noFill/>
        </p:spPr>
        <p:txBody>
          <a:bodyPr wrap="none" rtlCol="0">
            <a:spAutoFit/>
          </a:bodyPr>
          <a:lstStyle/>
          <a:p>
            <a:pPr>
              <a:buNone/>
            </a:pPr>
            <a:r>
              <a:rPr lang="en-US" sz="800" dirty="0">
                <a:latin typeface="Helvetica" panose="020B0604020202020204" pitchFamily="34" charset="0"/>
                <a:cs typeface="Helvetica" panose="020B0604020202020204" pitchFamily="34" charset="0"/>
              </a:rPr>
              <a:t>Legend:</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SLRTP is State Long Range Transportation Plan</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Inactive means no planning study work has been done, or previous work is currently obsolete</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Active means planning study work is in progress</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Complete means planning study work is completed and the project could start development</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NA means not addressed</a:t>
            </a:r>
          </a:p>
        </p:txBody>
      </p:sp>
      <p:sp>
        <p:nvSpPr>
          <p:cNvPr id="6" name="Rectangle 5">
            <a:extLst>
              <a:ext uri="{FF2B5EF4-FFF2-40B4-BE49-F238E27FC236}">
                <a16:creationId xmlns:a16="http://schemas.microsoft.com/office/drawing/2014/main" id="{E94FB569-AB27-455D-8204-6930DC44E305}"/>
              </a:ext>
            </a:extLst>
          </p:cNvPr>
          <p:cNvSpPr>
            <a:spLocks noChangeArrowheads="1"/>
          </p:cNvSpPr>
          <p:nvPr/>
        </p:nvSpPr>
        <p:spPr bwMode="auto">
          <a:xfrm>
            <a:off x="7748729" y="32729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2620146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573514"/>
            <a:ext cx="9144000" cy="1477328"/>
          </a:xfrm>
          <a:prstGeom prst="rect">
            <a:avLst/>
          </a:prstGeom>
          <a:noFill/>
          <a:ln w="9525">
            <a:noFill/>
            <a:miter lim="800000"/>
            <a:headEnd/>
            <a:tailEnd/>
          </a:ln>
        </p:spPr>
        <p:txBody>
          <a:bodyPr wrap="square">
            <a:spAutoFit/>
          </a:bodyPr>
          <a:lstStyle/>
          <a:p>
            <a:pPr algn="ctr">
              <a:lnSpc>
                <a:spcPct val="50000"/>
              </a:lnSpc>
              <a:spcBef>
                <a:spcPct val="50000"/>
              </a:spcBef>
              <a:buClrTx/>
              <a:buFontTx/>
              <a:buNone/>
            </a:pPr>
            <a:endParaRPr lang="en-US" sz="3600" dirty="0">
              <a:solidFill>
                <a:srgbClr val="000000"/>
              </a:solidFill>
              <a:latin typeface="Helvetica" pitchFamily="34" charset="0"/>
              <a:cs typeface="Helvetica" pitchFamily="34" charset="0"/>
            </a:endParaRPr>
          </a:p>
          <a:p>
            <a:pPr algn="ctr">
              <a:lnSpc>
                <a:spcPct val="50000"/>
              </a:lnSpc>
              <a:spcBef>
                <a:spcPct val="50000"/>
              </a:spcBef>
              <a:buClrTx/>
              <a:buFontTx/>
              <a:buNone/>
            </a:pPr>
            <a:r>
              <a:rPr lang="en-US" sz="3600" dirty="0">
                <a:solidFill>
                  <a:srgbClr val="000000"/>
                </a:solidFill>
                <a:latin typeface="Helvetica" pitchFamily="34" charset="0"/>
                <a:cs typeface="Helvetica" pitchFamily="34" charset="0"/>
              </a:rPr>
              <a:t>Overview</a:t>
            </a:r>
          </a:p>
          <a:p>
            <a:pPr algn="ctr">
              <a:lnSpc>
                <a:spcPct val="50000"/>
              </a:lnSpc>
              <a:spcBef>
                <a:spcPct val="50000"/>
              </a:spcBef>
              <a:buClrTx/>
              <a:buFontTx/>
              <a:buNone/>
            </a:pPr>
            <a:endParaRPr lang="en-US" sz="3600" dirty="0">
              <a:latin typeface="Helvetica" pitchFamily="34" charset="0"/>
              <a:cs typeface="Helvetica" pitchFamily="34" charset="0"/>
            </a:endParaRPr>
          </a:p>
        </p:txBody>
      </p:sp>
      <p:sp>
        <p:nvSpPr>
          <p:cNvPr id="5123" name="Text Box 3"/>
          <p:cNvSpPr txBox="1">
            <a:spLocks noChangeArrowheads="1"/>
          </p:cNvSpPr>
          <p:nvPr/>
        </p:nvSpPr>
        <p:spPr bwMode="auto">
          <a:xfrm>
            <a:off x="0" y="2497126"/>
            <a:ext cx="9144000" cy="3046988"/>
          </a:xfrm>
          <a:prstGeom prst="rect">
            <a:avLst/>
          </a:prstGeom>
          <a:noFill/>
          <a:ln w="9525">
            <a:noFill/>
            <a:miter lim="800000"/>
            <a:headEnd/>
            <a:tailEnd/>
          </a:ln>
        </p:spPr>
        <p:txBody>
          <a:bodyPr wrap="square">
            <a:spAutoFit/>
          </a:bodyPr>
          <a:lstStyle/>
          <a:p>
            <a:pPr lvl="1">
              <a:spcBef>
                <a:spcPct val="0"/>
              </a:spcBef>
              <a:buClrTx/>
              <a:buNone/>
            </a:pPr>
            <a:r>
              <a:rPr lang="en-US" sz="2400" dirty="0">
                <a:solidFill>
                  <a:srgbClr val="000000"/>
                </a:solidFill>
                <a:latin typeface="Helvetica" pitchFamily="34" charset="0"/>
                <a:cs typeface="Helvetica" pitchFamily="34" charset="0"/>
              </a:rPr>
              <a:t>Discuss 2020-2024 available Highway Program Funding</a:t>
            </a:r>
          </a:p>
          <a:p>
            <a:pPr lvl="1">
              <a:spcBef>
                <a:spcPct val="0"/>
              </a:spcBef>
              <a:buClrTx/>
              <a:buNone/>
            </a:pPr>
            <a:endParaRPr lang="en-US" sz="2400" dirty="0">
              <a:solidFill>
                <a:srgbClr val="000000"/>
              </a:solidFill>
              <a:latin typeface="Helvetica" pitchFamily="34" charset="0"/>
              <a:cs typeface="Helvetica" pitchFamily="34" charset="0"/>
            </a:endParaRPr>
          </a:p>
          <a:p>
            <a:pPr lvl="1">
              <a:spcBef>
                <a:spcPct val="0"/>
              </a:spcBef>
              <a:buClrTx/>
              <a:buNone/>
            </a:pPr>
            <a:r>
              <a:rPr lang="en-US" sz="2400" dirty="0">
                <a:solidFill>
                  <a:srgbClr val="000000"/>
                </a:solidFill>
                <a:latin typeface="Helvetica" pitchFamily="34" charset="0"/>
                <a:cs typeface="Helvetica" pitchFamily="34" charset="0"/>
              </a:rPr>
              <a:t>Discuss 2020-2024 Highway Program Options</a:t>
            </a:r>
          </a:p>
          <a:p>
            <a:pPr lvl="1">
              <a:spcBef>
                <a:spcPct val="0"/>
              </a:spcBef>
              <a:buClrTx/>
              <a:buNone/>
            </a:pPr>
            <a:endParaRPr lang="en-US" sz="2400" dirty="0">
              <a:solidFill>
                <a:srgbClr val="000000"/>
              </a:solidFill>
              <a:latin typeface="Helvetica" pitchFamily="34" charset="0"/>
              <a:cs typeface="Helvetica" pitchFamily="34" charset="0"/>
            </a:endParaRPr>
          </a:p>
          <a:p>
            <a:pPr lvl="1">
              <a:spcBef>
                <a:spcPct val="0"/>
              </a:spcBef>
              <a:buClrTx/>
              <a:buNone/>
            </a:pPr>
            <a:r>
              <a:rPr lang="en-US" sz="2400" dirty="0">
                <a:solidFill>
                  <a:srgbClr val="000000"/>
                </a:solidFill>
                <a:latin typeface="Helvetica" pitchFamily="34" charset="0"/>
                <a:cs typeface="Helvetica" pitchFamily="34" charset="0"/>
              </a:rPr>
              <a:t>Determine 2020-2024 Highway Program Objectives</a:t>
            </a:r>
          </a:p>
          <a:p>
            <a:pPr lvl="1">
              <a:spcBef>
                <a:spcPct val="0"/>
              </a:spcBef>
              <a:buClrTx/>
              <a:buNone/>
            </a:pPr>
            <a:endParaRPr lang="en-US" sz="2400" dirty="0">
              <a:solidFill>
                <a:srgbClr val="000000"/>
              </a:solidFill>
              <a:latin typeface="Helvetica" pitchFamily="34" charset="0"/>
              <a:cs typeface="Helvetica" pitchFamily="34" charset="0"/>
            </a:endParaRPr>
          </a:p>
          <a:p>
            <a:pPr lvl="1">
              <a:spcBef>
                <a:spcPct val="0"/>
              </a:spcBef>
              <a:buClrTx/>
              <a:buNone/>
            </a:pPr>
            <a:r>
              <a:rPr lang="en-US" sz="2400" b="1" dirty="0">
                <a:solidFill>
                  <a:srgbClr val="0070C0"/>
                </a:solidFill>
                <a:latin typeface="Helvetica" pitchFamily="34" charset="0"/>
                <a:cs typeface="Helvetica" pitchFamily="34" charset="0"/>
              </a:rPr>
              <a:t>Action Item: Line Item Targets for Programming</a:t>
            </a:r>
            <a:endParaRPr lang="en-US" sz="2400" dirty="0">
              <a:solidFill>
                <a:srgbClr val="000000"/>
              </a:solidFill>
              <a:latin typeface="Helvetica" pitchFamily="34" charset="0"/>
              <a:cs typeface="Helvetica" pitchFamily="34" charset="0"/>
            </a:endParaRPr>
          </a:p>
          <a:p>
            <a:pPr lvl="1">
              <a:spcBef>
                <a:spcPct val="0"/>
              </a:spcBef>
              <a:buClrTx/>
              <a:buNone/>
            </a:pPr>
            <a:endParaRPr lang="en-US" sz="2400" dirty="0">
              <a:solidFill>
                <a:srgbClr val="000000"/>
              </a:solidFill>
              <a:latin typeface="Helvetica" pitchFamily="34" charset="0"/>
              <a:cs typeface="Helvetica" pitchFamily="34" charset="0"/>
            </a:endParaRPr>
          </a:p>
        </p:txBody>
      </p:sp>
      <p:sp>
        <p:nvSpPr>
          <p:cNvPr id="6" name="Slide Number Placeholder 5"/>
          <p:cNvSpPr>
            <a:spLocks noGrp="1"/>
          </p:cNvSpPr>
          <p:nvPr>
            <p:ph type="sldNum" sz="quarter" idx="12"/>
          </p:nvPr>
        </p:nvSpPr>
        <p:spPr/>
        <p:txBody>
          <a:bodyPr/>
          <a:lstStyle/>
          <a:p>
            <a:pPr>
              <a:buNone/>
              <a:defRPr/>
            </a:pPr>
            <a:fld id="{2B0DEF53-7DF5-47EE-8769-039F17C43088}" type="slidenum">
              <a:rPr lang="en-US" smtClean="0">
                <a:latin typeface="Helvetica" panose="020B0604020202020204" pitchFamily="34" charset="0"/>
                <a:cs typeface="Helvetica" panose="020B0604020202020204" pitchFamily="34" charset="0"/>
              </a:rPr>
              <a:pPr>
                <a:buNone/>
                <a:defRPr/>
              </a:pPr>
              <a:t>2</a:t>
            </a:fld>
            <a:endParaRPr lang="en-US" dirty="0">
              <a:latin typeface="Helvetica" panose="020B0604020202020204" pitchFamily="34" charset="0"/>
              <a:cs typeface="Helvetica" panose="020B0604020202020204" pitchFamily="34" charset="0"/>
            </a:endParaRPr>
          </a:p>
        </p:txBody>
      </p:sp>
      <p:sp>
        <p:nvSpPr>
          <p:cNvPr id="8" name="Rectangle 6">
            <a:extLst>
              <a:ext uri="{FF2B5EF4-FFF2-40B4-BE49-F238E27FC236}">
                <a16:creationId xmlns:a16="http://schemas.microsoft.com/office/drawing/2014/main" id="{C4D06BFE-0F21-458F-836C-BE4295C02463}"/>
              </a:ext>
            </a:extLst>
          </p:cNvPr>
          <p:cNvSpPr>
            <a:spLocks noChangeArrowheads="1"/>
          </p:cNvSpPr>
          <p:nvPr/>
        </p:nvSpPr>
        <p:spPr bwMode="auto">
          <a:xfrm>
            <a:off x="7748729" y="32729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28796102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0" y="195338"/>
            <a:ext cx="9144000" cy="866775"/>
          </a:xfrm>
          <a:prstGeom prst="rect">
            <a:avLst/>
          </a:prstGeom>
          <a:noFill/>
          <a:ln w="9525">
            <a:noFill/>
            <a:miter lim="800000"/>
            <a:headEnd/>
            <a:tailEnd/>
          </a:ln>
        </p:spPr>
        <p:txBody>
          <a:bodyPr anchor="ctr"/>
          <a:lstStyle/>
          <a:p>
            <a:pPr algn="ctr">
              <a:lnSpc>
                <a:spcPct val="85000"/>
              </a:lnSpc>
              <a:spcBef>
                <a:spcPct val="0"/>
              </a:spcBef>
              <a:buClrTx/>
              <a:buFontTx/>
              <a:buNone/>
            </a:pPr>
            <a:r>
              <a:rPr lang="en-US" sz="3600" dirty="0">
                <a:solidFill>
                  <a:srgbClr val="000000"/>
                </a:solidFill>
                <a:latin typeface="Helvetica" pitchFamily="34" charset="0"/>
                <a:ea typeface="Helvetica" pitchFamily="34" charset="0"/>
                <a:cs typeface="Helvetica" pitchFamily="34" charset="0"/>
              </a:rPr>
              <a:t>Highway Program Candidates</a:t>
            </a:r>
          </a:p>
        </p:txBody>
      </p:sp>
      <p:graphicFrame>
        <p:nvGraphicFramePr>
          <p:cNvPr id="321713" name="Group 177"/>
          <p:cNvGraphicFramePr>
            <a:graphicFrameLocks noGrp="1"/>
          </p:cNvGraphicFramePr>
          <p:nvPr>
            <p:ph/>
            <p:extLst>
              <p:ext uri="{D42A27DB-BD31-4B8C-83A1-F6EECF244321}">
                <p14:modId xmlns:p14="http://schemas.microsoft.com/office/powerpoint/2010/main" val="667461212"/>
              </p:ext>
            </p:extLst>
          </p:nvPr>
        </p:nvGraphicFramePr>
        <p:xfrm>
          <a:off x="131043" y="1360692"/>
          <a:ext cx="8517294" cy="1981200"/>
        </p:xfrm>
        <a:graphic>
          <a:graphicData uri="http://schemas.openxmlformats.org/drawingml/2006/table">
            <a:tbl>
              <a:tblPr/>
              <a:tblGrid>
                <a:gridCol w="576943">
                  <a:extLst>
                    <a:ext uri="{9D8B030D-6E8A-4147-A177-3AD203B41FA5}">
                      <a16:colId xmlns:a16="http://schemas.microsoft.com/office/drawing/2014/main" val="20001"/>
                    </a:ext>
                  </a:extLst>
                </a:gridCol>
                <a:gridCol w="1240971">
                  <a:extLst>
                    <a:ext uri="{9D8B030D-6E8A-4147-A177-3AD203B41FA5}">
                      <a16:colId xmlns:a16="http://schemas.microsoft.com/office/drawing/2014/main" val="20002"/>
                    </a:ext>
                  </a:extLst>
                </a:gridCol>
                <a:gridCol w="1576874">
                  <a:extLst>
                    <a:ext uri="{9D8B030D-6E8A-4147-A177-3AD203B41FA5}">
                      <a16:colId xmlns:a16="http://schemas.microsoft.com/office/drawing/2014/main" val="20003"/>
                    </a:ext>
                  </a:extLst>
                </a:gridCol>
                <a:gridCol w="1474237">
                  <a:extLst>
                    <a:ext uri="{9D8B030D-6E8A-4147-A177-3AD203B41FA5}">
                      <a16:colId xmlns:a16="http://schemas.microsoft.com/office/drawing/2014/main" val="1034615917"/>
                    </a:ext>
                  </a:extLst>
                </a:gridCol>
                <a:gridCol w="1296955">
                  <a:extLst>
                    <a:ext uri="{9D8B030D-6E8A-4147-A177-3AD203B41FA5}">
                      <a16:colId xmlns:a16="http://schemas.microsoft.com/office/drawing/2014/main" val="20004"/>
                    </a:ext>
                  </a:extLst>
                </a:gridCol>
                <a:gridCol w="913306">
                  <a:extLst>
                    <a:ext uri="{9D8B030D-6E8A-4147-A177-3AD203B41FA5}">
                      <a16:colId xmlns:a16="http://schemas.microsoft.com/office/drawing/2014/main" val="1131699679"/>
                    </a:ext>
                  </a:extLst>
                </a:gridCol>
                <a:gridCol w="775534">
                  <a:extLst>
                    <a:ext uri="{9D8B030D-6E8A-4147-A177-3AD203B41FA5}">
                      <a16:colId xmlns:a16="http://schemas.microsoft.com/office/drawing/2014/main" val="20005"/>
                    </a:ext>
                  </a:extLst>
                </a:gridCol>
                <a:gridCol w="662474">
                  <a:extLst>
                    <a:ext uri="{9D8B030D-6E8A-4147-A177-3AD203B41FA5}">
                      <a16:colId xmlns:a16="http://schemas.microsoft.com/office/drawing/2014/main" val="3677883847"/>
                    </a:ext>
                  </a:extLst>
                </a:gridCol>
              </a:tblGrid>
              <a:tr h="263525">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Route</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County</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Location</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Purpose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Description</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Consistent</a:t>
                      </a:r>
                    </a:p>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w/ SLRTP</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a:ln>
                            <a:noFill/>
                          </a:ln>
                          <a:solidFill>
                            <a:srgbClr val="000000"/>
                          </a:solidFill>
                          <a:effectLst/>
                          <a:latin typeface="Helvetica" pitchFamily="34" charset="0"/>
                          <a:cs typeface="Helvetica" pitchFamily="34" charset="0"/>
                        </a:rPr>
                        <a:t>Planning Status</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1" i="0" u="none" strike="noStrike" cap="none" normalizeH="0" baseline="0" dirty="0" err="1">
                          <a:ln>
                            <a:noFill/>
                          </a:ln>
                          <a:solidFill>
                            <a:srgbClr val="000000"/>
                          </a:solidFill>
                          <a:effectLst/>
                          <a:latin typeface="Helvetica" pitchFamily="34" charset="0"/>
                          <a:cs typeface="Helvetica" pitchFamily="34" charset="0"/>
                        </a:rPr>
                        <a:t>Approx</a:t>
                      </a:r>
                      <a:r>
                        <a:rPr kumimoji="0" lang="en-US" sz="1000" b="1" i="0" u="none" strike="noStrike" cap="none" normalizeH="0" baseline="0" dirty="0">
                          <a:ln>
                            <a:noFill/>
                          </a:ln>
                          <a:solidFill>
                            <a:srgbClr val="000000"/>
                          </a:solidFill>
                          <a:effectLst/>
                          <a:latin typeface="Helvetica" pitchFamily="34" charset="0"/>
                          <a:cs typeface="Helvetica" pitchFamily="34" charset="0"/>
                        </a:rPr>
                        <a:t> Cost</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Johnson/Linn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lang="en-US" sz="1000" b="0" i="0" u="none" strike="noStrike" dirty="0">
                          <a:solidFill>
                            <a:schemeClr val="tx1"/>
                          </a:solidFill>
                          <a:latin typeface="Helvetica" pitchFamily="34" charset="0"/>
                          <a:cs typeface="Helvetica" pitchFamily="34" charset="0"/>
                        </a:rPr>
                        <a:t>S of Co Rd F12 to S of US 30</a:t>
                      </a: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Construct 6-Lane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20725860"/>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Linn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S of US 30 to Blairs Ferry Road</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Construct 6-Lane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97571413"/>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Linn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In Cedar Rapids at </a:t>
                      </a:r>
                      <a:r>
                        <a:rPr kumimoji="0" lang="en-US" sz="1000" b="0" i="0" u="none" strike="noStrike" cap="none" normalizeH="0" baseline="0" dirty="0" err="1">
                          <a:ln>
                            <a:noFill/>
                          </a:ln>
                          <a:solidFill>
                            <a:srgbClr val="000000"/>
                          </a:solidFill>
                          <a:effectLst/>
                          <a:latin typeface="Helvetica" pitchFamily="34" charset="0"/>
                          <a:cs typeface="Helvetica" pitchFamily="34" charset="0"/>
                        </a:rPr>
                        <a:t>Boyson</a:t>
                      </a:r>
                      <a:r>
                        <a:rPr kumimoji="0" lang="en-US" sz="1000" b="0" i="0" u="none" strike="noStrike" cap="none" normalizeH="0" baseline="0" dirty="0">
                          <a:ln>
                            <a:noFill/>
                          </a:ln>
                          <a:solidFill>
                            <a:srgbClr val="000000"/>
                          </a:solidFill>
                          <a:effectLst/>
                          <a:latin typeface="Helvetica" pitchFamily="34" charset="0"/>
                          <a:cs typeface="Helvetica" pitchFamily="34" charset="0"/>
                        </a:rPr>
                        <a:t> Rd Interchange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Replace Interchange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defRPr/>
                      </a:pPr>
                      <a:r>
                        <a:rPr kumimoji="0" lang="en-US" sz="1000" b="0" i="0" u="none" strike="noStrike" cap="none" normalizeH="0" baseline="0" dirty="0">
                          <a:ln>
                            <a:noFill/>
                          </a:ln>
                          <a:solidFill>
                            <a:srgbClr val="000000"/>
                          </a:solidFill>
                          <a:effectLst/>
                          <a:latin typeface="Helvetica" pitchFamily="34" charset="0"/>
                          <a:cs typeface="Helvetica" pitchFamily="34" charset="0"/>
                        </a:rPr>
                        <a:t>$15 M</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84044067"/>
                  </a:ext>
                </a:extLst>
              </a:tr>
              <a:tr h="276483">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380</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Linn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Blairs Ferry Rd to County Home Rd </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Add Capacity</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chemeClr val="tx1"/>
                          </a:solidFill>
                          <a:effectLst/>
                          <a:latin typeface="Helvetica" pitchFamily="34" charset="0"/>
                          <a:cs typeface="Helvetica" pitchFamily="34" charset="0"/>
                        </a:rPr>
                        <a:t>Construct 6-Lane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N</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r>
                        <a:rPr kumimoji="0" lang="en-US" sz="1000" b="0" i="0" u="none" strike="noStrike" cap="none" normalizeH="0" baseline="0" dirty="0">
                          <a:ln>
                            <a:noFill/>
                          </a:ln>
                          <a:solidFill>
                            <a:srgbClr val="000000"/>
                          </a:solidFill>
                          <a:effectLst/>
                          <a:latin typeface="Helvetica" pitchFamily="34" charset="0"/>
                          <a:cs typeface="Helvetica" pitchFamily="34" charset="0"/>
                        </a:rPr>
                        <a:t>Active</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
                          <a:schemeClr val="bg1"/>
                        </a:buClr>
                        <a:buSzTx/>
                        <a:buFontTx/>
                        <a:buNone/>
                        <a:tabLst/>
                      </a:pPr>
                      <a:endParaRPr kumimoji="0" lang="en-US" sz="1000" b="0" i="0" u="none" strike="noStrike" cap="none" normalizeH="0" baseline="0" dirty="0">
                        <a:ln>
                          <a:noFill/>
                        </a:ln>
                        <a:solidFill>
                          <a:srgbClr val="000000"/>
                        </a:solidFill>
                        <a:effectLst/>
                        <a:latin typeface="Helvetica" pitchFamily="34" charset="0"/>
                        <a:cs typeface="Helvetica"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63053627"/>
                  </a:ext>
                </a:extLst>
              </a:tr>
            </a:tbl>
          </a:graphicData>
        </a:graphic>
      </p:graphicFrame>
      <p:sp>
        <p:nvSpPr>
          <p:cNvPr id="5" name="Slide Number Placeholder 4"/>
          <p:cNvSpPr>
            <a:spLocks noGrp="1"/>
          </p:cNvSpPr>
          <p:nvPr>
            <p:ph type="sldNum" sz="quarter" idx="12"/>
          </p:nvPr>
        </p:nvSpPr>
        <p:spPr>
          <a:xfrm>
            <a:off x="7010400" y="6492875"/>
            <a:ext cx="2133600" cy="365125"/>
          </a:xfrm>
        </p:spPr>
        <p:txBody>
          <a:bodyPr/>
          <a:lstStyle/>
          <a:p>
            <a:pPr>
              <a:buNone/>
              <a:defRPr/>
            </a:pPr>
            <a:fld id="{103A245A-4344-4ADD-88E1-2801F720F328}" type="slidenum">
              <a:rPr lang="en-US" smtClean="0">
                <a:latin typeface="Helvetica" panose="020B0604020202020204" pitchFamily="34" charset="0"/>
                <a:cs typeface="Helvetica" panose="020B0604020202020204" pitchFamily="34" charset="0"/>
              </a:rPr>
              <a:pPr>
                <a:buNone/>
                <a:defRPr/>
              </a:pPr>
              <a:t>20</a:t>
            </a:fld>
            <a:endParaRPr lang="en-US" dirty="0">
              <a:latin typeface="Helvetica" panose="020B0604020202020204" pitchFamily="34" charset="0"/>
              <a:cs typeface="Helvetica" panose="020B0604020202020204" pitchFamily="34" charset="0"/>
            </a:endParaRPr>
          </a:p>
        </p:txBody>
      </p:sp>
      <p:sp>
        <p:nvSpPr>
          <p:cNvPr id="9" name="TextBox 8">
            <a:extLst>
              <a:ext uri="{FF2B5EF4-FFF2-40B4-BE49-F238E27FC236}">
                <a16:creationId xmlns:a16="http://schemas.microsoft.com/office/drawing/2014/main" id="{47B657EB-3FCB-45D1-9A7A-7F3D3E14B4EE}"/>
              </a:ext>
            </a:extLst>
          </p:cNvPr>
          <p:cNvSpPr txBox="1"/>
          <p:nvPr/>
        </p:nvSpPr>
        <p:spPr>
          <a:xfrm>
            <a:off x="195942" y="5815379"/>
            <a:ext cx="4610558" cy="954107"/>
          </a:xfrm>
          <a:prstGeom prst="rect">
            <a:avLst/>
          </a:prstGeom>
          <a:noFill/>
        </p:spPr>
        <p:txBody>
          <a:bodyPr wrap="none" rtlCol="0">
            <a:spAutoFit/>
          </a:bodyPr>
          <a:lstStyle/>
          <a:p>
            <a:pPr>
              <a:buNone/>
            </a:pPr>
            <a:r>
              <a:rPr lang="en-US" sz="800" dirty="0">
                <a:latin typeface="Helvetica" panose="020B0604020202020204" pitchFamily="34" charset="0"/>
                <a:cs typeface="Helvetica" panose="020B0604020202020204" pitchFamily="34" charset="0"/>
              </a:rPr>
              <a:t>Legend:</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SLRTP is State Long Range Transportation Plan</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Inactive means no planning study work has been done, or previous work is currently obsolete</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Active means planning study work is in progress</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Complete means planning study work is completed and the project could start development</a:t>
            </a:r>
          </a:p>
          <a:p>
            <a:pPr marL="171450" indent="-171450">
              <a:buClrTx/>
              <a:buFont typeface="Arial" panose="020B0604020202020204" pitchFamily="34" charset="0"/>
              <a:buChar char="•"/>
            </a:pPr>
            <a:r>
              <a:rPr lang="en-US" sz="800" dirty="0">
                <a:latin typeface="Helvetica" panose="020B0604020202020204" pitchFamily="34" charset="0"/>
                <a:cs typeface="Helvetica" panose="020B0604020202020204" pitchFamily="34" charset="0"/>
              </a:rPr>
              <a:t>NA means not addressed</a:t>
            </a:r>
          </a:p>
        </p:txBody>
      </p:sp>
      <p:sp>
        <p:nvSpPr>
          <p:cNvPr id="6" name="Rectangle 5">
            <a:extLst>
              <a:ext uri="{FF2B5EF4-FFF2-40B4-BE49-F238E27FC236}">
                <a16:creationId xmlns:a16="http://schemas.microsoft.com/office/drawing/2014/main" id="{722E45ED-D304-4D88-BC30-0D15DEB7448D}"/>
              </a:ext>
            </a:extLst>
          </p:cNvPr>
          <p:cNvSpPr>
            <a:spLocks noChangeArrowheads="1"/>
          </p:cNvSpPr>
          <p:nvPr/>
        </p:nvSpPr>
        <p:spPr bwMode="auto">
          <a:xfrm>
            <a:off x="7748729" y="32729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347433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47593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buFont typeface="Wingdings" pitchFamily="2" charset="2"/>
              <a:buChar char="w"/>
            </a:pPr>
            <a:endParaRPr lang="en-US" altLang="en-US">
              <a:latin typeface="Times New Roman" pitchFamily="18" charset="0"/>
            </a:endParaRPr>
          </a:p>
        </p:txBody>
      </p:sp>
      <p:sp>
        <p:nvSpPr>
          <p:cNvPr id="5123" name="Rectangle 3"/>
          <p:cNvSpPr>
            <a:spLocks noChangeArrowheads="1"/>
          </p:cNvSpPr>
          <p:nvPr/>
        </p:nvSpPr>
        <p:spPr bwMode="auto">
          <a:xfrm>
            <a:off x="0" y="0"/>
            <a:ext cx="9144000" cy="5470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lnSpc>
                <a:spcPct val="50000"/>
              </a:lnSpc>
              <a:spcBef>
                <a:spcPct val="50000"/>
              </a:spcBef>
              <a:buClrTx/>
              <a:buFontTx/>
              <a:buNone/>
            </a:pPr>
            <a:endParaRPr lang="en-US" altLang="en-US" sz="800" dirty="0">
              <a:solidFill>
                <a:srgbClr val="000000"/>
              </a:solidFill>
              <a:latin typeface="Helvetica" pitchFamily="34" charset="0"/>
              <a:ea typeface="Helvetica" pitchFamily="34" charset="0"/>
              <a:cs typeface="Helvetica" pitchFamily="34" charset="0"/>
            </a:endParaRPr>
          </a:p>
          <a:p>
            <a:pPr algn="ctr" eaLnBrk="1" hangingPunct="1">
              <a:lnSpc>
                <a:spcPct val="50000"/>
              </a:lnSpc>
              <a:spcBef>
                <a:spcPct val="50000"/>
              </a:spcBef>
              <a:buClrTx/>
              <a:buFontTx/>
              <a:buNone/>
            </a:pPr>
            <a:r>
              <a:rPr lang="en-US" altLang="en-US" sz="2400" dirty="0">
                <a:solidFill>
                  <a:srgbClr val="000000"/>
                </a:solidFill>
                <a:latin typeface="Helvetica" pitchFamily="34" charset="0"/>
                <a:ea typeface="Helvetica" pitchFamily="34" charset="0"/>
                <a:cs typeface="Helvetica" pitchFamily="34" charset="0"/>
              </a:rPr>
              <a:t>FY 2019-2023 Highway Program Objectives</a:t>
            </a:r>
            <a:endParaRPr lang="en-US" altLang="en-US" sz="800" dirty="0">
              <a:solidFill>
                <a:srgbClr val="000000"/>
              </a:solidFill>
              <a:latin typeface="Helvetica" pitchFamily="34" charset="0"/>
              <a:ea typeface="Helvetica" pitchFamily="34" charset="0"/>
              <a:cs typeface="Helvetica" pitchFamily="34" charset="0"/>
            </a:endParaRPr>
          </a:p>
        </p:txBody>
      </p:sp>
      <p:sp>
        <p:nvSpPr>
          <p:cNvPr id="5124" name="Text Box 4"/>
          <p:cNvSpPr txBox="1">
            <a:spLocks noChangeArrowheads="1"/>
          </p:cNvSpPr>
          <p:nvPr/>
        </p:nvSpPr>
        <p:spPr bwMode="auto">
          <a:xfrm>
            <a:off x="0" y="508000"/>
            <a:ext cx="9144000"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buFont typeface="Arial" charset="0"/>
              <a:buChar char="•"/>
              <a:defRPr sz="3200">
                <a:solidFill>
                  <a:schemeClr val="tx1"/>
                </a:solidFill>
                <a:latin typeface="Calibri" pitchFamily="34" charset="0"/>
              </a:defRPr>
            </a:lvl1pPr>
            <a:lvl2pPr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1" eaLnBrk="1" hangingPunct="1">
              <a:spcBef>
                <a:spcPct val="0"/>
              </a:spcBef>
              <a:buClrTx/>
              <a:buFontTx/>
              <a:buNone/>
            </a:pPr>
            <a:r>
              <a:rPr lang="en-US" altLang="en-US" sz="1200" dirty="0">
                <a:solidFill>
                  <a:srgbClr val="000000"/>
                </a:solidFill>
                <a:latin typeface="Helvetica" pitchFamily="34" charset="0"/>
                <a:ea typeface="Helvetica" pitchFamily="34" charset="0"/>
                <a:cs typeface="Helvetica" pitchFamily="34" charset="0"/>
              </a:rPr>
              <a:t>Stewardship Investments</a:t>
            </a:r>
          </a:p>
          <a:p>
            <a:pPr lvl="1" eaLnBrk="1" hangingPunct="1">
              <a:spcBef>
                <a:spcPct val="0"/>
              </a:spcBef>
              <a:buClrTx/>
              <a:buFontTx/>
              <a:buChar char="•"/>
            </a:pPr>
            <a:r>
              <a:rPr lang="en-US" altLang="en-US" sz="1200" dirty="0">
                <a:solidFill>
                  <a:srgbClr val="000000"/>
                </a:solidFill>
                <a:latin typeface="Helvetica" pitchFamily="34" charset="0"/>
                <a:ea typeface="Helvetica" pitchFamily="34" charset="0"/>
                <a:cs typeface="Helvetica" pitchFamily="34" charset="0"/>
              </a:rPr>
              <a:t>	Interstate (Pavement Reconstruction/Modernization, Bridges, Pavement Patching/</a:t>
            </a:r>
            <a:r>
              <a:rPr lang="en-US" altLang="en-US" sz="1200" dirty="0" err="1">
                <a:solidFill>
                  <a:srgbClr val="000000"/>
                </a:solidFill>
                <a:latin typeface="Helvetica" pitchFamily="34" charset="0"/>
                <a:ea typeface="Helvetica" pitchFamily="34" charset="0"/>
                <a:cs typeface="Helvetica" pitchFamily="34" charset="0"/>
              </a:rPr>
              <a:t>Maint</a:t>
            </a:r>
            <a:r>
              <a:rPr lang="en-US" altLang="en-US" sz="1200" dirty="0">
                <a:solidFill>
                  <a:srgbClr val="000000"/>
                </a:solidFill>
                <a:latin typeface="Helvetica" pitchFamily="34" charset="0"/>
                <a:ea typeface="Helvetica" pitchFamily="34" charset="0"/>
                <a:cs typeface="Helvetica" pitchFamily="34" charset="0"/>
              </a:rPr>
              <a:t>., Rest 	Areas/Misc.)</a:t>
            </a:r>
          </a:p>
          <a:p>
            <a:pPr lvl="1" eaLnBrk="1" hangingPunct="1">
              <a:spcBef>
                <a:spcPct val="0"/>
              </a:spcBef>
              <a:buClrTx/>
              <a:buFont typeface="Wingdings" pitchFamily="2" charset="2"/>
              <a:buNone/>
            </a:pPr>
            <a:r>
              <a:rPr lang="en-US" altLang="en-US" sz="1200" dirty="0">
                <a:solidFill>
                  <a:srgbClr val="000000"/>
                </a:solidFill>
                <a:latin typeface="Helvetica" pitchFamily="34" charset="0"/>
                <a:ea typeface="Helvetica" pitchFamily="34" charset="0"/>
                <a:cs typeface="Helvetica" pitchFamily="34" charset="0"/>
              </a:rPr>
              <a:t>	- Maintain scheduled completion of I-35 in Polk County from </a:t>
            </a:r>
            <a:r>
              <a:rPr lang="en-US" altLang="en-US" sz="1200" dirty="0" err="1">
                <a:solidFill>
                  <a:srgbClr val="000000"/>
                </a:solidFill>
                <a:latin typeface="Helvetica" pitchFamily="34" charset="0"/>
                <a:ea typeface="Helvetica" pitchFamily="34" charset="0"/>
                <a:cs typeface="Helvetica" pitchFamily="34" charset="0"/>
              </a:rPr>
              <a:t>Oralabor</a:t>
            </a:r>
            <a:r>
              <a:rPr lang="en-US" altLang="en-US" sz="1200" dirty="0">
                <a:solidFill>
                  <a:srgbClr val="000000"/>
                </a:solidFill>
                <a:latin typeface="Helvetica" pitchFamily="34" charset="0"/>
                <a:ea typeface="Helvetica" pitchFamily="34" charset="0"/>
                <a:cs typeface="Helvetica" pitchFamily="34" charset="0"/>
              </a:rPr>
              <a:t> Road to NE 36</a:t>
            </a:r>
            <a:r>
              <a:rPr lang="en-US" altLang="en-US" sz="1200" baseline="30000" dirty="0">
                <a:solidFill>
                  <a:srgbClr val="000000"/>
                </a:solidFill>
                <a:latin typeface="Helvetica" pitchFamily="34" charset="0"/>
                <a:ea typeface="Helvetica" pitchFamily="34" charset="0"/>
                <a:cs typeface="Helvetica" pitchFamily="34" charset="0"/>
              </a:rPr>
              <a:t>th</a:t>
            </a:r>
            <a:r>
              <a:rPr lang="en-US" altLang="en-US" sz="1200" dirty="0">
                <a:solidFill>
                  <a:srgbClr val="000000"/>
                </a:solidFill>
                <a:latin typeface="Helvetica" pitchFamily="34" charset="0"/>
                <a:ea typeface="Helvetica" pitchFamily="34" charset="0"/>
                <a:cs typeface="Helvetica" pitchFamily="34" charset="0"/>
              </a:rPr>
              <a:t> St. in Ankeny</a:t>
            </a:r>
          </a:p>
          <a:p>
            <a:pPr lvl="1" eaLnBrk="1" hangingPunct="1">
              <a:spcBef>
                <a:spcPct val="0"/>
              </a:spcBef>
              <a:buClrTx/>
              <a:buFont typeface="Wingdings" pitchFamily="2" charset="2"/>
              <a:buNone/>
            </a:pPr>
            <a:r>
              <a:rPr lang="en-US" altLang="en-US" sz="1200" dirty="0">
                <a:solidFill>
                  <a:srgbClr val="000000"/>
                </a:solidFill>
                <a:latin typeface="Helvetica" pitchFamily="34" charset="0"/>
                <a:ea typeface="Helvetica" pitchFamily="34" charset="0"/>
                <a:cs typeface="Helvetica" pitchFamily="34" charset="0"/>
              </a:rPr>
              <a:t>	- Maintain scheduled completion of I-35/80 Interchange NE of Des Moines in Polk County </a:t>
            </a:r>
          </a:p>
          <a:p>
            <a:pPr lvl="1" eaLnBrk="1" hangingPunct="1">
              <a:spcBef>
                <a:spcPct val="0"/>
              </a:spcBef>
              <a:buClrTx/>
              <a:buFont typeface="Wingdings" pitchFamily="2" charset="2"/>
              <a:buNone/>
            </a:pPr>
            <a:r>
              <a:rPr lang="en-US" altLang="en-US" sz="1200" dirty="0">
                <a:solidFill>
                  <a:srgbClr val="000000"/>
                </a:solidFill>
                <a:latin typeface="Helvetica" pitchFamily="34" charset="0"/>
                <a:ea typeface="Helvetica" pitchFamily="34" charset="0"/>
                <a:cs typeface="Helvetica" pitchFamily="34" charset="0"/>
              </a:rPr>
              <a:t>	- Maintain scheduled completion of I-80 in Polk County at Iowa 141 interchange in Urbandale</a:t>
            </a:r>
          </a:p>
          <a:p>
            <a:pPr lvl="1" eaLnBrk="1" hangingPunct="1">
              <a:spcBef>
                <a:spcPct val="0"/>
              </a:spcBef>
              <a:buClrTx/>
              <a:buFont typeface="Wingdings" pitchFamily="2" charset="2"/>
              <a:buNone/>
            </a:pPr>
            <a:r>
              <a:rPr lang="en-US" altLang="en-US" sz="1200" dirty="0">
                <a:solidFill>
                  <a:srgbClr val="000000"/>
                </a:solidFill>
                <a:latin typeface="Helvetica" pitchFamily="34" charset="0"/>
                <a:ea typeface="Helvetica" pitchFamily="34" charset="0"/>
                <a:cs typeface="Helvetica" pitchFamily="34" charset="0"/>
              </a:rPr>
              <a:t>	- Maintain scheduled completion of I-80/380 interchange reconstruction in Johnson County</a:t>
            </a:r>
          </a:p>
          <a:p>
            <a:pPr lvl="1" eaLnBrk="1" hangingPunct="1">
              <a:spcBef>
                <a:spcPct val="0"/>
              </a:spcBef>
              <a:buClrTx/>
              <a:buFontTx/>
              <a:buChar char="•"/>
            </a:pPr>
            <a:r>
              <a:rPr lang="en-US" altLang="en-US" sz="1200" dirty="0">
                <a:solidFill>
                  <a:srgbClr val="000000"/>
                </a:solidFill>
                <a:latin typeface="Helvetica" pitchFamily="34" charset="0"/>
                <a:ea typeface="Helvetica" pitchFamily="34" charset="0"/>
                <a:cs typeface="Helvetica" pitchFamily="34" charset="0"/>
              </a:rPr>
              <a:t>	Non-Interstate Pavement Modernization</a:t>
            </a:r>
          </a:p>
          <a:p>
            <a:pPr lvl="1" eaLnBrk="1" hangingPunct="1">
              <a:spcBef>
                <a:spcPct val="0"/>
              </a:spcBef>
              <a:buClrTx/>
              <a:buFontTx/>
              <a:buChar char="•"/>
            </a:pPr>
            <a:r>
              <a:rPr lang="en-US" altLang="en-US" sz="1200" dirty="0">
                <a:solidFill>
                  <a:srgbClr val="000000"/>
                </a:solidFill>
                <a:latin typeface="Helvetica" pitchFamily="34" charset="0"/>
                <a:ea typeface="Helvetica" pitchFamily="34" charset="0"/>
                <a:cs typeface="Helvetica" pitchFamily="34" charset="0"/>
              </a:rPr>
              <a:t>	Non-Interstate Bridge Modernization</a:t>
            </a:r>
          </a:p>
          <a:p>
            <a:pPr lvl="1" eaLnBrk="1" hangingPunct="1">
              <a:spcBef>
                <a:spcPct val="0"/>
              </a:spcBef>
              <a:buClrTx/>
              <a:buFontTx/>
              <a:buChar char="•"/>
            </a:pPr>
            <a:r>
              <a:rPr lang="en-US" altLang="en-US" sz="1200" dirty="0">
                <a:solidFill>
                  <a:srgbClr val="000000"/>
                </a:solidFill>
                <a:latin typeface="Helvetica" pitchFamily="34" charset="0"/>
                <a:ea typeface="Helvetica" pitchFamily="34" charset="0"/>
                <a:cs typeface="Helvetica" pitchFamily="34" charset="0"/>
              </a:rPr>
              <a:t>	Safety</a:t>
            </a:r>
          </a:p>
          <a:p>
            <a:pPr lvl="1" eaLnBrk="1" hangingPunct="1">
              <a:spcBef>
                <a:spcPct val="0"/>
              </a:spcBef>
              <a:buClrTx/>
              <a:buFontTx/>
              <a:buNone/>
            </a:pPr>
            <a:endParaRPr lang="en-US" altLang="en-US" sz="1200" dirty="0">
              <a:solidFill>
                <a:srgbClr val="000000"/>
              </a:solidFill>
              <a:latin typeface="Helvetica" pitchFamily="34" charset="0"/>
              <a:ea typeface="Helvetica" pitchFamily="34" charset="0"/>
              <a:cs typeface="Helvetica" pitchFamily="34" charset="0"/>
            </a:endParaRPr>
          </a:p>
          <a:p>
            <a:pPr lvl="1" eaLnBrk="1" hangingPunct="1">
              <a:spcBef>
                <a:spcPct val="0"/>
              </a:spcBef>
              <a:buClrTx/>
              <a:buFontTx/>
              <a:buNone/>
            </a:pPr>
            <a:r>
              <a:rPr lang="en-US" altLang="en-US" sz="1200" dirty="0">
                <a:solidFill>
                  <a:srgbClr val="000000"/>
                </a:solidFill>
                <a:latin typeface="Helvetica" pitchFamily="34" charset="0"/>
                <a:ea typeface="Helvetica" pitchFamily="34" charset="0"/>
                <a:cs typeface="Helvetica" pitchFamily="34" charset="0"/>
              </a:rPr>
              <a:t>Major Interstate Capacity/System Enhancement Projects</a:t>
            </a:r>
          </a:p>
          <a:p>
            <a:pPr lvl="1" eaLnBrk="1" hangingPunct="1">
              <a:spcBef>
                <a:spcPct val="0"/>
              </a:spcBef>
              <a:buClrTx/>
              <a:buFont typeface="Arial" charset="0"/>
              <a:buChar char="•"/>
            </a:pPr>
            <a:r>
              <a:rPr lang="en-US" altLang="en-US" sz="1200" dirty="0">
                <a:solidFill>
                  <a:srgbClr val="000000"/>
                </a:solidFill>
                <a:latin typeface="Helvetica" pitchFamily="34" charset="0"/>
                <a:ea typeface="Helvetica" pitchFamily="34" charset="0"/>
                <a:cs typeface="Helvetica" pitchFamily="34" charset="0"/>
              </a:rPr>
              <a:t> 	Maintain scheduled completion of I-29/I-80/I-480 in Council Bluffs (CBIS)</a:t>
            </a:r>
          </a:p>
          <a:p>
            <a:pPr lvl="1" eaLnBrk="1" hangingPunct="1">
              <a:spcBef>
                <a:spcPct val="0"/>
              </a:spcBef>
              <a:buClrTx/>
              <a:buFont typeface="Arial" charset="0"/>
              <a:buChar char="•"/>
            </a:pPr>
            <a:r>
              <a:rPr lang="en-US" altLang="en-US" sz="1200" dirty="0">
                <a:solidFill>
                  <a:srgbClr val="000000"/>
                </a:solidFill>
                <a:latin typeface="Helvetica" pitchFamily="34" charset="0"/>
                <a:ea typeface="Helvetica" pitchFamily="34" charset="0"/>
                <a:cs typeface="Helvetica" pitchFamily="34" charset="0"/>
              </a:rPr>
              <a:t> 	Maintain scheduled completion of I-74 in Davenport/Bettendorf (Central Section)</a:t>
            </a:r>
          </a:p>
          <a:p>
            <a:pPr lvl="1" eaLnBrk="1" hangingPunct="1">
              <a:spcBef>
                <a:spcPct val="0"/>
              </a:spcBef>
              <a:buClrTx/>
              <a:buFont typeface="Arial" charset="0"/>
              <a:buChar char="•"/>
            </a:pPr>
            <a:r>
              <a:rPr lang="en-US" altLang="en-US" sz="1200" dirty="0">
                <a:solidFill>
                  <a:srgbClr val="000000"/>
                </a:solidFill>
                <a:latin typeface="Helvetica" pitchFamily="34" charset="0"/>
                <a:ea typeface="Helvetica" pitchFamily="34" charset="0"/>
                <a:cs typeface="Helvetica" pitchFamily="34" charset="0"/>
              </a:rPr>
              <a:t> 	Maintain scheduled completion of I-80 in Johnson/Cedar Counties</a:t>
            </a:r>
          </a:p>
          <a:p>
            <a:pPr lvl="1" eaLnBrk="1" hangingPunct="1">
              <a:spcBef>
                <a:spcPct val="0"/>
              </a:spcBef>
              <a:buClrTx/>
              <a:buFont typeface="Arial" charset="0"/>
              <a:buChar char="•"/>
            </a:pPr>
            <a:r>
              <a:rPr lang="en-US" altLang="en-US" sz="1200" dirty="0">
                <a:solidFill>
                  <a:srgbClr val="000000"/>
                </a:solidFill>
                <a:latin typeface="Helvetica" pitchFamily="34" charset="0"/>
                <a:ea typeface="Helvetica" pitchFamily="34" charset="0"/>
                <a:cs typeface="Helvetica" pitchFamily="34" charset="0"/>
              </a:rPr>
              <a:t> 	Maintain scheduled completion of I-380 in Linn County for Tower Terrace</a:t>
            </a:r>
            <a:endParaRPr lang="en-US" altLang="en-US" sz="800" dirty="0">
              <a:solidFill>
                <a:srgbClr val="000000"/>
              </a:solidFill>
              <a:latin typeface="Helvetica" pitchFamily="34" charset="0"/>
              <a:ea typeface="Helvetica" pitchFamily="34" charset="0"/>
              <a:cs typeface="Helvetica" pitchFamily="34" charset="0"/>
            </a:endParaRPr>
          </a:p>
          <a:p>
            <a:pPr lvl="1" eaLnBrk="1" hangingPunct="1">
              <a:spcBef>
                <a:spcPct val="0"/>
              </a:spcBef>
              <a:buClrTx/>
              <a:buFontTx/>
              <a:buNone/>
            </a:pPr>
            <a:endParaRPr lang="en-US" altLang="en-US" sz="1200" dirty="0">
              <a:solidFill>
                <a:srgbClr val="000000"/>
              </a:solidFill>
              <a:latin typeface="Helvetica" pitchFamily="34" charset="0"/>
              <a:ea typeface="Helvetica" pitchFamily="34" charset="0"/>
              <a:cs typeface="Helvetica" pitchFamily="34" charset="0"/>
            </a:endParaRPr>
          </a:p>
          <a:p>
            <a:pPr lvl="1" eaLnBrk="1" hangingPunct="1">
              <a:spcBef>
                <a:spcPct val="0"/>
              </a:spcBef>
              <a:buClrTx/>
              <a:buFontTx/>
              <a:buNone/>
            </a:pPr>
            <a:r>
              <a:rPr lang="en-US" altLang="en-US" sz="1200" dirty="0">
                <a:latin typeface="Helvetica" pitchFamily="34" charset="0"/>
                <a:ea typeface="Helvetica" pitchFamily="34" charset="0"/>
                <a:cs typeface="Helvetica" pitchFamily="34" charset="0"/>
              </a:rPr>
              <a:t>Non-Interstate Capacity/System Enhancement Projects</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Iowa 1 in Jefferson County in Fairfield</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Iowa 3 in Dubuque County from Luxemburg to </a:t>
            </a:r>
            <a:r>
              <a:rPr lang="en-US" altLang="en-US" sz="1200" dirty="0" err="1">
                <a:latin typeface="Helvetica" pitchFamily="34" charset="0"/>
                <a:ea typeface="Helvetica" pitchFamily="34" charset="0"/>
                <a:cs typeface="Helvetica" pitchFamily="34" charset="0"/>
              </a:rPr>
              <a:t>Sageville</a:t>
            </a:r>
            <a:endParaRPr lang="en-US" altLang="en-US" sz="1200" dirty="0">
              <a:latin typeface="Helvetica" pitchFamily="34" charset="0"/>
              <a:ea typeface="Helvetica" pitchFamily="34" charset="0"/>
              <a:cs typeface="Helvetica" pitchFamily="34" charset="0"/>
            </a:endParaRP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Iowa 13 in Linn County from N of County Home Rd to S of Central City</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Iowa 14 in Marshall and Grundy Counties from Co Rd E18 to Iowa 175</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Iowa 17 in Boone County north of U.S. 30</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U.S. 18 in Floyd County at the U.S. 218 intersection in Floyd</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a:t>
            </a:r>
            <a:r>
              <a:rPr lang="en-US" altLang="en-US" sz="1200" dirty="0">
                <a:solidFill>
                  <a:srgbClr val="000000"/>
                </a:solidFill>
                <a:latin typeface="Helvetica" pitchFamily="34" charset="0"/>
                <a:ea typeface="Helvetica" pitchFamily="34" charset="0"/>
                <a:cs typeface="Helvetica" pitchFamily="34" charset="0"/>
              </a:rPr>
              <a:t>Maintain scheduled completion of </a:t>
            </a:r>
            <a:r>
              <a:rPr lang="en-US" altLang="en-US" sz="1200" dirty="0">
                <a:latin typeface="Helvetica" pitchFamily="34" charset="0"/>
                <a:ea typeface="Helvetica" pitchFamily="34" charset="0"/>
                <a:cs typeface="Helvetica" pitchFamily="34" charset="0"/>
              </a:rPr>
              <a:t>U.S. 20 in Webster County from E of Co Rd P73 to Iowa 17</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a:t>
            </a:r>
            <a:r>
              <a:rPr lang="en-US" altLang="en-US" sz="1200" dirty="0">
                <a:solidFill>
                  <a:srgbClr val="000000"/>
                </a:solidFill>
                <a:latin typeface="Helvetica" pitchFamily="34" charset="0"/>
                <a:ea typeface="Helvetica" pitchFamily="34" charset="0"/>
                <a:cs typeface="Helvetica" pitchFamily="34" charset="0"/>
              </a:rPr>
              <a:t>Maintain scheduled completion of </a:t>
            </a:r>
            <a:r>
              <a:rPr lang="en-US" altLang="en-US" sz="1200" dirty="0">
                <a:latin typeface="Helvetica" pitchFamily="34" charset="0"/>
                <a:ea typeface="Helvetica" pitchFamily="34" charset="0"/>
                <a:cs typeface="Helvetica" pitchFamily="34" charset="0"/>
              </a:rPr>
              <a:t>U.S. 20 in Black Hawk County from Iowa 21 to I-380 in Waterloo</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U.S. 20 in Dubuque County at Swiss Valley Road intersection</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U.S. 30 in Story County from 0.5 miles east of I-35 to east of 590</a:t>
            </a:r>
            <a:r>
              <a:rPr lang="en-US" altLang="en-US" sz="1200" baseline="30000" dirty="0">
                <a:latin typeface="Helvetica" pitchFamily="34" charset="0"/>
                <a:ea typeface="Helvetica" pitchFamily="34" charset="0"/>
                <a:cs typeface="Helvetica" pitchFamily="34" charset="0"/>
              </a:rPr>
              <a:t>th</a:t>
            </a:r>
            <a:r>
              <a:rPr lang="en-US" altLang="en-US" sz="1200" dirty="0">
                <a:latin typeface="Helvetica" pitchFamily="34" charset="0"/>
                <a:ea typeface="Helvetica" pitchFamily="34" charset="0"/>
                <a:cs typeface="Helvetica" pitchFamily="34" charset="0"/>
              </a:rPr>
              <a:t> Ave</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U.S. 30 in Tama and Benton Counties</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U.S. 52 in Jackson County from the Mississippi River to Sabula</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U.S. 61 in Des Moines County from Burlington to N of Mediapolis</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U.S. 69 in Polk County from I-80 to SE 33</a:t>
            </a:r>
            <a:r>
              <a:rPr lang="en-US" altLang="en-US" sz="1200" baseline="30000" dirty="0">
                <a:latin typeface="Helvetica" pitchFamily="34" charset="0"/>
                <a:ea typeface="Helvetica" pitchFamily="34" charset="0"/>
                <a:cs typeface="Helvetica" pitchFamily="34" charset="0"/>
              </a:rPr>
              <a:t>rd</a:t>
            </a:r>
            <a:r>
              <a:rPr lang="en-US" altLang="en-US" sz="1200" dirty="0">
                <a:latin typeface="Helvetica" pitchFamily="34" charset="0"/>
                <a:ea typeface="Helvetica" pitchFamily="34" charset="0"/>
                <a:cs typeface="Helvetica" pitchFamily="34" charset="0"/>
              </a:rPr>
              <a:t> St in Ankeny</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U.S. 69 in Wright County from N of UP RR to Co Rd C20</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U.S. 75 in Plymouth County from Hinton to Merrill</a:t>
            </a:r>
          </a:p>
          <a:p>
            <a:pPr lvl="1" eaLnBrk="1" hangingPunct="1">
              <a:spcBef>
                <a:spcPct val="0"/>
              </a:spcBef>
              <a:buClrTx/>
              <a:buFontTx/>
              <a:buChar char="•"/>
            </a:pPr>
            <a:r>
              <a:rPr lang="en-US" altLang="en-US" sz="1200" dirty="0">
                <a:latin typeface="Helvetica" pitchFamily="34" charset="0"/>
                <a:ea typeface="Helvetica" pitchFamily="34" charset="0"/>
                <a:cs typeface="Helvetica" pitchFamily="34" charset="0"/>
              </a:rPr>
              <a:t> 	Maintain scheduled completion of Iowa 92 in Washington and Louisa Counties</a:t>
            </a:r>
          </a:p>
        </p:txBody>
      </p:sp>
      <p:sp>
        <p:nvSpPr>
          <p:cNvPr id="7" name="Slide Number Placeholder 4"/>
          <p:cNvSpPr>
            <a:spLocks noGrp="1"/>
          </p:cNvSpPr>
          <p:nvPr>
            <p:ph type="sldNum" sz="quarter" idx="12"/>
          </p:nvPr>
        </p:nvSpPr>
        <p:spPr>
          <a:xfrm>
            <a:off x="6886575" y="6416675"/>
            <a:ext cx="2133600" cy="365125"/>
          </a:xfrm>
        </p:spPr>
        <p:txBody>
          <a:bodyPr/>
          <a:lstStyle/>
          <a:p>
            <a:pPr>
              <a:buFont typeface="Wingdings" pitchFamily="2" charset="2"/>
              <a:buNone/>
              <a:defRPr/>
            </a:pPr>
            <a:fld id="{AE089194-1DFD-450A-B017-7C6F055A6E14}" type="slidenum">
              <a:rPr lang="en-US" smtClean="0"/>
              <a:pPr>
                <a:buFont typeface="Wingdings" pitchFamily="2" charset="2"/>
                <a:buNone/>
                <a:defRPr/>
              </a:pPr>
              <a:t>21</a:t>
            </a:fld>
            <a:endParaRPr lang="en-US" dirty="0"/>
          </a:p>
        </p:txBody>
      </p:sp>
      <p:sp>
        <p:nvSpPr>
          <p:cNvPr id="8" name="Rectangle 6">
            <a:extLst>
              <a:ext uri="{FF2B5EF4-FFF2-40B4-BE49-F238E27FC236}">
                <a16:creationId xmlns:a16="http://schemas.microsoft.com/office/drawing/2014/main" id="{DBB6CED7-20D3-48AA-8F2D-E84128A24FBA}"/>
              </a:ext>
            </a:extLst>
          </p:cNvPr>
          <p:cNvSpPr>
            <a:spLocks noChangeArrowheads="1"/>
          </p:cNvSpPr>
          <p:nvPr/>
        </p:nvSpPr>
        <p:spPr bwMode="auto">
          <a:xfrm>
            <a:off x="7217546" y="236615"/>
            <a:ext cx="1828800" cy="453970"/>
          </a:xfrm>
          <a:prstGeom prst="rect">
            <a:avLst/>
          </a:prstGeom>
          <a:noFill/>
          <a:ln w="9525">
            <a:noFill/>
            <a:miter lim="800000"/>
            <a:headEnd/>
            <a:tailEnd/>
          </a:ln>
        </p:spPr>
        <p:txBody>
          <a:bodyPr wrap="square">
            <a:spAutoFit/>
          </a:bodyPr>
          <a:lstStyle/>
          <a:p>
            <a:pPr algn="ctr">
              <a:spcBef>
                <a:spcPct val="50000"/>
              </a:spcBef>
              <a:buClrTx/>
              <a:buFontTx/>
              <a:buNone/>
            </a:pPr>
            <a:r>
              <a:rPr lang="en-US" sz="1000" dirty="0">
                <a:solidFill>
                  <a:srgbClr val="000000"/>
                </a:solidFill>
                <a:latin typeface="Helvetica" pitchFamily="34" charset="0"/>
              </a:rPr>
              <a:t>March 12, 2019</a:t>
            </a:r>
          </a:p>
          <a:p>
            <a:pPr algn="ctr">
              <a:spcBef>
                <a:spcPct val="50000"/>
              </a:spcBef>
              <a:buClrTx/>
              <a:buFontTx/>
              <a:buNone/>
            </a:pPr>
            <a:r>
              <a:rPr lang="en-US" sz="900" dirty="0">
                <a:solidFill>
                  <a:srgbClr val="000000"/>
                </a:solidFill>
                <a:latin typeface="Helvetica" pitchFamily="34" charset="0"/>
              </a:rPr>
              <a:t>(as shown February 11, 2019)</a:t>
            </a:r>
          </a:p>
        </p:txBody>
      </p:sp>
    </p:spTree>
    <p:extLst>
      <p:ext uri="{BB962C8B-B14F-4D97-AF65-F5344CB8AC3E}">
        <p14:creationId xmlns:p14="http://schemas.microsoft.com/office/powerpoint/2010/main" val="14788295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1859365786"/>
              </p:ext>
            </p:extLst>
          </p:nvPr>
        </p:nvGraphicFramePr>
        <p:xfrm>
          <a:off x="73101" y="634617"/>
          <a:ext cx="8558747" cy="6018771"/>
        </p:xfrm>
        <a:graphic>
          <a:graphicData uri="http://schemas.openxmlformats.org/drawingml/2006/table">
            <a:tbl>
              <a:tblPr/>
              <a:tblGrid>
                <a:gridCol w="4174432">
                  <a:extLst>
                    <a:ext uri="{9D8B030D-6E8A-4147-A177-3AD203B41FA5}">
                      <a16:colId xmlns:a16="http://schemas.microsoft.com/office/drawing/2014/main" val="20000"/>
                    </a:ext>
                  </a:extLst>
                </a:gridCol>
                <a:gridCol w="312381">
                  <a:extLst>
                    <a:ext uri="{9D8B030D-6E8A-4147-A177-3AD203B41FA5}">
                      <a16:colId xmlns:a16="http://schemas.microsoft.com/office/drawing/2014/main" val="20001"/>
                    </a:ext>
                  </a:extLst>
                </a:gridCol>
                <a:gridCol w="452631">
                  <a:extLst>
                    <a:ext uri="{9D8B030D-6E8A-4147-A177-3AD203B41FA5}">
                      <a16:colId xmlns:a16="http://schemas.microsoft.com/office/drawing/2014/main" val="20002"/>
                    </a:ext>
                  </a:extLst>
                </a:gridCol>
                <a:gridCol w="452631">
                  <a:extLst>
                    <a:ext uri="{9D8B030D-6E8A-4147-A177-3AD203B41FA5}">
                      <a16:colId xmlns:a16="http://schemas.microsoft.com/office/drawing/2014/main" val="20003"/>
                    </a:ext>
                  </a:extLst>
                </a:gridCol>
                <a:gridCol w="432515">
                  <a:extLst>
                    <a:ext uri="{9D8B030D-6E8A-4147-A177-3AD203B41FA5}">
                      <a16:colId xmlns:a16="http://schemas.microsoft.com/office/drawing/2014/main" val="20004"/>
                    </a:ext>
                  </a:extLst>
                </a:gridCol>
                <a:gridCol w="452631">
                  <a:extLst>
                    <a:ext uri="{9D8B030D-6E8A-4147-A177-3AD203B41FA5}">
                      <a16:colId xmlns:a16="http://schemas.microsoft.com/office/drawing/2014/main" val="20005"/>
                    </a:ext>
                  </a:extLst>
                </a:gridCol>
                <a:gridCol w="462689">
                  <a:extLst>
                    <a:ext uri="{9D8B030D-6E8A-4147-A177-3AD203B41FA5}">
                      <a16:colId xmlns:a16="http://schemas.microsoft.com/office/drawing/2014/main" val="20006"/>
                    </a:ext>
                  </a:extLst>
                </a:gridCol>
                <a:gridCol w="462689">
                  <a:extLst>
                    <a:ext uri="{9D8B030D-6E8A-4147-A177-3AD203B41FA5}">
                      <a16:colId xmlns:a16="http://schemas.microsoft.com/office/drawing/2014/main" val="20007"/>
                    </a:ext>
                  </a:extLst>
                </a:gridCol>
                <a:gridCol w="395541">
                  <a:extLst>
                    <a:ext uri="{9D8B030D-6E8A-4147-A177-3AD203B41FA5}">
                      <a16:colId xmlns:a16="http://schemas.microsoft.com/office/drawing/2014/main" val="20008"/>
                    </a:ext>
                  </a:extLst>
                </a:gridCol>
                <a:gridCol w="424007">
                  <a:extLst>
                    <a:ext uri="{9D8B030D-6E8A-4147-A177-3AD203B41FA5}">
                      <a16:colId xmlns:a16="http://schemas.microsoft.com/office/drawing/2014/main" val="20009"/>
                    </a:ext>
                  </a:extLst>
                </a:gridCol>
                <a:gridCol w="536600">
                  <a:extLst>
                    <a:ext uri="{9D8B030D-6E8A-4147-A177-3AD203B41FA5}">
                      <a16:colId xmlns:a16="http://schemas.microsoft.com/office/drawing/2014/main" val="20010"/>
                    </a:ext>
                  </a:extLst>
                </a:gridCol>
              </a:tblGrid>
              <a:tr h="182387">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000" b="0" i="0" u="none" strike="noStrike" dirty="0">
                          <a:solidFill>
                            <a:schemeClr val="tx1"/>
                          </a:solidFill>
                          <a:latin typeface="Helvetica" pitchFamily="34" charset="0"/>
                          <a:cs typeface="Helvetica" pitchFamily="34" charset="0"/>
                        </a:rPr>
                        <a:t>Score</a:t>
                      </a:r>
                    </a:p>
                  </a:txBody>
                  <a:tcPr marL="6724" marR="6724" marT="6724" marB="0" anchor="b">
                    <a:lnL>
                      <a:noFill/>
                    </a:lnL>
                    <a:lnR>
                      <a:noFill/>
                    </a:lnR>
                    <a:lnT>
                      <a:noFill/>
                    </a:lnT>
                    <a:lnB>
                      <a:noFill/>
                    </a:lnB>
                  </a:tcPr>
                </a:tc>
                <a:extLst>
                  <a:ext uri="{0D108BD9-81ED-4DB2-BD59-A6C34878D82A}">
                    <a16:rowId xmlns:a16="http://schemas.microsoft.com/office/drawing/2014/main" val="2678282357"/>
                  </a:ext>
                </a:extLst>
              </a:tr>
              <a:tr h="182387">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2020</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2021</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2022</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2023</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2024</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2025</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Beyond</a:t>
                      </a:r>
                    </a:p>
                  </a:txBody>
                  <a:tcPr marL="6724" marR="6724" marT="6724"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000" b="0" i="0" u="sng" strike="noStrike" dirty="0">
                          <a:solidFill>
                            <a:schemeClr val="tx1"/>
                          </a:solidFill>
                          <a:latin typeface="Helvetica" pitchFamily="34" charset="0"/>
                          <a:cs typeface="Helvetica" pitchFamily="34" charset="0"/>
                        </a:rPr>
                        <a:t>Score</a:t>
                      </a:r>
                    </a:p>
                  </a:txBody>
                  <a:tcPr marL="6724" marR="6724" marT="6724"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000" b="0" i="0" u="sng" strike="noStrike" dirty="0">
                          <a:solidFill>
                            <a:schemeClr val="tx1"/>
                          </a:solidFill>
                          <a:latin typeface="Helvetica" pitchFamily="34" charset="0"/>
                          <a:cs typeface="Helvetica" pitchFamily="34" charset="0"/>
                        </a:rPr>
                        <a:t>Rank</a:t>
                      </a:r>
                    </a:p>
                  </a:txBody>
                  <a:tcPr marL="6724" marR="6724" marT="6724" marB="0" anchor="b">
                    <a:lnL>
                      <a:noFill/>
                    </a:lnL>
                    <a:lnR>
                      <a:noFill/>
                    </a:lnR>
                    <a:lnT>
                      <a:noFill/>
                    </a:lnT>
                    <a:lnB>
                      <a:noFill/>
                    </a:lnB>
                  </a:tcPr>
                </a:tc>
                <a:extLst>
                  <a:ext uri="{0D108BD9-81ED-4DB2-BD59-A6C34878D82A}">
                    <a16:rowId xmlns:a16="http://schemas.microsoft.com/office/drawing/2014/main" val="10000"/>
                  </a:ext>
                </a:extLst>
              </a:tr>
              <a:tr h="182387">
                <a:tc>
                  <a:txBody>
                    <a:bodyPr/>
                    <a:lstStyle/>
                    <a:p>
                      <a:pPr algn="l" fontAlgn="b"/>
                      <a:r>
                        <a:rPr lang="en-US" sz="1000" b="1" i="0" u="sng" strike="noStrike" dirty="0">
                          <a:solidFill>
                            <a:schemeClr val="tx1"/>
                          </a:solidFill>
                          <a:latin typeface="Helvetica" pitchFamily="34" charset="0"/>
                          <a:cs typeface="Helvetica" pitchFamily="34" charset="0"/>
                        </a:rPr>
                        <a:t>Non</a:t>
                      </a:r>
                      <a:r>
                        <a:rPr lang="en-US" sz="1000" b="1" u="sng" dirty="0">
                          <a:solidFill>
                            <a:schemeClr val="tx1"/>
                          </a:solidFill>
                          <a:latin typeface="Helvetica" charset="0"/>
                          <a:ea typeface="Helvetica" charset="0"/>
                          <a:cs typeface="Helvetica" charset="0"/>
                        </a:rPr>
                        <a:t>-Interstate Capacity/System Enhancement (NR funds)</a:t>
                      </a:r>
                      <a:endParaRPr lang="en-US" sz="1000" b="1"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10001"/>
                  </a:ext>
                </a:extLst>
              </a:tr>
              <a:tr h="182387">
                <a:tc>
                  <a:txBody>
                    <a:bodyPr/>
                    <a:lstStyle/>
                    <a:p>
                      <a:pPr algn="l" rtl="0" fontAlgn="b"/>
                      <a:r>
                        <a:rPr lang="en-US" sz="1000" b="1" i="0" u="none" strike="noStrike" dirty="0">
                          <a:solidFill>
                            <a:schemeClr val="tx1"/>
                          </a:solidFill>
                          <a:latin typeface="Helvetica" pitchFamily="34" charset="0"/>
                          <a:cs typeface="Helvetica" pitchFamily="34" charset="0"/>
                        </a:rPr>
                        <a:t>Stewardship</a:t>
                      </a:r>
                    </a:p>
                  </a:txBody>
                  <a:tcPr marL="6724" marR="6724" marT="6724" marB="0" anchor="b">
                    <a:lnL>
                      <a:noFill/>
                    </a:lnL>
                    <a:lnR>
                      <a:noFill/>
                    </a:lnR>
                    <a:lnT>
                      <a:noFill/>
                    </a:lnT>
                    <a:lnB>
                      <a:noFill/>
                    </a:lnB>
                  </a:tcPr>
                </a:tc>
                <a:tc>
                  <a:txBody>
                    <a:bodyPr/>
                    <a:lstStyle/>
                    <a:p>
                      <a:pPr algn="r" fontAlgn="b"/>
                      <a:endParaRPr lang="en-US" sz="1000" b="1"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1"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1"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1"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1"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1"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1"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1"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1"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1"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3083667793"/>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1 Johnson:  SB in Iowa City from Burlington to N Dodge St</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3.1</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51</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2</a:t>
                      </a:r>
                    </a:p>
                  </a:txBody>
                  <a:tcPr marL="6724" marR="6724" marT="6724" marB="0" anchor="b">
                    <a:lnL>
                      <a:noFill/>
                    </a:lnL>
                    <a:lnR>
                      <a:noFill/>
                    </a:lnR>
                    <a:lnT>
                      <a:noFill/>
                    </a:lnT>
                    <a:lnB>
                      <a:noFill/>
                    </a:lnB>
                  </a:tcPr>
                </a:tc>
                <a:extLst>
                  <a:ext uri="{0D108BD9-81ED-4DB2-BD59-A6C34878D82A}">
                    <a16:rowId xmlns:a16="http://schemas.microsoft.com/office/drawing/2014/main" val="2137768637"/>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9 Allamakee:  Mississippi River Bridge (state share)</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40.0</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66</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18</a:t>
                      </a:r>
                    </a:p>
                  </a:txBody>
                  <a:tcPr marL="6724" marR="6724" marT="6724" marB="0" anchor="b">
                    <a:lnL>
                      <a:noFill/>
                    </a:lnL>
                    <a:lnR>
                      <a:noFill/>
                    </a:lnR>
                    <a:lnT>
                      <a:noFill/>
                    </a:lnT>
                    <a:lnB>
                      <a:noFill/>
                    </a:lnB>
                  </a:tcPr>
                </a:tc>
                <a:extLst>
                  <a:ext uri="{0D108BD9-81ED-4DB2-BD59-A6C34878D82A}">
                    <a16:rowId xmlns:a16="http://schemas.microsoft.com/office/drawing/2014/main" val="10006"/>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12 Woodbury:  Gordon Drive bridge in Sioux City</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43</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4" marB="0" anchor="b">
                    <a:lnL>
                      <a:noFill/>
                    </a:lnL>
                    <a:lnR>
                      <a:noFill/>
                    </a:lnR>
                    <a:lnT>
                      <a:noFill/>
                    </a:lnT>
                    <a:lnB>
                      <a:noFill/>
                    </a:lnB>
                  </a:tcPr>
                </a:tc>
                <a:extLst>
                  <a:ext uri="{0D108BD9-81ED-4DB2-BD59-A6C34878D82A}">
                    <a16:rowId xmlns:a16="http://schemas.microsoft.com/office/drawing/2014/main" val="4146008290"/>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13 Delaware:  N of Co Rd D13 to S </a:t>
                      </a:r>
                      <a:r>
                        <a:rPr lang="en-US" sz="1000" b="0" i="0" u="none" strike="noStrike" dirty="0" err="1">
                          <a:solidFill>
                            <a:schemeClr val="tx1"/>
                          </a:solidFill>
                          <a:latin typeface="Helvetica" pitchFamily="34" charset="0"/>
                          <a:cs typeface="Helvetica" pitchFamily="34" charset="0"/>
                        </a:rPr>
                        <a:t>Jct</a:t>
                      </a:r>
                      <a:r>
                        <a:rPr lang="en-US" sz="1000" b="0" i="0" u="none" strike="noStrike" dirty="0">
                          <a:solidFill>
                            <a:schemeClr val="tx1"/>
                          </a:solidFill>
                          <a:latin typeface="Helvetica" pitchFamily="34" charset="0"/>
                          <a:cs typeface="Helvetica" pitchFamily="34" charset="0"/>
                        </a:rPr>
                        <a:t> IA 3</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10.0</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76</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20</a:t>
                      </a:r>
                    </a:p>
                  </a:txBody>
                  <a:tcPr marL="6724" marR="6724" marT="6724" marB="0" anchor="b">
                    <a:lnL>
                      <a:noFill/>
                    </a:lnL>
                    <a:lnR>
                      <a:noFill/>
                    </a:lnR>
                    <a:lnT>
                      <a:noFill/>
                    </a:lnT>
                    <a:lnB>
                      <a:noFill/>
                    </a:lnB>
                  </a:tcPr>
                </a:tc>
                <a:extLst>
                  <a:ext uri="{0D108BD9-81ED-4DB2-BD59-A6C34878D82A}">
                    <a16:rowId xmlns:a16="http://schemas.microsoft.com/office/drawing/2014/main" val="688055090"/>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21 Iowa:  South of Belle </a:t>
                      </a:r>
                      <a:r>
                        <a:rPr lang="en-US" sz="1000" b="0" i="0" u="none" strike="noStrike" dirty="0" err="1">
                          <a:solidFill>
                            <a:schemeClr val="tx1"/>
                          </a:solidFill>
                          <a:latin typeface="Helvetica" pitchFamily="34" charset="0"/>
                          <a:cs typeface="Helvetica" pitchFamily="34" charset="0"/>
                        </a:rPr>
                        <a:t>Plaine</a:t>
                      </a:r>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82</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4" marB="0" anchor="b">
                    <a:lnL>
                      <a:noFill/>
                    </a:lnL>
                    <a:lnR>
                      <a:noFill/>
                    </a:lnR>
                    <a:lnT>
                      <a:noFill/>
                    </a:lnT>
                    <a:lnB>
                      <a:noFill/>
                    </a:lnB>
                  </a:tcPr>
                </a:tc>
                <a:extLst>
                  <a:ext uri="{0D108BD9-81ED-4DB2-BD59-A6C34878D82A}">
                    <a16:rowId xmlns:a16="http://schemas.microsoft.com/office/drawing/2014/main" val="2143589163"/>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20 Woodbury:  US 75 in Sioux City to Little Whiskey Creek (EB/WB)</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11.0</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54</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4</a:t>
                      </a:r>
                    </a:p>
                  </a:txBody>
                  <a:tcPr marL="6724" marR="6724" marT="6724" marB="0" anchor="b">
                    <a:lnL>
                      <a:noFill/>
                    </a:lnL>
                    <a:lnR>
                      <a:noFill/>
                    </a:lnR>
                    <a:lnT>
                      <a:noFill/>
                    </a:lnT>
                    <a:lnB>
                      <a:noFill/>
                    </a:lnB>
                  </a:tcPr>
                </a:tc>
                <a:extLst>
                  <a:ext uri="{0D108BD9-81ED-4DB2-BD59-A6C34878D82A}">
                    <a16:rowId xmlns:a16="http://schemas.microsoft.com/office/drawing/2014/main" val="1752405852"/>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20 Black Hawk:  Hudson Rd to US 63 (EB/WB)</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14.1</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62</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14</a:t>
                      </a:r>
                    </a:p>
                  </a:txBody>
                  <a:tcPr marL="6724" marR="6724" marT="6724" marB="0" anchor="b">
                    <a:lnL>
                      <a:noFill/>
                    </a:lnL>
                    <a:lnR>
                      <a:noFill/>
                    </a:lnR>
                    <a:lnT>
                      <a:noFill/>
                    </a:lnT>
                    <a:lnB>
                      <a:noFill/>
                    </a:lnB>
                  </a:tcPr>
                </a:tc>
                <a:extLst>
                  <a:ext uri="{0D108BD9-81ED-4DB2-BD59-A6C34878D82A}">
                    <a16:rowId xmlns:a16="http://schemas.microsoft.com/office/drawing/2014/main" val="10010"/>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30 Story:  Co Rd S-14 in Nevada</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4.0</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56</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a:t>
                      </a:r>
                    </a:p>
                  </a:txBody>
                  <a:tcPr marL="6724" marR="6724" marT="6724" marB="0" anchor="b">
                    <a:lnL>
                      <a:noFill/>
                    </a:lnL>
                    <a:lnR>
                      <a:noFill/>
                    </a:lnR>
                    <a:lnT>
                      <a:noFill/>
                    </a:lnT>
                    <a:lnB>
                      <a:noFill/>
                    </a:lnB>
                  </a:tcPr>
                </a:tc>
                <a:extLst>
                  <a:ext uri="{0D108BD9-81ED-4DB2-BD59-A6C34878D82A}">
                    <a16:rowId xmlns:a16="http://schemas.microsoft.com/office/drawing/2014/main" val="2600112456"/>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34 Montgomery:  W of IA 48 to Co Rd H34</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12.0</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61</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13</a:t>
                      </a:r>
                    </a:p>
                  </a:txBody>
                  <a:tcPr marL="6724" marR="6724" marT="6724" marB="0" anchor="b">
                    <a:lnL>
                      <a:noFill/>
                    </a:lnL>
                    <a:lnR>
                      <a:noFill/>
                    </a:lnR>
                    <a:lnT>
                      <a:noFill/>
                    </a:lnT>
                    <a:lnB>
                      <a:noFill/>
                    </a:lnB>
                  </a:tcPr>
                </a:tc>
                <a:extLst>
                  <a:ext uri="{0D108BD9-81ED-4DB2-BD59-A6C34878D82A}">
                    <a16:rowId xmlns:a16="http://schemas.microsoft.com/office/drawing/2014/main" val="972901776"/>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38 Cedar:  SCL to NCL in Tipton (state share)</a:t>
                      </a: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2.1</a:t>
                      </a: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65</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16</a:t>
                      </a:r>
                    </a:p>
                  </a:txBody>
                  <a:tcPr marL="6724" marR="6724" marT="6725" marB="0" anchor="b">
                    <a:lnL>
                      <a:noFill/>
                    </a:lnL>
                    <a:lnR>
                      <a:noFill/>
                    </a:lnR>
                    <a:lnT>
                      <a:noFill/>
                    </a:lnT>
                    <a:lnB>
                      <a:noFill/>
                    </a:lnB>
                  </a:tcPr>
                </a:tc>
                <a:extLst>
                  <a:ext uri="{0D108BD9-81ED-4DB2-BD59-A6C34878D82A}">
                    <a16:rowId xmlns:a16="http://schemas.microsoft.com/office/drawing/2014/main" val="1155708591"/>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44 Dallas:  At Co Rd R30 2 mi W of Grimes (state share)</a:t>
                      </a:r>
                    </a:p>
                  </a:txBody>
                  <a:tcPr marL="6844" marR="6844" marT="684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0.3</a:t>
                      </a: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65</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17</a:t>
                      </a:r>
                    </a:p>
                  </a:txBody>
                  <a:tcPr marL="6724" marR="6724" marT="6725" marB="0" anchor="b">
                    <a:lnL>
                      <a:noFill/>
                    </a:lnL>
                    <a:lnR>
                      <a:noFill/>
                    </a:lnR>
                    <a:lnT>
                      <a:noFill/>
                    </a:lnT>
                    <a:lnB>
                      <a:noFill/>
                    </a:lnB>
                  </a:tcPr>
                </a:tc>
                <a:extLst>
                  <a:ext uri="{0D108BD9-81ED-4DB2-BD59-A6C34878D82A}">
                    <a16:rowId xmlns:a16="http://schemas.microsoft.com/office/drawing/2014/main" val="1250474784"/>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63 Poweshiek:  W </a:t>
                      </a:r>
                      <a:r>
                        <a:rPr lang="en-US" sz="1000" b="0" i="0" u="none" strike="noStrike" dirty="0" err="1">
                          <a:solidFill>
                            <a:schemeClr val="tx1"/>
                          </a:solidFill>
                          <a:latin typeface="Helvetica" pitchFamily="34" charset="0"/>
                          <a:cs typeface="Helvetica" pitchFamily="34" charset="0"/>
                        </a:rPr>
                        <a:t>Jct</a:t>
                      </a:r>
                      <a:r>
                        <a:rPr lang="en-US" sz="1000" b="0" i="0" u="none" strike="noStrike" dirty="0">
                          <a:solidFill>
                            <a:schemeClr val="tx1"/>
                          </a:solidFill>
                          <a:latin typeface="Helvetica" pitchFamily="34" charset="0"/>
                          <a:cs typeface="Helvetica" pitchFamily="34" charset="0"/>
                        </a:rPr>
                        <a:t> US 6 to SCL of </a:t>
                      </a:r>
                      <a:r>
                        <a:rPr lang="en-US" sz="1000" b="0" i="0" u="none" strike="noStrike" dirty="0" err="1">
                          <a:solidFill>
                            <a:schemeClr val="tx1"/>
                          </a:solidFill>
                          <a:latin typeface="Helvetica" pitchFamily="34" charset="0"/>
                          <a:cs typeface="Helvetica" pitchFamily="34" charset="0"/>
                        </a:rPr>
                        <a:t>Tama</a:t>
                      </a:r>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10.0</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71</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19</a:t>
                      </a:r>
                    </a:p>
                  </a:txBody>
                  <a:tcPr marL="6724" marR="6724" marT="6725" marB="0" anchor="b">
                    <a:lnL>
                      <a:noFill/>
                    </a:lnL>
                    <a:lnR>
                      <a:noFill/>
                    </a:lnR>
                    <a:lnT>
                      <a:noFill/>
                    </a:lnT>
                    <a:lnB>
                      <a:noFill/>
                    </a:lnB>
                  </a:tcPr>
                </a:tc>
                <a:extLst>
                  <a:ext uri="{0D108BD9-81ED-4DB2-BD59-A6C34878D82A}">
                    <a16:rowId xmlns:a16="http://schemas.microsoft.com/office/drawing/2014/main" val="2965148692"/>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64 Jackson:  US 61 to IA 62 in Maquoketa (state share)</a:t>
                      </a: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3.6</a:t>
                      </a: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60</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10</a:t>
                      </a:r>
                    </a:p>
                  </a:txBody>
                  <a:tcPr marL="6724" marR="6724" marT="6725" marB="0" anchor="b">
                    <a:lnL>
                      <a:noFill/>
                    </a:lnL>
                    <a:lnR>
                      <a:noFill/>
                    </a:lnR>
                    <a:lnT>
                      <a:noFill/>
                    </a:lnT>
                    <a:lnB>
                      <a:noFill/>
                    </a:lnB>
                  </a:tcPr>
                </a:tc>
                <a:extLst>
                  <a:ext uri="{0D108BD9-81ED-4DB2-BD59-A6C34878D82A}">
                    <a16:rowId xmlns:a16="http://schemas.microsoft.com/office/drawing/2014/main" val="389820352"/>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65 Cerro Gordo:  0.1 mi S of 27</a:t>
                      </a:r>
                      <a:r>
                        <a:rPr lang="en-US" sz="1000" b="0" i="0" u="none" strike="noStrike" baseline="30000" dirty="0">
                          <a:solidFill>
                            <a:schemeClr val="tx1"/>
                          </a:solidFill>
                          <a:latin typeface="Helvetica" pitchFamily="34" charset="0"/>
                          <a:cs typeface="Helvetica" pitchFamily="34" charset="0"/>
                        </a:rPr>
                        <a:t>th</a:t>
                      </a:r>
                      <a:r>
                        <a:rPr lang="en-US" sz="1000" b="0" i="0" u="none" strike="noStrike" dirty="0">
                          <a:solidFill>
                            <a:schemeClr val="tx1"/>
                          </a:solidFill>
                          <a:latin typeface="Helvetica" pitchFamily="34" charset="0"/>
                          <a:cs typeface="Helvetica" pitchFamily="34" charset="0"/>
                        </a:rPr>
                        <a:t> St SW to 6</a:t>
                      </a:r>
                      <a:r>
                        <a:rPr lang="en-US" sz="1000" b="0" i="0" u="none" strike="noStrike" baseline="30000" dirty="0">
                          <a:solidFill>
                            <a:schemeClr val="tx1"/>
                          </a:solidFill>
                          <a:latin typeface="Helvetica" pitchFamily="34" charset="0"/>
                          <a:cs typeface="Helvetica" pitchFamily="34" charset="0"/>
                        </a:rPr>
                        <a:t>th</a:t>
                      </a:r>
                      <a:r>
                        <a:rPr lang="en-US" sz="1000" b="0" i="0" u="none" strike="noStrike" dirty="0">
                          <a:solidFill>
                            <a:schemeClr val="tx1"/>
                          </a:solidFill>
                          <a:latin typeface="Helvetica" pitchFamily="34" charset="0"/>
                          <a:cs typeface="Helvetica" pitchFamily="34" charset="0"/>
                        </a:rPr>
                        <a:t> St S in Mason City</a:t>
                      </a: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11.1</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48</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a:t>
                      </a:r>
                    </a:p>
                  </a:txBody>
                  <a:tcPr marL="6724" marR="6724" marT="6725" marB="0" anchor="b">
                    <a:lnL>
                      <a:noFill/>
                    </a:lnL>
                    <a:lnR>
                      <a:noFill/>
                    </a:lnR>
                    <a:lnT>
                      <a:noFill/>
                    </a:lnT>
                    <a:lnB>
                      <a:noFill/>
                    </a:lnB>
                  </a:tcPr>
                </a:tc>
                <a:extLst>
                  <a:ext uri="{0D108BD9-81ED-4DB2-BD59-A6C34878D82A}">
                    <a16:rowId xmlns:a16="http://schemas.microsoft.com/office/drawing/2014/main" val="216773884"/>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67 Scott:  Mississippi</a:t>
                      </a:r>
                      <a:r>
                        <a:rPr lang="en-US" sz="1000" b="0" i="0" u="none" strike="noStrike" baseline="0" dirty="0">
                          <a:solidFill>
                            <a:schemeClr val="tx1"/>
                          </a:solidFill>
                          <a:latin typeface="Helvetica" pitchFamily="34" charset="0"/>
                          <a:cs typeface="Helvetica" pitchFamily="34" charset="0"/>
                        </a:rPr>
                        <a:t> River Bridge</a:t>
                      </a:r>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110.0</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39</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5" marB="0" anchor="b">
                    <a:lnL>
                      <a:noFill/>
                    </a:lnL>
                    <a:lnR>
                      <a:noFill/>
                    </a:lnR>
                    <a:lnT>
                      <a:noFill/>
                    </a:lnT>
                    <a:lnB>
                      <a:noFill/>
                    </a:lnB>
                  </a:tcPr>
                </a:tc>
                <a:extLst>
                  <a:ext uri="{0D108BD9-81ED-4DB2-BD59-A6C34878D82A}">
                    <a16:rowId xmlns:a16="http://schemas.microsoft.com/office/drawing/2014/main" val="10021"/>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a:t>
                      </a:r>
                      <a:r>
                        <a:rPr lang="en-US" sz="1000" b="0" i="0" u="none" strike="noStrike" baseline="0" dirty="0">
                          <a:solidFill>
                            <a:schemeClr val="tx1"/>
                          </a:solidFill>
                          <a:latin typeface="Helvetica" pitchFamily="34" charset="0"/>
                          <a:cs typeface="Helvetica" pitchFamily="34" charset="0"/>
                        </a:rPr>
                        <a:t> 71 Dickinson:  Okoboji Grove Rd in Arnolds Park to East View Ave</a:t>
                      </a:r>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11.2</a:t>
                      </a: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58</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8</a:t>
                      </a:r>
                    </a:p>
                  </a:txBody>
                  <a:tcPr marL="6724" marR="6724" marT="6725" marB="0" anchor="b">
                    <a:lnL>
                      <a:noFill/>
                    </a:lnL>
                    <a:lnR>
                      <a:noFill/>
                    </a:lnR>
                    <a:lnT>
                      <a:noFill/>
                    </a:lnT>
                    <a:lnB>
                      <a:noFill/>
                    </a:lnB>
                  </a:tcPr>
                </a:tc>
                <a:extLst>
                  <a:ext uri="{0D108BD9-81ED-4DB2-BD59-A6C34878D82A}">
                    <a16:rowId xmlns:a16="http://schemas.microsoft.com/office/drawing/2014/main" val="10022"/>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75 Plymouth:  Woodbury Co to S of</a:t>
                      </a:r>
                      <a:r>
                        <a:rPr lang="en-US" sz="1000" b="0" i="0" u="none" strike="noStrike" baseline="0" dirty="0">
                          <a:solidFill>
                            <a:schemeClr val="tx1"/>
                          </a:solidFill>
                          <a:latin typeface="Helvetica" pitchFamily="34" charset="0"/>
                          <a:cs typeface="Helvetica" pitchFamily="34" charset="0"/>
                        </a:rPr>
                        <a:t> W Grover St in Hinton (SB)</a:t>
                      </a:r>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13.2</a:t>
                      </a: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53</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3</a:t>
                      </a:r>
                    </a:p>
                  </a:txBody>
                  <a:tcPr marL="6724" marR="6724" marT="6725" marB="0" anchor="b">
                    <a:lnL>
                      <a:noFill/>
                    </a:lnL>
                    <a:lnR>
                      <a:noFill/>
                    </a:lnR>
                    <a:lnT>
                      <a:noFill/>
                    </a:lnT>
                    <a:lnB>
                      <a:noFill/>
                    </a:lnB>
                  </a:tcPr>
                </a:tc>
                <a:extLst>
                  <a:ext uri="{0D108BD9-81ED-4DB2-BD59-A6C34878D82A}">
                    <a16:rowId xmlns:a16="http://schemas.microsoft.com/office/drawing/2014/main" val="10024"/>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75 Sioux:  In Sioux Center pavement replacement (state share)</a:t>
                      </a: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0.3</a:t>
                      </a:r>
                    </a:p>
                  </a:txBody>
                  <a:tcPr marL="6844" marR="6844" marT="684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20.0</a:t>
                      </a: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61</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12</a:t>
                      </a:r>
                    </a:p>
                  </a:txBody>
                  <a:tcPr marL="6724" marR="6724" marT="6725" marB="0" anchor="b">
                    <a:lnL>
                      <a:noFill/>
                    </a:lnL>
                    <a:lnR>
                      <a:noFill/>
                    </a:lnR>
                    <a:lnT>
                      <a:noFill/>
                    </a:lnT>
                    <a:lnB>
                      <a:noFill/>
                    </a:lnB>
                  </a:tcPr>
                </a:tc>
                <a:extLst>
                  <a:ext uri="{0D108BD9-81ED-4DB2-BD59-A6C34878D82A}">
                    <a16:rowId xmlns:a16="http://schemas.microsoft.com/office/drawing/2014/main" val="10027"/>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75 Sioux:  N of Sioux Center to US 18</a:t>
                      </a: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10.0</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69</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5" marB="0" anchor="b">
                    <a:lnL>
                      <a:noFill/>
                    </a:lnL>
                    <a:lnR>
                      <a:noFill/>
                    </a:lnR>
                    <a:lnT>
                      <a:noFill/>
                    </a:lnT>
                    <a:lnB>
                      <a:noFill/>
                    </a:lnB>
                  </a:tcPr>
                </a:tc>
                <a:extLst>
                  <a:ext uri="{0D108BD9-81ED-4DB2-BD59-A6C34878D82A}">
                    <a16:rowId xmlns:a16="http://schemas.microsoft.com/office/drawing/2014/main" val="2067250666"/>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150 Buchanan: In Independence from 8</a:t>
                      </a:r>
                      <a:r>
                        <a:rPr lang="en-US" sz="1000" b="0" i="0" u="none" strike="noStrike" baseline="30000" dirty="0">
                          <a:solidFill>
                            <a:schemeClr val="tx1"/>
                          </a:solidFill>
                          <a:latin typeface="Helvetica" pitchFamily="34" charset="0"/>
                          <a:cs typeface="Helvetica" pitchFamily="34" charset="0"/>
                        </a:rPr>
                        <a:t>th</a:t>
                      </a:r>
                      <a:r>
                        <a:rPr lang="en-US" sz="1000" b="0" i="0" u="none" strike="noStrike" dirty="0">
                          <a:solidFill>
                            <a:schemeClr val="tx1"/>
                          </a:solidFill>
                          <a:latin typeface="Helvetica" pitchFamily="34" charset="0"/>
                          <a:cs typeface="Helvetica" pitchFamily="34" charset="0"/>
                        </a:rPr>
                        <a:t> St to CN RR</a:t>
                      </a: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3.8</a:t>
                      </a: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57</a:t>
                      </a:r>
                    </a:p>
                  </a:txBody>
                  <a:tcPr marL="6724" marR="6724" marT="672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7</a:t>
                      </a:r>
                    </a:p>
                  </a:txBody>
                  <a:tcPr marL="6724" marR="6724" marT="6726" marB="0" anchor="b">
                    <a:lnL>
                      <a:noFill/>
                    </a:lnL>
                    <a:lnR>
                      <a:noFill/>
                    </a:lnR>
                    <a:lnT>
                      <a:noFill/>
                    </a:lnT>
                    <a:lnB>
                      <a:noFill/>
                    </a:lnB>
                  </a:tcPr>
                </a:tc>
                <a:extLst>
                  <a:ext uri="{0D108BD9-81ED-4DB2-BD59-A6C34878D82A}">
                    <a16:rowId xmlns:a16="http://schemas.microsoft.com/office/drawing/2014/main" val="3433640469"/>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141 Polk:  NW 121</a:t>
                      </a:r>
                      <a:r>
                        <a:rPr lang="en-US" sz="1000" b="0" i="0" u="none" strike="noStrike" baseline="30000" dirty="0">
                          <a:solidFill>
                            <a:schemeClr val="tx1"/>
                          </a:solidFill>
                          <a:latin typeface="Helvetica" pitchFamily="34" charset="0"/>
                          <a:cs typeface="Helvetica" pitchFamily="34" charset="0"/>
                        </a:rPr>
                        <a:t>st</a:t>
                      </a:r>
                      <a:r>
                        <a:rPr lang="en-US" sz="1000" b="0" i="0" u="none" strike="noStrike" dirty="0">
                          <a:solidFill>
                            <a:schemeClr val="tx1"/>
                          </a:solidFill>
                          <a:latin typeface="Helvetica" pitchFamily="34" charset="0"/>
                          <a:cs typeface="Helvetica" pitchFamily="34" charset="0"/>
                        </a:rPr>
                        <a:t> St intersection including local road connections</a:t>
                      </a: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7.8</a:t>
                      </a:r>
                    </a:p>
                  </a:txBody>
                  <a:tcPr marL="6724" marR="6724" marT="672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63</a:t>
                      </a:r>
                    </a:p>
                  </a:txBody>
                  <a:tcPr marL="6724" marR="6724" marT="672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15</a:t>
                      </a:r>
                    </a:p>
                  </a:txBody>
                  <a:tcPr marL="6724" marR="6724" marT="6726" marB="0" anchor="b">
                    <a:lnL>
                      <a:noFill/>
                    </a:lnL>
                    <a:lnR>
                      <a:noFill/>
                    </a:lnR>
                    <a:lnT>
                      <a:noFill/>
                    </a:lnT>
                    <a:lnB>
                      <a:noFill/>
                    </a:lnB>
                  </a:tcPr>
                </a:tc>
                <a:extLst>
                  <a:ext uri="{0D108BD9-81ED-4DB2-BD59-A6C34878D82A}">
                    <a16:rowId xmlns:a16="http://schemas.microsoft.com/office/drawing/2014/main" val="1572525088"/>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160 Polk:  DMACC Blvd in Ankeny (state share)</a:t>
                      </a:r>
                    </a:p>
                  </a:txBody>
                  <a:tcPr marL="6844" marR="6844" marT="684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0.5</a:t>
                      </a: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56</a:t>
                      </a:r>
                    </a:p>
                  </a:txBody>
                  <a:tcPr marL="6724" marR="6724" marT="672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a:t>
                      </a:r>
                    </a:p>
                  </a:txBody>
                  <a:tcPr marL="6724" marR="6724" marT="6726" marB="0" anchor="b">
                    <a:lnL>
                      <a:noFill/>
                    </a:lnL>
                    <a:lnR>
                      <a:noFill/>
                    </a:lnR>
                    <a:lnT>
                      <a:noFill/>
                    </a:lnT>
                    <a:lnB>
                      <a:noFill/>
                    </a:lnB>
                  </a:tcPr>
                </a:tc>
                <a:extLst>
                  <a:ext uri="{0D108BD9-81ED-4DB2-BD59-A6C34878D82A}">
                    <a16:rowId xmlns:a16="http://schemas.microsoft.com/office/drawing/2014/main" val="1086503379"/>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415 Polk:  Co Rd R6F/NW Beaver </a:t>
                      </a:r>
                      <a:r>
                        <a:rPr lang="en-US" sz="1000" b="0" i="0" u="none" strike="noStrike" dirty="0" err="1">
                          <a:solidFill>
                            <a:schemeClr val="tx1"/>
                          </a:solidFill>
                          <a:latin typeface="Helvetica" pitchFamily="34" charset="0"/>
                          <a:cs typeface="Helvetica" pitchFamily="34" charset="0"/>
                        </a:rPr>
                        <a:t>Dr</a:t>
                      </a:r>
                      <a:r>
                        <a:rPr lang="en-US" sz="1000" b="0" i="0" u="none" strike="noStrike" dirty="0">
                          <a:solidFill>
                            <a:schemeClr val="tx1"/>
                          </a:solidFill>
                          <a:latin typeface="Helvetica" pitchFamily="34" charset="0"/>
                          <a:cs typeface="Helvetica" pitchFamily="34" charset="0"/>
                        </a:rPr>
                        <a:t> 1.5 mi NE of IA 141 (state share)</a:t>
                      </a: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0.4</a:t>
                      </a: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78</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21</a:t>
                      </a:r>
                    </a:p>
                  </a:txBody>
                  <a:tcPr marL="6724" marR="6724" marT="6724" marB="0" anchor="b">
                    <a:lnL>
                      <a:noFill/>
                    </a:lnL>
                    <a:lnR>
                      <a:noFill/>
                    </a:lnR>
                    <a:lnT>
                      <a:noFill/>
                    </a:lnT>
                    <a:lnB>
                      <a:noFill/>
                    </a:lnB>
                  </a:tcPr>
                </a:tc>
                <a:extLst>
                  <a:ext uri="{0D108BD9-81ED-4DB2-BD59-A6C34878D82A}">
                    <a16:rowId xmlns:a16="http://schemas.microsoft.com/office/drawing/2014/main" val="3398009621"/>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922 Linn:  29</a:t>
                      </a:r>
                      <a:r>
                        <a:rPr lang="en-US" sz="1000" b="0" i="0" u="none" strike="noStrike" baseline="30000" dirty="0">
                          <a:solidFill>
                            <a:schemeClr val="tx1"/>
                          </a:solidFill>
                          <a:latin typeface="Helvetica" pitchFamily="34" charset="0"/>
                          <a:cs typeface="Helvetica" pitchFamily="34" charset="0"/>
                        </a:rPr>
                        <a:t>th</a:t>
                      </a:r>
                      <a:r>
                        <a:rPr lang="en-US" sz="1000" b="0" i="0" u="none" strike="noStrike" dirty="0">
                          <a:solidFill>
                            <a:schemeClr val="tx1"/>
                          </a:solidFill>
                          <a:latin typeface="Helvetica" pitchFamily="34" charset="0"/>
                          <a:cs typeface="Helvetica" pitchFamily="34" charset="0"/>
                        </a:rPr>
                        <a:t> to 31</a:t>
                      </a:r>
                      <a:r>
                        <a:rPr lang="en-US" sz="1000" b="0" i="0" u="none" strike="noStrike" baseline="30000" dirty="0">
                          <a:solidFill>
                            <a:schemeClr val="tx1"/>
                          </a:solidFill>
                          <a:latin typeface="Helvetica" pitchFamily="34" charset="0"/>
                          <a:cs typeface="Helvetica" pitchFamily="34" charset="0"/>
                        </a:rPr>
                        <a:t>st</a:t>
                      </a:r>
                      <a:r>
                        <a:rPr lang="en-US" sz="1000" b="0" i="0" u="none" strike="noStrike" dirty="0">
                          <a:solidFill>
                            <a:schemeClr val="tx1"/>
                          </a:solidFill>
                          <a:latin typeface="Helvetica" pitchFamily="34" charset="0"/>
                          <a:cs typeface="Helvetica" pitchFamily="34" charset="0"/>
                        </a:rPr>
                        <a:t> St NE in Cedar Rapids (state share)</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0.5</a:t>
                      </a: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58</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9</a:t>
                      </a:r>
                    </a:p>
                  </a:txBody>
                  <a:tcPr marL="6724" marR="6724" marT="6724" marB="0" anchor="b">
                    <a:lnL>
                      <a:noFill/>
                    </a:lnL>
                    <a:lnR>
                      <a:noFill/>
                    </a:lnR>
                    <a:lnT>
                      <a:noFill/>
                    </a:lnT>
                    <a:lnB>
                      <a:noFill/>
                    </a:lnB>
                  </a:tcPr>
                </a:tc>
                <a:extLst>
                  <a:ext uri="{0D108BD9-81ED-4DB2-BD59-A6C34878D82A}">
                    <a16:rowId xmlns:a16="http://schemas.microsoft.com/office/drawing/2014/main" val="3491897547"/>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ITS (multiple locations statewide)</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0.8</a:t>
                      </a: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0.8</a:t>
                      </a: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4" marB="0" anchor="b">
                    <a:lnL>
                      <a:noFill/>
                    </a:lnL>
                    <a:lnR>
                      <a:noFill/>
                    </a:lnR>
                    <a:lnT>
                      <a:noFill/>
                    </a:lnT>
                    <a:lnB>
                      <a:noFill/>
                    </a:lnB>
                  </a:tcPr>
                </a:tc>
                <a:extLst>
                  <a:ext uri="{0D108BD9-81ED-4DB2-BD59-A6C34878D82A}">
                    <a16:rowId xmlns:a16="http://schemas.microsoft.com/office/drawing/2014/main" val="4070381910"/>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Culverts (multiple locations statewide)</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1.8</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1.0</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0.8</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0.8</a:t>
                      </a: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4" marB="0" anchor="b">
                    <a:lnL>
                      <a:noFill/>
                    </a:lnL>
                    <a:lnR>
                      <a:noFill/>
                    </a:lnR>
                    <a:lnT>
                      <a:noFill/>
                    </a:lnT>
                    <a:lnB>
                      <a:noFill/>
                    </a:lnB>
                  </a:tcPr>
                </a:tc>
                <a:extLst>
                  <a:ext uri="{0D108BD9-81ED-4DB2-BD59-A6C34878D82A}">
                    <a16:rowId xmlns:a16="http://schemas.microsoft.com/office/drawing/2014/main" val="1229816406"/>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Slide Repairs (multiple locations statewide)</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0.9</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1.0</a:t>
                      </a: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highlight>
                          <a:srgbClr val="FFFF00"/>
                        </a:highlight>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4" marB="0" anchor="b">
                    <a:lnL>
                      <a:noFill/>
                    </a:lnL>
                    <a:lnR>
                      <a:noFill/>
                    </a:lnR>
                    <a:lnT>
                      <a:noFill/>
                    </a:lnT>
                    <a:lnB>
                      <a:noFill/>
                    </a:lnB>
                  </a:tcPr>
                </a:tc>
                <a:extLst>
                  <a:ext uri="{0D108BD9-81ED-4DB2-BD59-A6C34878D82A}">
                    <a16:rowId xmlns:a16="http://schemas.microsoft.com/office/drawing/2014/main" val="806792195"/>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Jasper:  Traffic Incident Management (TIM) Training Center</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4" marB="0" anchor="b">
                    <a:lnL>
                      <a:noFill/>
                    </a:lnL>
                    <a:lnR>
                      <a:noFill/>
                    </a:lnR>
                    <a:lnT>
                      <a:noFill/>
                    </a:lnT>
                    <a:lnB>
                      <a:noFill/>
                    </a:lnB>
                  </a:tcPr>
                </a:tc>
                <a:extLst>
                  <a:ext uri="{0D108BD9-81ED-4DB2-BD59-A6C34878D82A}">
                    <a16:rowId xmlns:a16="http://schemas.microsoft.com/office/drawing/2014/main" val="10034"/>
                  </a:ext>
                </a:extLst>
              </a:tr>
              <a:tr h="182387">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10035"/>
                  </a:ext>
                </a:extLst>
              </a:tr>
            </a:tbl>
          </a:graphicData>
        </a:graphic>
      </p:graphicFrame>
      <p:sp>
        <p:nvSpPr>
          <p:cNvPr id="2351" name="Rectangle 6"/>
          <p:cNvSpPr>
            <a:spLocks noChangeArrowheads="1"/>
          </p:cNvSpPr>
          <p:nvPr/>
        </p:nvSpPr>
        <p:spPr bwMode="auto">
          <a:xfrm>
            <a:off x="0" y="265996"/>
            <a:ext cx="9144001" cy="410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lnSpc>
                <a:spcPct val="50000"/>
              </a:lnSpc>
              <a:spcBef>
                <a:spcPct val="50000"/>
              </a:spcBef>
              <a:buFont typeface="Wingdings" pitchFamily="2" charset="2"/>
              <a:buNone/>
            </a:pPr>
            <a:r>
              <a:rPr lang="en-US" altLang="en-US" sz="2000" dirty="0">
                <a:solidFill>
                  <a:srgbClr val="000000"/>
                </a:solidFill>
                <a:latin typeface="Helvetica" pitchFamily="34" charset="0"/>
                <a:ea typeface="Helvetica" pitchFamily="34" charset="0"/>
                <a:cs typeface="Helvetica" pitchFamily="34" charset="0"/>
              </a:rPr>
              <a:t>Options of Projects to add to the Highway Program</a:t>
            </a:r>
          </a:p>
          <a:p>
            <a:pPr algn="ctr" eaLnBrk="1" hangingPunct="1">
              <a:lnSpc>
                <a:spcPct val="50000"/>
              </a:lnSpc>
              <a:spcBef>
                <a:spcPct val="50000"/>
              </a:spcBef>
              <a:buFont typeface="Wingdings" pitchFamily="2" charset="2"/>
              <a:buNone/>
            </a:pPr>
            <a:r>
              <a:rPr lang="en-US" altLang="en-US" sz="1000" dirty="0">
                <a:solidFill>
                  <a:srgbClr val="000000"/>
                </a:solidFill>
                <a:latin typeface="Helvetica" pitchFamily="34" charset="0"/>
                <a:ea typeface="Helvetica" pitchFamily="34" charset="0"/>
                <a:cs typeface="Helvetica" pitchFamily="34" charset="0"/>
              </a:rPr>
              <a:t>For Highway Planning Purposes Only (x $1,000,000)</a:t>
            </a:r>
          </a:p>
        </p:txBody>
      </p:sp>
      <p:sp>
        <p:nvSpPr>
          <p:cNvPr id="8" name="Slide Number Placeholder 10"/>
          <p:cNvSpPr>
            <a:spLocks noGrp="1"/>
          </p:cNvSpPr>
          <p:nvPr>
            <p:ph type="sldNum" sz="quarter" idx="12"/>
          </p:nvPr>
        </p:nvSpPr>
        <p:spPr>
          <a:xfrm>
            <a:off x="7010400" y="6470650"/>
            <a:ext cx="2133600" cy="365125"/>
          </a:xfrm>
        </p:spPr>
        <p:txBody>
          <a:bodyPr/>
          <a:lstStyle/>
          <a:p>
            <a:pPr>
              <a:buFont typeface="Wingdings" pitchFamily="2" charset="2"/>
              <a:buNone/>
              <a:defRPr/>
            </a:pPr>
            <a:fld id="{78289642-451F-4231-9D2F-2E843E6821D4}" type="slidenum">
              <a:rPr lang="en-US" smtClean="0">
                <a:latin typeface="Helvetica" panose="020B0604020202020204" pitchFamily="34" charset="0"/>
                <a:cs typeface="Helvetica" panose="020B0604020202020204" pitchFamily="34" charset="0"/>
              </a:rPr>
              <a:pPr>
                <a:buFont typeface="Wingdings" pitchFamily="2" charset="2"/>
                <a:buNone/>
                <a:defRPr/>
              </a:pPr>
              <a:t>22</a:t>
            </a:fld>
            <a:endParaRPr lang="en-US" dirty="0">
              <a:latin typeface="Helvetica" panose="020B0604020202020204" pitchFamily="34" charset="0"/>
              <a:cs typeface="Helvetica" panose="020B0604020202020204" pitchFamily="34" charset="0"/>
            </a:endParaRPr>
          </a:p>
        </p:txBody>
      </p:sp>
      <p:sp>
        <p:nvSpPr>
          <p:cNvPr id="10" name="TextBox 28"/>
          <p:cNvSpPr txBox="1">
            <a:spLocks noChangeArrowheads="1"/>
          </p:cNvSpPr>
          <p:nvPr/>
        </p:nvSpPr>
        <p:spPr bwMode="auto">
          <a:xfrm>
            <a:off x="0" y="6642556"/>
            <a:ext cx="895350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lvl="2" eaLnBrk="1" hangingPunct="1">
              <a:buNone/>
            </a:pPr>
            <a:r>
              <a:rPr lang="en-US" altLang="en-US" sz="800" dirty="0">
                <a:solidFill>
                  <a:srgbClr val="000000"/>
                </a:solidFill>
                <a:latin typeface="Helvetica" pitchFamily="34" charset="0"/>
                <a:ea typeface="Helvetica" pitchFamily="34" charset="0"/>
                <a:cs typeface="Helvetica" pitchFamily="34" charset="0"/>
              </a:rPr>
              <a:t>Subject to change as additional information becomes available</a:t>
            </a:r>
            <a:r>
              <a:rPr lang="en-US" altLang="en-US" sz="800" dirty="0">
                <a:solidFill>
                  <a:srgbClr val="0000FF"/>
                </a:solidFill>
                <a:latin typeface="Helvetica" pitchFamily="34" charset="0"/>
                <a:ea typeface="Helvetica" pitchFamily="34" charset="0"/>
                <a:cs typeface="Helvetica" pitchFamily="34" charset="0"/>
              </a:rPr>
              <a:t> </a:t>
            </a:r>
            <a:r>
              <a:rPr lang="en-US" altLang="en-US" sz="800" dirty="0">
                <a:solidFill>
                  <a:srgbClr val="008000"/>
                </a:solidFill>
                <a:latin typeface="Helvetica" pitchFamily="34" charset="0"/>
                <a:ea typeface="Helvetica" pitchFamily="34" charset="0"/>
                <a:cs typeface="Helvetica" pitchFamily="34" charset="0"/>
              </a:rPr>
              <a:t> </a:t>
            </a:r>
          </a:p>
        </p:txBody>
      </p:sp>
      <p:cxnSp>
        <p:nvCxnSpPr>
          <p:cNvPr id="3" name="Straight Connector 2">
            <a:extLst>
              <a:ext uri="{FF2B5EF4-FFF2-40B4-BE49-F238E27FC236}">
                <a16:creationId xmlns:a16="http://schemas.microsoft.com/office/drawing/2014/main" id="{FA52C0B3-EE62-4302-9FA2-1C70745427E6}"/>
              </a:ext>
            </a:extLst>
          </p:cNvPr>
          <p:cNvCxnSpPr>
            <a:cxnSpLocks/>
          </p:cNvCxnSpPr>
          <p:nvPr/>
        </p:nvCxnSpPr>
        <p:spPr>
          <a:xfrm>
            <a:off x="6438122" y="773347"/>
            <a:ext cx="0" cy="60187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ectangle 6">
            <a:extLst>
              <a:ext uri="{FF2B5EF4-FFF2-40B4-BE49-F238E27FC236}">
                <a16:creationId xmlns:a16="http://schemas.microsoft.com/office/drawing/2014/main" id="{D01ECA36-53B7-4886-8EE1-0632F6D416A9}"/>
              </a:ext>
            </a:extLst>
          </p:cNvPr>
          <p:cNvSpPr>
            <a:spLocks noChangeArrowheads="1"/>
          </p:cNvSpPr>
          <p:nvPr/>
        </p:nvSpPr>
        <p:spPr bwMode="auto">
          <a:xfrm>
            <a:off x="7599831" y="146511"/>
            <a:ext cx="1432566" cy="246221"/>
          </a:xfrm>
          <a:prstGeom prst="rect">
            <a:avLst/>
          </a:prstGeom>
          <a:noFill/>
          <a:ln w="9525">
            <a:noFill/>
            <a:miter lim="800000"/>
            <a:headEnd/>
            <a:tailEnd/>
          </a:ln>
        </p:spPr>
        <p:txBody>
          <a:bodyPr wrap="square">
            <a:spAutoFit/>
          </a:bodyPr>
          <a:lstStyle/>
          <a:p>
            <a:pPr algn="ctr">
              <a:spcBef>
                <a:spcPct val="50000"/>
              </a:spcBef>
              <a:buClrTx/>
              <a:buFontTx/>
              <a:buNone/>
            </a:pPr>
            <a:r>
              <a:rPr lang="en-US" sz="1000" dirty="0">
                <a:solidFill>
                  <a:srgbClr val="000000"/>
                </a:solidFill>
                <a:latin typeface="Helvetica" pitchFamily="34" charset="0"/>
              </a:rPr>
              <a:t>March 12, 2019</a:t>
            </a:r>
            <a:endParaRPr lang="en-US" sz="900" dirty="0">
              <a:solidFill>
                <a:srgbClr val="000000"/>
              </a:solidFill>
              <a:latin typeface="Helvetica" pitchFamily="34" charset="0"/>
            </a:endParaRPr>
          </a:p>
        </p:txBody>
      </p:sp>
    </p:spTree>
    <p:extLst>
      <p:ext uri="{BB962C8B-B14F-4D97-AF65-F5344CB8AC3E}">
        <p14:creationId xmlns:p14="http://schemas.microsoft.com/office/powerpoint/2010/main" val="39136465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3161579018"/>
              </p:ext>
            </p:extLst>
          </p:nvPr>
        </p:nvGraphicFramePr>
        <p:xfrm>
          <a:off x="92352" y="773347"/>
          <a:ext cx="8959296" cy="4330762"/>
        </p:xfrm>
        <a:graphic>
          <a:graphicData uri="http://schemas.openxmlformats.org/drawingml/2006/table">
            <a:tbl>
              <a:tblPr/>
              <a:tblGrid>
                <a:gridCol w="4174432">
                  <a:extLst>
                    <a:ext uri="{9D8B030D-6E8A-4147-A177-3AD203B41FA5}">
                      <a16:colId xmlns:a16="http://schemas.microsoft.com/office/drawing/2014/main" val="20000"/>
                    </a:ext>
                  </a:extLst>
                </a:gridCol>
                <a:gridCol w="312381">
                  <a:extLst>
                    <a:ext uri="{9D8B030D-6E8A-4147-A177-3AD203B41FA5}">
                      <a16:colId xmlns:a16="http://schemas.microsoft.com/office/drawing/2014/main" val="20001"/>
                    </a:ext>
                  </a:extLst>
                </a:gridCol>
                <a:gridCol w="452631">
                  <a:extLst>
                    <a:ext uri="{9D8B030D-6E8A-4147-A177-3AD203B41FA5}">
                      <a16:colId xmlns:a16="http://schemas.microsoft.com/office/drawing/2014/main" val="20002"/>
                    </a:ext>
                  </a:extLst>
                </a:gridCol>
                <a:gridCol w="452631">
                  <a:extLst>
                    <a:ext uri="{9D8B030D-6E8A-4147-A177-3AD203B41FA5}">
                      <a16:colId xmlns:a16="http://schemas.microsoft.com/office/drawing/2014/main" val="20003"/>
                    </a:ext>
                  </a:extLst>
                </a:gridCol>
                <a:gridCol w="432515">
                  <a:extLst>
                    <a:ext uri="{9D8B030D-6E8A-4147-A177-3AD203B41FA5}">
                      <a16:colId xmlns:a16="http://schemas.microsoft.com/office/drawing/2014/main" val="20004"/>
                    </a:ext>
                  </a:extLst>
                </a:gridCol>
                <a:gridCol w="452631">
                  <a:extLst>
                    <a:ext uri="{9D8B030D-6E8A-4147-A177-3AD203B41FA5}">
                      <a16:colId xmlns:a16="http://schemas.microsoft.com/office/drawing/2014/main" val="20005"/>
                    </a:ext>
                  </a:extLst>
                </a:gridCol>
                <a:gridCol w="462689">
                  <a:extLst>
                    <a:ext uri="{9D8B030D-6E8A-4147-A177-3AD203B41FA5}">
                      <a16:colId xmlns:a16="http://schemas.microsoft.com/office/drawing/2014/main" val="20006"/>
                    </a:ext>
                  </a:extLst>
                </a:gridCol>
                <a:gridCol w="462689">
                  <a:extLst>
                    <a:ext uri="{9D8B030D-6E8A-4147-A177-3AD203B41FA5}">
                      <a16:colId xmlns:a16="http://schemas.microsoft.com/office/drawing/2014/main" val="20007"/>
                    </a:ext>
                  </a:extLst>
                </a:gridCol>
                <a:gridCol w="524102">
                  <a:extLst>
                    <a:ext uri="{9D8B030D-6E8A-4147-A177-3AD203B41FA5}">
                      <a16:colId xmlns:a16="http://schemas.microsoft.com/office/drawing/2014/main" val="20008"/>
                    </a:ext>
                  </a:extLst>
                </a:gridCol>
                <a:gridCol w="357281">
                  <a:extLst>
                    <a:ext uri="{9D8B030D-6E8A-4147-A177-3AD203B41FA5}">
                      <a16:colId xmlns:a16="http://schemas.microsoft.com/office/drawing/2014/main" val="20009"/>
                    </a:ext>
                  </a:extLst>
                </a:gridCol>
                <a:gridCol w="474765">
                  <a:extLst>
                    <a:ext uri="{9D8B030D-6E8A-4147-A177-3AD203B41FA5}">
                      <a16:colId xmlns:a16="http://schemas.microsoft.com/office/drawing/2014/main" val="20010"/>
                    </a:ext>
                  </a:extLst>
                </a:gridCol>
                <a:gridCol w="400549">
                  <a:extLst>
                    <a:ext uri="{9D8B030D-6E8A-4147-A177-3AD203B41FA5}">
                      <a16:colId xmlns:a16="http://schemas.microsoft.com/office/drawing/2014/main" val="20011"/>
                    </a:ext>
                  </a:extLst>
                </a:gridCol>
              </a:tblGrid>
              <a:tr h="105222">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Score</a:t>
                      </a:r>
                    </a:p>
                  </a:txBody>
                  <a:tcPr marL="6724" marR="6724" marT="6724" marB="0" anchor="b">
                    <a:lnL>
                      <a:noFill/>
                    </a:lnL>
                    <a:lnR>
                      <a:noFill/>
                    </a:lnR>
                    <a:lnT>
                      <a:noFill/>
                    </a:lnT>
                    <a:lnB>
                      <a:noFill/>
                    </a:lnB>
                  </a:tcPr>
                </a:tc>
                <a:extLst>
                  <a:ext uri="{0D108BD9-81ED-4DB2-BD59-A6C34878D82A}">
                    <a16:rowId xmlns:a16="http://schemas.microsoft.com/office/drawing/2014/main" val="1222398245"/>
                  </a:ext>
                </a:extLst>
              </a:tr>
              <a:tr h="105222">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2020</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2021</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2022</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2023</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2024</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2025</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2026</a:t>
                      </a:r>
                    </a:p>
                  </a:txBody>
                  <a:tcPr marL="6724" marR="6724" marT="6724" marB="0" anchor="b">
                    <a:lnL>
                      <a:noFill/>
                    </a:lnL>
                    <a:lnR>
                      <a:noFill/>
                    </a:lnR>
                    <a:lnT>
                      <a:noFill/>
                    </a:lnT>
                    <a:lnB>
                      <a:noFill/>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US" sz="1000" b="0" i="0" u="sng" strike="noStrike" dirty="0">
                          <a:solidFill>
                            <a:schemeClr val="tx1"/>
                          </a:solidFill>
                          <a:latin typeface="Helvetica" pitchFamily="34" charset="0"/>
                          <a:cs typeface="Helvetica" pitchFamily="34" charset="0"/>
                        </a:rPr>
                        <a:t>Beyond</a:t>
                      </a:r>
                    </a:p>
                  </a:txBody>
                  <a:tcPr marL="6724" marR="6724" marT="6724"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en-US" sz="1000" b="0"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000" b="0" i="0" u="sng" strike="noStrike" dirty="0">
                          <a:solidFill>
                            <a:schemeClr val="tx1"/>
                          </a:solidFill>
                          <a:latin typeface="Helvetica" pitchFamily="34" charset="0"/>
                          <a:cs typeface="Helvetica" pitchFamily="34" charset="0"/>
                        </a:rPr>
                        <a:t>Score</a:t>
                      </a:r>
                    </a:p>
                  </a:txBody>
                  <a:tcPr marL="6724" marR="6724" marT="6724"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Rank</a:t>
                      </a:r>
                    </a:p>
                  </a:txBody>
                  <a:tcPr marL="6724" marR="6724" marT="6724" marB="0" anchor="b">
                    <a:lnL>
                      <a:noFill/>
                    </a:lnL>
                    <a:lnR>
                      <a:noFill/>
                    </a:lnR>
                    <a:lnT>
                      <a:noFill/>
                    </a:lnT>
                    <a:lnB>
                      <a:noFill/>
                    </a:lnB>
                  </a:tcPr>
                </a:tc>
                <a:extLst>
                  <a:ext uri="{0D108BD9-81ED-4DB2-BD59-A6C34878D82A}">
                    <a16:rowId xmlns:a16="http://schemas.microsoft.com/office/drawing/2014/main" val="10000"/>
                  </a:ext>
                </a:extLst>
              </a:tr>
              <a:tr h="182387">
                <a:tc>
                  <a:txBody>
                    <a:bodyPr/>
                    <a:lstStyle/>
                    <a:p>
                      <a:pPr algn="l" fontAlgn="b"/>
                      <a:endParaRPr lang="en-US" sz="1000" b="1"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293300564"/>
                  </a:ext>
                </a:extLst>
              </a:tr>
              <a:tr h="182387">
                <a:tc>
                  <a:txBody>
                    <a:bodyPr/>
                    <a:lstStyle/>
                    <a:p>
                      <a:pPr algn="l" fontAlgn="b"/>
                      <a:r>
                        <a:rPr lang="en-US" sz="1000" b="1" i="0" u="sng" strike="noStrike" dirty="0">
                          <a:solidFill>
                            <a:schemeClr val="tx1"/>
                          </a:solidFill>
                          <a:latin typeface="Helvetica" pitchFamily="34" charset="0"/>
                          <a:cs typeface="Helvetica" pitchFamily="34" charset="0"/>
                        </a:rPr>
                        <a:t>Non</a:t>
                      </a:r>
                      <a:r>
                        <a:rPr lang="en-US" sz="1000" b="1" u="sng" dirty="0">
                          <a:solidFill>
                            <a:schemeClr val="tx1"/>
                          </a:solidFill>
                          <a:latin typeface="Helvetica" charset="0"/>
                          <a:ea typeface="Helvetica" charset="0"/>
                          <a:cs typeface="Helvetica" charset="0"/>
                        </a:rPr>
                        <a:t>-Interstate Capacity/System Enhancement (NR funds)</a:t>
                      </a:r>
                      <a:endParaRPr lang="en-US" sz="1000" b="1" i="0" u="sng"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10001"/>
                  </a:ext>
                </a:extLst>
              </a:tr>
              <a:tr h="182387">
                <a:tc>
                  <a:txBody>
                    <a:bodyPr/>
                    <a:lstStyle/>
                    <a:p>
                      <a:pPr algn="l" rtl="0" fontAlgn="b"/>
                      <a:r>
                        <a:rPr lang="en-US" sz="1000" b="1" i="0" u="none" strike="noStrike" dirty="0">
                          <a:solidFill>
                            <a:schemeClr val="tx1"/>
                          </a:solidFill>
                          <a:latin typeface="Helvetica" pitchFamily="34" charset="0"/>
                          <a:cs typeface="Helvetica" pitchFamily="34" charset="0"/>
                        </a:rPr>
                        <a:t>Capacity</a:t>
                      </a:r>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10006"/>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30 Harrison:  Missouri Valley bypass </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10.5</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43.5</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18.5</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18.4</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52</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a:t>
                      </a:r>
                    </a:p>
                  </a:txBody>
                  <a:tcPr marL="6724" marR="6724" marT="6724" marB="0" anchor="b">
                    <a:lnL>
                      <a:noFill/>
                    </a:lnL>
                    <a:lnR>
                      <a:noFill/>
                    </a:lnR>
                    <a:lnT>
                      <a:noFill/>
                    </a:lnT>
                    <a:lnB>
                      <a:noFill/>
                    </a:lnB>
                  </a:tcPr>
                </a:tc>
                <a:extLst>
                  <a:ext uri="{0D108BD9-81ED-4DB2-BD59-A6C34878D82A}">
                    <a16:rowId xmlns:a16="http://schemas.microsoft.com/office/drawing/2014/main" val="654506322"/>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30 Tama:  Meskwaki interchange</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67</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NA</a:t>
                      </a:r>
                    </a:p>
                  </a:txBody>
                  <a:tcPr marL="6724" marR="6724" marT="6724" marB="0" anchor="b">
                    <a:lnL>
                      <a:noFill/>
                    </a:lnL>
                    <a:lnR>
                      <a:noFill/>
                    </a:lnR>
                    <a:lnT>
                      <a:noFill/>
                    </a:lnT>
                    <a:lnB>
                      <a:noFill/>
                    </a:lnB>
                  </a:tcPr>
                </a:tc>
                <a:extLst>
                  <a:ext uri="{0D108BD9-81ED-4DB2-BD59-A6C34878D82A}">
                    <a16:rowId xmlns:a16="http://schemas.microsoft.com/office/drawing/2014/main" val="1950944922"/>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61 Louisa:  1 mi N of IA 78 to 2 mi S of IA 92</a:t>
                      </a: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5.8</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37.1</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65.1</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67</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3</a:t>
                      </a:r>
                    </a:p>
                  </a:txBody>
                  <a:tcPr marL="6724" marR="6724" marT="6724" marB="0" anchor="b">
                    <a:lnL>
                      <a:noFill/>
                    </a:lnL>
                    <a:lnR>
                      <a:noFill/>
                    </a:lnR>
                    <a:lnT>
                      <a:noFill/>
                    </a:lnT>
                    <a:lnB>
                      <a:noFill/>
                    </a:lnB>
                  </a:tcPr>
                </a:tc>
                <a:extLst>
                  <a:ext uri="{0D108BD9-81ED-4DB2-BD59-A6C34878D82A}">
                    <a16:rowId xmlns:a16="http://schemas.microsoft.com/office/drawing/2014/main" val="10019"/>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63 Mahaska:</a:t>
                      </a:r>
                      <a:r>
                        <a:rPr lang="en-US" sz="1000" b="0" i="0" u="none" strike="noStrike" baseline="0" dirty="0">
                          <a:solidFill>
                            <a:schemeClr val="tx1"/>
                          </a:solidFill>
                          <a:latin typeface="Helvetica" pitchFamily="34" charset="0"/>
                          <a:cs typeface="Helvetica" pitchFamily="34" charset="0"/>
                        </a:rPr>
                        <a:t>  Bypass NW of Oskaloosa</a:t>
                      </a:r>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6.1</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14.7</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18.7</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0.3</a:t>
                      </a: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67</a:t>
                      </a:r>
                    </a:p>
                  </a:txBody>
                  <a:tcPr marL="6724" marR="6724" marT="672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3</a:t>
                      </a:r>
                    </a:p>
                  </a:txBody>
                  <a:tcPr marL="6724" marR="6724" marT="6724" marB="0" anchor="b">
                    <a:lnL>
                      <a:noFill/>
                    </a:lnL>
                    <a:lnR>
                      <a:noFill/>
                    </a:lnR>
                    <a:lnT>
                      <a:noFill/>
                    </a:lnT>
                    <a:lnB>
                      <a:noFill/>
                    </a:lnB>
                  </a:tcPr>
                </a:tc>
                <a:extLst>
                  <a:ext uri="{0D108BD9-81ED-4DB2-BD59-A6C34878D82A}">
                    <a16:rowId xmlns:a16="http://schemas.microsoft.com/office/drawing/2014/main" val="10020"/>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218 Bremer:  Cedar River in Janesville to IA 116 in Waverly</a:t>
                      </a: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18.8</a:t>
                      </a:r>
                    </a:p>
                  </a:txBody>
                  <a:tcPr marL="6724" marR="6724" marT="672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12.9</a:t>
                      </a:r>
                    </a:p>
                  </a:txBody>
                  <a:tcPr marL="6724" marR="6724" marT="672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61</a:t>
                      </a:r>
                    </a:p>
                  </a:txBody>
                  <a:tcPr marL="6724" marR="6724" marT="6726"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2</a:t>
                      </a:r>
                    </a:p>
                  </a:txBody>
                  <a:tcPr marL="6724" marR="6724" marT="6726" marB="0" anchor="b">
                    <a:lnL>
                      <a:noFill/>
                    </a:lnL>
                    <a:lnR>
                      <a:noFill/>
                    </a:lnR>
                    <a:lnT>
                      <a:noFill/>
                    </a:lnT>
                    <a:lnB>
                      <a:noFill/>
                    </a:lnB>
                  </a:tcPr>
                </a:tc>
                <a:extLst>
                  <a:ext uri="{0D108BD9-81ED-4DB2-BD59-A6C34878D82A}">
                    <a16:rowId xmlns:a16="http://schemas.microsoft.com/office/drawing/2014/main" val="3578788144"/>
                  </a:ext>
                </a:extLst>
              </a:tr>
              <a:tr h="182387">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1815613065"/>
                  </a:ext>
                </a:extLst>
              </a:tr>
              <a:tr h="182387">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1165347917"/>
                  </a:ext>
                </a:extLst>
              </a:tr>
              <a:tr h="182387">
                <a:tc>
                  <a:txBody>
                    <a:bodyPr/>
                    <a:lstStyle/>
                    <a:p>
                      <a:pPr algn="l" rtl="0" fontAlgn="b"/>
                      <a:r>
                        <a:rPr lang="en-US" sz="1000" b="1" i="0" u="sng" strike="noStrike" dirty="0">
                          <a:solidFill>
                            <a:schemeClr val="tx1"/>
                          </a:solidFill>
                          <a:latin typeface="Helvetica" pitchFamily="34" charset="0"/>
                          <a:cs typeface="Helvetica" pitchFamily="34" charset="0"/>
                        </a:rPr>
                        <a:t>Potential</a:t>
                      </a:r>
                      <a:r>
                        <a:rPr lang="en-US" sz="1000" b="1" i="0" u="sng" strike="noStrike" baseline="0" dirty="0">
                          <a:solidFill>
                            <a:schemeClr val="tx1"/>
                          </a:solidFill>
                          <a:latin typeface="Helvetica" pitchFamily="34" charset="0"/>
                          <a:cs typeface="Helvetica" pitchFamily="34" charset="0"/>
                        </a:rPr>
                        <a:t> Transfer of Jurisdictions (NR funds)</a:t>
                      </a:r>
                      <a:endParaRPr lang="en-US" sz="1000" b="1" i="0" u="sng"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extLst>
                  <a:ext uri="{0D108BD9-81ED-4DB2-BD59-A6C34878D82A}">
                    <a16:rowId xmlns:a16="http://schemas.microsoft.com/office/drawing/2014/main" val="743053334"/>
                  </a:ext>
                </a:extLst>
              </a:tr>
              <a:tr h="182387">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extLst>
                  <a:ext uri="{0D108BD9-81ED-4DB2-BD59-A6C34878D82A}">
                    <a16:rowId xmlns:a16="http://schemas.microsoft.com/office/drawing/2014/main" val="1236538143"/>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US 6 Pottawattamie:  6</a:t>
                      </a:r>
                      <a:r>
                        <a:rPr lang="en-US" sz="1000" b="0" i="0" u="none" strike="noStrike" baseline="30000" dirty="0">
                          <a:solidFill>
                            <a:schemeClr val="tx1"/>
                          </a:solidFill>
                          <a:latin typeface="Helvetica" pitchFamily="34" charset="0"/>
                          <a:cs typeface="Helvetica" pitchFamily="34" charset="0"/>
                        </a:rPr>
                        <a:t>th</a:t>
                      </a:r>
                      <a:r>
                        <a:rPr lang="en-US" sz="1000" b="0" i="0" u="none" strike="noStrike" dirty="0">
                          <a:solidFill>
                            <a:schemeClr val="tx1"/>
                          </a:solidFill>
                          <a:latin typeface="Helvetica" pitchFamily="34" charset="0"/>
                          <a:cs typeface="Helvetica" pitchFamily="34" charset="0"/>
                        </a:rPr>
                        <a:t> St in Council Bluffs east to I-80 </a:t>
                      </a:r>
                    </a:p>
                  </a:txBody>
                  <a:tcPr marL="6724" marR="6724" marT="6727"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 </a:t>
                      </a:r>
                    </a:p>
                  </a:txBody>
                  <a:tcPr marL="6724" marR="6724" marT="6727"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 </a:t>
                      </a: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extLst>
                  <a:ext uri="{0D108BD9-81ED-4DB2-BD59-A6C34878D82A}">
                    <a16:rowId xmlns:a16="http://schemas.microsoft.com/office/drawing/2014/main" val="1978341978"/>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78 Henry:  </a:t>
                      </a:r>
                      <a:r>
                        <a:rPr lang="en-US" sz="1000" b="0" i="0" u="none" strike="noStrike" dirty="0" err="1">
                          <a:solidFill>
                            <a:schemeClr val="tx1"/>
                          </a:solidFill>
                          <a:latin typeface="Helvetica" pitchFamily="34" charset="0"/>
                          <a:cs typeface="Helvetica" pitchFamily="34" charset="0"/>
                        </a:rPr>
                        <a:t>Olds</a:t>
                      </a:r>
                      <a:r>
                        <a:rPr lang="en-US" sz="1000" b="0" i="0" u="none" strike="noStrike" dirty="0">
                          <a:solidFill>
                            <a:schemeClr val="tx1"/>
                          </a:solidFill>
                          <a:latin typeface="Helvetica" pitchFamily="34" charset="0"/>
                          <a:cs typeface="Helvetica" pitchFamily="34" charset="0"/>
                        </a:rPr>
                        <a:t> to Louisa County</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13.7</a:t>
                      </a: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1415568052"/>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IA 78 Louisa:  Henry County to US 61</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8.4</a:t>
                      </a: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2113997730"/>
                  </a:ext>
                </a:extLst>
              </a:tr>
              <a:tr h="182387">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10034"/>
                  </a:ext>
                </a:extLst>
              </a:tr>
              <a:tr h="182387">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10035"/>
                  </a:ext>
                </a:extLst>
              </a:tr>
              <a:tr h="182387">
                <a:tc>
                  <a:txBody>
                    <a:bodyPr/>
                    <a:lstStyle/>
                    <a:p>
                      <a:pPr algn="l" rtl="0" fontAlgn="b"/>
                      <a:r>
                        <a:rPr lang="en-US" sz="1000" b="1" i="0" u="sng" strike="noStrike" dirty="0">
                          <a:solidFill>
                            <a:schemeClr val="tx1"/>
                          </a:solidFill>
                          <a:latin typeface="Helvetica" pitchFamily="34" charset="0"/>
                          <a:cs typeface="Helvetica" pitchFamily="34" charset="0"/>
                        </a:rPr>
                        <a:t>Potential</a:t>
                      </a:r>
                      <a:r>
                        <a:rPr lang="en-US" sz="1000" b="1" i="0" u="sng" strike="noStrike" baseline="0" dirty="0">
                          <a:solidFill>
                            <a:schemeClr val="tx1"/>
                          </a:solidFill>
                          <a:latin typeface="Helvetica" pitchFamily="34" charset="0"/>
                          <a:cs typeface="Helvetica" pitchFamily="34" charset="0"/>
                        </a:rPr>
                        <a:t> Increase for Non-Interstate Pavement Modernization (3R)</a:t>
                      </a:r>
                      <a:endParaRPr lang="en-US" sz="1000" b="1" i="0" u="sng"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3036274756"/>
                  </a:ext>
                </a:extLst>
              </a:tr>
              <a:tr h="182387">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681280395"/>
                  </a:ext>
                </a:extLst>
              </a:tr>
              <a:tr h="182387">
                <a:tc>
                  <a:txBody>
                    <a:bodyPr/>
                    <a:lstStyle/>
                    <a:p>
                      <a:pPr algn="l" rtl="0" fontAlgn="b"/>
                      <a:r>
                        <a:rPr lang="en-US" sz="1000" b="0" i="0" u="none" strike="noStrike" dirty="0">
                          <a:solidFill>
                            <a:schemeClr val="tx1"/>
                          </a:solidFill>
                          <a:latin typeface="Helvetica" pitchFamily="34" charset="0"/>
                          <a:cs typeface="Helvetica" pitchFamily="34" charset="0"/>
                        </a:rPr>
                        <a:t>Non-Interstate Pavement Preservation (Statewide)</a:t>
                      </a:r>
                    </a:p>
                  </a:txBody>
                  <a:tcPr marL="6844" marR="6844" marT="6844"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37.0</a:t>
                      </a: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325853262"/>
                  </a:ext>
                </a:extLst>
              </a:tr>
              <a:tr h="182387">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1976874618"/>
                  </a:ext>
                </a:extLst>
              </a:tr>
              <a:tr h="182387">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4" marB="0" anchor="b">
                    <a:lnL>
                      <a:noFill/>
                    </a:lnL>
                    <a:lnR>
                      <a:noFill/>
                    </a:lnR>
                    <a:lnT>
                      <a:noFill/>
                    </a:lnT>
                    <a:lnB>
                      <a:noFill/>
                    </a:lnB>
                  </a:tcPr>
                </a:tc>
                <a:extLst>
                  <a:ext uri="{0D108BD9-81ED-4DB2-BD59-A6C34878D82A}">
                    <a16:rowId xmlns:a16="http://schemas.microsoft.com/office/drawing/2014/main" val="1036756693"/>
                  </a:ext>
                </a:extLst>
              </a:tr>
            </a:tbl>
          </a:graphicData>
        </a:graphic>
      </p:graphicFrame>
      <p:sp>
        <p:nvSpPr>
          <p:cNvPr id="2351" name="Rectangle 6"/>
          <p:cNvSpPr>
            <a:spLocks noChangeArrowheads="1"/>
          </p:cNvSpPr>
          <p:nvPr/>
        </p:nvSpPr>
        <p:spPr bwMode="auto">
          <a:xfrm>
            <a:off x="0" y="265996"/>
            <a:ext cx="9144001" cy="4100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lnSpc>
                <a:spcPct val="50000"/>
              </a:lnSpc>
              <a:spcBef>
                <a:spcPct val="50000"/>
              </a:spcBef>
              <a:buFont typeface="Wingdings" pitchFamily="2" charset="2"/>
              <a:buNone/>
            </a:pPr>
            <a:r>
              <a:rPr lang="en-US" altLang="en-US" sz="2000" dirty="0">
                <a:solidFill>
                  <a:srgbClr val="000000"/>
                </a:solidFill>
                <a:latin typeface="Helvetica" pitchFamily="34" charset="0"/>
                <a:ea typeface="Helvetica" pitchFamily="34" charset="0"/>
                <a:cs typeface="Helvetica" pitchFamily="34" charset="0"/>
              </a:rPr>
              <a:t>Options of Projects to add to the Highway Program</a:t>
            </a:r>
          </a:p>
          <a:p>
            <a:pPr algn="ctr" eaLnBrk="1" hangingPunct="1">
              <a:lnSpc>
                <a:spcPct val="50000"/>
              </a:lnSpc>
              <a:spcBef>
                <a:spcPct val="50000"/>
              </a:spcBef>
              <a:buFont typeface="Wingdings" pitchFamily="2" charset="2"/>
              <a:buNone/>
            </a:pPr>
            <a:r>
              <a:rPr lang="en-US" altLang="en-US" sz="1000" dirty="0">
                <a:solidFill>
                  <a:srgbClr val="000000"/>
                </a:solidFill>
                <a:latin typeface="Helvetica" pitchFamily="34" charset="0"/>
                <a:ea typeface="Helvetica" pitchFamily="34" charset="0"/>
                <a:cs typeface="Helvetica" pitchFamily="34" charset="0"/>
              </a:rPr>
              <a:t>For Highway Planning Purposes Only (x $1,000,000)</a:t>
            </a:r>
          </a:p>
        </p:txBody>
      </p:sp>
      <p:sp>
        <p:nvSpPr>
          <p:cNvPr id="8" name="Slide Number Placeholder 10"/>
          <p:cNvSpPr>
            <a:spLocks noGrp="1"/>
          </p:cNvSpPr>
          <p:nvPr>
            <p:ph type="sldNum" sz="quarter" idx="12"/>
          </p:nvPr>
        </p:nvSpPr>
        <p:spPr>
          <a:xfrm>
            <a:off x="7010400" y="6470650"/>
            <a:ext cx="2133600" cy="365125"/>
          </a:xfrm>
        </p:spPr>
        <p:txBody>
          <a:bodyPr/>
          <a:lstStyle/>
          <a:p>
            <a:pPr>
              <a:buFont typeface="Wingdings" pitchFamily="2" charset="2"/>
              <a:buNone/>
              <a:defRPr/>
            </a:pPr>
            <a:fld id="{78289642-451F-4231-9D2F-2E843E6821D4}" type="slidenum">
              <a:rPr lang="en-US" smtClean="0">
                <a:latin typeface="Helvetica" panose="020B0604020202020204" pitchFamily="34" charset="0"/>
                <a:cs typeface="Helvetica" panose="020B0604020202020204" pitchFamily="34" charset="0"/>
              </a:rPr>
              <a:pPr>
                <a:buFont typeface="Wingdings" pitchFamily="2" charset="2"/>
                <a:buNone/>
                <a:defRPr/>
              </a:pPr>
              <a:t>23</a:t>
            </a:fld>
            <a:endParaRPr lang="en-US" dirty="0">
              <a:latin typeface="Helvetica" panose="020B0604020202020204" pitchFamily="34" charset="0"/>
              <a:cs typeface="Helvetica" panose="020B0604020202020204" pitchFamily="34" charset="0"/>
            </a:endParaRPr>
          </a:p>
        </p:txBody>
      </p:sp>
      <p:sp>
        <p:nvSpPr>
          <p:cNvPr id="10" name="TextBox 28"/>
          <p:cNvSpPr txBox="1">
            <a:spLocks noChangeArrowheads="1"/>
          </p:cNvSpPr>
          <p:nvPr/>
        </p:nvSpPr>
        <p:spPr bwMode="auto">
          <a:xfrm>
            <a:off x="0" y="6642556"/>
            <a:ext cx="895350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lvl="2" eaLnBrk="1" hangingPunct="1">
              <a:buNone/>
            </a:pPr>
            <a:r>
              <a:rPr lang="en-US" altLang="en-US" sz="800" dirty="0">
                <a:solidFill>
                  <a:srgbClr val="000000"/>
                </a:solidFill>
                <a:latin typeface="Helvetica" pitchFamily="34" charset="0"/>
                <a:ea typeface="Helvetica" pitchFamily="34" charset="0"/>
                <a:cs typeface="Helvetica" pitchFamily="34" charset="0"/>
              </a:rPr>
              <a:t>Subject to change as additional information becomes available</a:t>
            </a:r>
            <a:r>
              <a:rPr lang="en-US" altLang="en-US" sz="800" dirty="0">
                <a:solidFill>
                  <a:srgbClr val="0000FF"/>
                </a:solidFill>
                <a:latin typeface="Helvetica" pitchFamily="34" charset="0"/>
                <a:ea typeface="Helvetica" pitchFamily="34" charset="0"/>
                <a:cs typeface="Helvetica" pitchFamily="34" charset="0"/>
              </a:rPr>
              <a:t> </a:t>
            </a:r>
            <a:r>
              <a:rPr lang="en-US" altLang="en-US" sz="800" dirty="0">
                <a:solidFill>
                  <a:srgbClr val="008000"/>
                </a:solidFill>
                <a:latin typeface="Helvetica" pitchFamily="34" charset="0"/>
                <a:ea typeface="Helvetica" pitchFamily="34" charset="0"/>
                <a:cs typeface="Helvetica" pitchFamily="34" charset="0"/>
              </a:rPr>
              <a:t> </a:t>
            </a:r>
          </a:p>
        </p:txBody>
      </p:sp>
      <p:cxnSp>
        <p:nvCxnSpPr>
          <p:cNvPr id="12" name="Straight Connector 11">
            <a:extLst>
              <a:ext uri="{FF2B5EF4-FFF2-40B4-BE49-F238E27FC236}">
                <a16:creationId xmlns:a16="http://schemas.microsoft.com/office/drawing/2014/main" id="{16FB9E98-30C6-4269-9ECA-B80DC1A3787B}"/>
              </a:ext>
            </a:extLst>
          </p:cNvPr>
          <p:cNvCxnSpPr>
            <a:cxnSpLocks/>
          </p:cNvCxnSpPr>
          <p:nvPr/>
        </p:nvCxnSpPr>
        <p:spPr>
          <a:xfrm>
            <a:off x="6438122" y="773347"/>
            <a:ext cx="0" cy="41345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ectangle 6">
            <a:extLst>
              <a:ext uri="{FF2B5EF4-FFF2-40B4-BE49-F238E27FC236}">
                <a16:creationId xmlns:a16="http://schemas.microsoft.com/office/drawing/2014/main" id="{423BA627-4553-4398-AFBA-8E215AD94E6B}"/>
              </a:ext>
            </a:extLst>
          </p:cNvPr>
          <p:cNvSpPr>
            <a:spLocks noChangeArrowheads="1"/>
          </p:cNvSpPr>
          <p:nvPr/>
        </p:nvSpPr>
        <p:spPr bwMode="auto">
          <a:xfrm>
            <a:off x="7217546" y="236615"/>
            <a:ext cx="1828800" cy="246221"/>
          </a:xfrm>
          <a:prstGeom prst="rect">
            <a:avLst/>
          </a:prstGeom>
          <a:noFill/>
          <a:ln w="9525">
            <a:noFill/>
            <a:miter lim="800000"/>
            <a:headEnd/>
            <a:tailEnd/>
          </a:ln>
        </p:spPr>
        <p:txBody>
          <a:bodyPr wrap="square">
            <a:spAutoFit/>
          </a:bodyPr>
          <a:lstStyle/>
          <a:p>
            <a:pPr algn="ctr">
              <a:spcBef>
                <a:spcPct val="50000"/>
              </a:spcBef>
              <a:buClrTx/>
              <a:buFontTx/>
              <a:buNone/>
            </a:pPr>
            <a:r>
              <a:rPr lang="en-US" sz="1000" dirty="0">
                <a:solidFill>
                  <a:srgbClr val="000000"/>
                </a:solidFill>
                <a:latin typeface="Helvetica" pitchFamily="34" charset="0"/>
              </a:rPr>
              <a:t>March 12, 2019</a:t>
            </a:r>
            <a:endParaRPr lang="en-US" sz="900" dirty="0">
              <a:solidFill>
                <a:srgbClr val="000000"/>
              </a:solidFill>
              <a:latin typeface="Helvetica" pitchFamily="34" charset="0"/>
            </a:endParaRPr>
          </a:p>
        </p:txBody>
      </p:sp>
    </p:spTree>
    <p:extLst>
      <p:ext uri="{BB962C8B-B14F-4D97-AF65-F5344CB8AC3E}">
        <p14:creationId xmlns:p14="http://schemas.microsoft.com/office/powerpoint/2010/main" val="26938992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ChangeArrowheads="1"/>
          </p:cNvSpPr>
          <p:nvPr/>
        </p:nvSpPr>
        <p:spPr bwMode="auto">
          <a:xfrm>
            <a:off x="0" y="490538"/>
            <a:ext cx="914400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lnSpc>
                <a:spcPct val="50000"/>
              </a:lnSpc>
              <a:spcBef>
                <a:spcPct val="50000"/>
              </a:spcBef>
              <a:buFont typeface="Wingdings" pitchFamily="2" charset="2"/>
              <a:buNone/>
            </a:pPr>
            <a:r>
              <a:rPr lang="en-US" altLang="en-US" sz="2000" dirty="0">
                <a:solidFill>
                  <a:srgbClr val="000000"/>
                </a:solidFill>
                <a:latin typeface="Helvetica" pitchFamily="34" charset="0"/>
                <a:ea typeface="Helvetica" pitchFamily="34" charset="0"/>
                <a:cs typeface="Helvetica" pitchFamily="34" charset="0"/>
              </a:rPr>
              <a:t>Options of Projects to add to the Highway Program</a:t>
            </a:r>
          </a:p>
          <a:p>
            <a:pPr algn="ctr" eaLnBrk="1" hangingPunct="1">
              <a:lnSpc>
                <a:spcPct val="50000"/>
              </a:lnSpc>
              <a:spcBef>
                <a:spcPct val="50000"/>
              </a:spcBef>
              <a:buFont typeface="Wingdings" pitchFamily="2" charset="2"/>
              <a:buNone/>
            </a:pPr>
            <a:r>
              <a:rPr lang="en-US" altLang="en-US" sz="1000" dirty="0">
                <a:solidFill>
                  <a:srgbClr val="000000"/>
                </a:solidFill>
                <a:latin typeface="Helvetica" pitchFamily="34" charset="0"/>
                <a:ea typeface="Helvetica" pitchFamily="34" charset="0"/>
                <a:cs typeface="Helvetica" pitchFamily="34" charset="0"/>
              </a:rPr>
              <a:t>For Highway Planning Purposes Only (x $1,000,000)</a:t>
            </a:r>
          </a:p>
        </p:txBody>
      </p:sp>
      <p:graphicFrame>
        <p:nvGraphicFramePr>
          <p:cNvPr id="7" name="Table 6"/>
          <p:cNvGraphicFramePr>
            <a:graphicFrameLocks noGrp="1"/>
          </p:cNvGraphicFramePr>
          <p:nvPr>
            <p:extLst/>
          </p:nvPr>
        </p:nvGraphicFramePr>
        <p:xfrm>
          <a:off x="145914" y="992030"/>
          <a:ext cx="8807586" cy="4613904"/>
        </p:xfrm>
        <a:graphic>
          <a:graphicData uri="http://schemas.openxmlformats.org/drawingml/2006/table">
            <a:tbl>
              <a:tblPr/>
              <a:tblGrid>
                <a:gridCol w="4018265">
                  <a:extLst>
                    <a:ext uri="{9D8B030D-6E8A-4147-A177-3AD203B41FA5}">
                      <a16:colId xmlns:a16="http://schemas.microsoft.com/office/drawing/2014/main" val="20000"/>
                    </a:ext>
                  </a:extLst>
                </a:gridCol>
                <a:gridCol w="411148">
                  <a:extLst>
                    <a:ext uri="{9D8B030D-6E8A-4147-A177-3AD203B41FA5}">
                      <a16:colId xmlns:a16="http://schemas.microsoft.com/office/drawing/2014/main" val="20001"/>
                    </a:ext>
                  </a:extLst>
                </a:gridCol>
                <a:gridCol w="422260">
                  <a:extLst>
                    <a:ext uri="{9D8B030D-6E8A-4147-A177-3AD203B41FA5}">
                      <a16:colId xmlns:a16="http://schemas.microsoft.com/office/drawing/2014/main" val="20002"/>
                    </a:ext>
                  </a:extLst>
                </a:gridCol>
                <a:gridCol w="411148">
                  <a:extLst>
                    <a:ext uri="{9D8B030D-6E8A-4147-A177-3AD203B41FA5}">
                      <a16:colId xmlns:a16="http://schemas.microsoft.com/office/drawing/2014/main" val="20003"/>
                    </a:ext>
                  </a:extLst>
                </a:gridCol>
                <a:gridCol w="388923">
                  <a:extLst>
                    <a:ext uri="{9D8B030D-6E8A-4147-A177-3AD203B41FA5}">
                      <a16:colId xmlns:a16="http://schemas.microsoft.com/office/drawing/2014/main" val="20004"/>
                    </a:ext>
                  </a:extLst>
                </a:gridCol>
                <a:gridCol w="388924">
                  <a:extLst>
                    <a:ext uri="{9D8B030D-6E8A-4147-A177-3AD203B41FA5}">
                      <a16:colId xmlns:a16="http://schemas.microsoft.com/office/drawing/2014/main" val="20005"/>
                    </a:ext>
                  </a:extLst>
                </a:gridCol>
                <a:gridCol w="422260">
                  <a:extLst>
                    <a:ext uri="{9D8B030D-6E8A-4147-A177-3AD203B41FA5}">
                      <a16:colId xmlns:a16="http://schemas.microsoft.com/office/drawing/2014/main" val="20006"/>
                    </a:ext>
                  </a:extLst>
                </a:gridCol>
                <a:gridCol w="433372">
                  <a:extLst>
                    <a:ext uri="{9D8B030D-6E8A-4147-A177-3AD203B41FA5}">
                      <a16:colId xmlns:a16="http://schemas.microsoft.com/office/drawing/2014/main" val="20007"/>
                    </a:ext>
                  </a:extLst>
                </a:gridCol>
                <a:gridCol w="444484">
                  <a:extLst>
                    <a:ext uri="{9D8B030D-6E8A-4147-A177-3AD203B41FA5}">
                      <a16:colId xmlns:a16="http://schemas.microsoft.com/office/drawing/2014/main" val="20008"/>
                    </a:ext>
                  </a:extLst>
                </a:gridCol>
                <a:gridCol w="444485">
                  <a:extLst>
                    <a:ext uri="{9D8B030D-6E8A-4147-A177-3AD203B41FA5}">
                      <a16:colId xmlns:a16="http://schemas.microsoft.com/office/drawing/2014/main" val="20009"/>
                    </a:ext>
                  </a:extLst>
                </a:gridCol>
                <a:gridCol w="542845">
                  <a:extLst>
                    <a:ext uri="{9D8B030D-6E8A-4147-A177-3AD203B41FA5}">
                      <a16:colId xmlns:a16="http://schemas.microsoft.com/office/drawing/2014/main" val="20010"/>
                    </a:ext>
                  </a:extLst>
                </a:gridCol>
                <a:gridCol w="479472">
                  <a:extLst>
                    <a:ext uri="{9D8B030D-6E8A-4147-A177-3AD203B41FA5}">
                      <a16:colId xmlns:a16="http://schemas.microsoft.com/office/drawing/2014/main" val="20011"/>
                    </a:ext>
                  </a:extLst>
                </a:gridCol>
              </a:tblGrid>
              <a:tr h="192246">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2020</a:t>
                      </a:r>
                    </a:p>
                  </a:txBody>
                  <a:tcPr marL="6724" marR="6724" marT="6727"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2021</a:t>
                      </a:r>
                    </a:p>
                  </a:txBody>
                  <a:tcPr marL="6724" marR="6724" marT="6727"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2022</a:t>
                      </a:r>
                    </a:p>
                  </a:txBody>
                  <a:tcPr marL="6724" marR="6724" marT="6727"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2023</a:t>
                      </a:r>
                    </a:p>
                  </a:txBody>
                  <a:tcPr marL="6724" marR="6724" marT="6727"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2024</a:t>
                      </a:r>
                    </a:p>
                  </a:txBody>
                  <a:tcPr marL="6724" marR="6724" marT="6727"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2025</a:t>
                      </a:r>
                    </a:p>
                  </a:txBody>
                  <a:tcPr marL="6724" marR="6724" marT="6727"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2026</a:t>
                      </a:r>
                    </a:p>
                  </a:txBody>
                  <a:tcPr marL="6724" marR="6724" marT="6727"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000" b="0" i="0" u="sng" strike="noStrike" dirty="0">
                          <a:solidFill>
                            <a:schemeClr val="tx1"/>
                          </a:solidFill>
                          <a:latin typeface="Helvetica" pitchFamily="34" charset="0"/>
                          <a:cs typeface="Helvetica" pitchFamily="34" charset="0"/>
                        </a:rPr>
                        <a:t>2027</a:t>
                      </a:r>
                    </a:p>
                  </a:txBody>
                  <a:tcPr marL="6724" marR="6724" marT="6727"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000" b="0" i="0" u="sng" strike="noStrike" dirty="0">
                          <a:solidFill>
                            <a:schemeClr val="tx1"/>
                          </a:solidFill>
                          <a:latin typeface="Helvetica" pitchFamily="34" charset="0"/>
                          <a:cs typeface="Helvetica" pitchFamily="34" charset="0"/>
                        </a:rPr>
                        <a:t>2028</a:t>
                      </a:r>
                    </a:p>
                  </a:txBody>
                  <a:tcPr marL="6724" marR="6724" marT="6727"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000" b="0" i="0" u="sng" strike="noStrike" dirty="0">
                          <a:solidFill>
                            <a:schemeClr val="tx1"/>
                          </a:solidFill>
                          <a:latin typeface="Helvetica" pitchFamily="34" charset="0"/>
                          <a:cs typeface="Helvetica" pitchFamily="34" charset="0"/>
                        </a:rPr>
                        <a:t>Beyond</a:t>
                      </a:r>
                    </a:p>
                  </a:txBody>
                  <a:tcPr marL="6724" marR="6724" marT="6727" marB="0" anchor="b">
                    <a:lnL>
                      <a:noFill/>
                    </a:lnL>
                    <a:lnR>
                      <a:noFill/>
                    </a:lnR>
                    <a:lnT>
                      <a:noFill/>
                    </a:lnT>
                    <a:lnB>
                      <a:noFill/>
                    </a:lnB>
                  </a:tcPr>
                </a:tc>
                <a:tc>
                  <a:txBody>
                    <a:bodyPr/>
                    <a:lstStyle/>
                    <a:p>
                      <a:pPr algn="r" fontAlgn="b"/>
                      <a:r>
                        <a:rPr lang="en-US" sz="1000" b="0" i="0" u="sng" strike="noStrike" dirty="0">
                          <a:solidFill>
                            <a:schemeClr val="tx1"/>
                          </a:solidFill>
                          <a:latin typeface="Helvetica" pitchFamily="34" charset="0"/>
                          <a:cs typeface="Helvetica" pitchFamily="34" charset="0"/>
                        </a:rPr>
                        <a:t>Total</a:t>
                      </a:r>
                    </a:p>
                  </a:txBody>
                  <a:tcPr marL="6724" marR="6724" marT="6727" marB="0" anchor="b">
                    <a:lnL>
                      <a:noFill/>
                    </a:lnL>
                    <a:lnR>
                      <a:noFill/>
                    </a:lnR>
                    <a:lnT>
                      <a:noFill/>
                    </a:lnT>
                    <a:lnB>
                      <a:noFill/>
                    </a:lnB>
                  </a:tcPr>
                </a:tc>
                <a:extLst>
                  <a:ext uri="{0D108BD9-81ED-4DB2-BD59-A6C34878D82A}">
                    <a16:rowId xmlns:a16="http://schemas.microsoft.com/office/drawing/2014/main" val="10000"/>
                  </a:ext>
                </a:extLst>
              </a:tr>
              <a:tr h="192246">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extLst>
                  <a:ext uri="{0D108BD9-81ED-4DB2-BD59-A6C34878D82A}">
                    <a16:rowId xmlns:a16="http://schemas.microsoft.com/office/drawing/2014/main" val="10001"/>
                  </a:ext>
                </a:extLst>
              </a:tr>
              <a:tr h="192246">
                <a:tc>
                  <a:txBody>
                    <a:bodyPr/>
                    <a:lstStyle/>
                    <a:p>
                      <a:pPr algn="l" fontAlgn="b"/>
                      <a:r>
                        <a:rPr lang="en-US" sz="1000" b="1" i="0" u="sng" strike="noStrike" dirty="0">
                          <a:solidFill>
                            <a:schemeClr val="tx1"/>
                          </a:solidFill>
                          <a:latin typeface="Helvetica" pitchFamily="34" charset="0"/>
                          <a:ea typeface="+mn-ea"/>
                          <a:cs typeface="Helvetica" pitchFamily="34" charset="0"/>
                        </a:rPr>
                        <a:t>Major</a:t>
                      </a:r>
                      <a:r>
                        <a:rPr lang="en-US" sz="1000" b="1" i="0" u="sng" strike="noStrike" baseline="0" dirty="0">
                          <a:solidFill>
                            <a:schemeClr val="tx1"/>
                          </a:solidFill>
                          <a:latin typeface="Helvetica" pitchFamily="34" charset="0"/>
                          <a:ea typeface="+mn-ea"/>
                          <a:cs typeface="Helvetica" pitchFamily="34" charset="0"/>
                        </a:rPr>
                        <a:t> </a:t>
                      </a:r>
                      <a:r>
                        <a:rPr lang="en-US" sz="1000" b="1" u="sng" dirty="0">
                          <a:solidFill>
                            <a:schemeClr val="tx1"/>
                          </a:solidFill>
                          <a:latin typeface="Helvetica" charset="0"/>
                          <a:ea typeface="Helvetica" charset="0"/>
                          <a:cs typeface="Helvetica" charset="0"/>
                        </a:rPr>
                        <a:t>Interstate Capacity/System Enhancement (MI funds)</a:t>
                      </a:r>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l"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extLst>
                  <a:ext uri="{0D108BD9-81ED-4DB2-BD59-A6C34878D82A}">
                    <a16:rowId xmlns:a16="http://schemas.microsoft.com/office/drawing/2014/main" val="10002"/>
                  </a:ext>
                </a:extLst>
              </a:tr>
              <a:tr h="192246">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extLst>
                  <a:ext uri="{0D108BD9-81ED-4DB2-BD59-A6C34878D82A}">
                    <a16:rowId xmlns:a16="http://schemas.microsoft.com/office/drawing/2014/main" val="10003"/>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I-35 Story:  N of IA 210 to E 13</a:t>
                      </a:r>
                      <a:r>
                        <a:rPr lang="en-US" sz="1000" b="0" i="0" u="none" strike="noStrike" baseline="30000" dirty="0">
                          <a:solidFill>
                            <a:schemeClr val="tx1"/>
                          </a:solidFill>
                          <a:latin typeface="Helvetica" pitchFamily="34" charset="0"/>
                          <a:cs typeface="Helvetica" pitchFamily="34" charset="0"/>
                        </a:rPr>
                        <a:t>th</a:t>
                      </a:r>
                      <a:r>
                        <a:rPr lang="en-US" sz="1000" b="0" i="0" u="none" strike="noStrike" dirty="0">
                          <a:solidFill>
                            <a:schemeClr val="tx1"/>
                          </a:solidFill>
                          <a:latin typeface="Helvetica" pitchFamily="34" charset="0"/>
                          <a:cs typeface="Helvetica" pitchFamily="34" charset="0"/>
                        </a:rPr>
                        <a:t> St in Ames</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45.0</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50.0</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25.0</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120.0</a:t>
                      </a:r>
                    </a:p>
                  </a:txBody>
                  <a:tcPr marL="6724" marR="6724" marT="6725" marB="0" anchor="b">
                    <a:lnL>
                      <a:noFill/>
                    </a:lnL>
                    <a:lnR>
                      <a:noFill/>
                    </a:lnR>
                    <a:lnT>
                      <a:noFill/>
                    </a:lnT>
                    <a:lnB>
                      <a:noFill/>
                    </a:lnB>
                  </a:tcPr>
                </a:tc>
                <a:extLst>
                  <a:ext uri="{0D108BD9-81ED-4DB2-BD59-A6C34878D82A}">
                    <a16:rowId xmlns:a16="http://schemas.microsoft.com/office/drawing/2014/main" val="3278646814"/>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I-74 Scott:  In Bettendorf from N of Lincoln Rd to S of US 6</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59.5</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59.5</a:t>
                      </a:r>
                    </a:p>
                  </a:txBody>
                  <a:tcPr marL="6724" marR="6724" marT="6725" marB="0" anchor="b">
                    <a:lnL>
                      <a:noFill/>
                    </a:lnL>
                    <a:lnR>
                      <a:noFill/>
                    </a:lnR>
                    <a:lnT>
                      <a:noFill/>
                    </a:lnT>
                    <a:lnB>
                      <a:noFill/>
                    </a:lnB>
                  </a:tcPr>
                </a:tc>
                <a:extLst>
                  <a:ext uri="{0D108BD9-81ED-4DB2-BD59-A6C34878D82A}">
                    <a16:rowId xmlns:a16="http://schemas.microsoft.com/office/drawing/2014/main" val="3307687310"/>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I-74 Scott:  US 6 Interchange in Davenport (reconstruction)</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24.9</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24.9</a:t>
                      </a:r>
                    </a:p>
                  </a:txBody>
                  <a:tcPr marL="6724" marR="6724" marT="6725" marB="0" anchor="b">
                    <a:lnL>
                      <a:noFill/>
                    </a:lnL>
                    <a:lnR>
                      <a:noFill/>
                    </a:lnR>
                    <a:lnT>
                      <a:noFill/>
                    </a:lnT>
                    <a:lnB>
                      <a:noFill/>
                    </a:lnB>
                  </a:tcPr>
                </a:tc>
                <a:extLst>
                  <a:ext uri="{0D108BD9-81ED-4DB2-BD59-A6C34878D82A}">
                    <a16:rowId xmlns:a16="http://schemas.microsoft.com/office/drawing/2014/main" val="4190218414"/>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I-74 Scott:  In Davenport from S of US 6 to 67</a:t>
                      </a:r>
                      <a:r>
                        <a:rPr lang="en-US" sz="1000" b="0" i="0" u="none" strike="noStrike" baseline="30000" dirty="0">
                          <a:solidFill>
                            <a:schemeClr val="tx1"/>
                          </a:solidFill>
                          <a:latin typeface="Helvetica" pitchFamily="34" charset="0"/>
                          <a:cs typeface="Helvetica" pitchFamily="34" charset="0"/>
                        </a:rPr>
                        <a:t>th</a:t>
                      </a:r>
                      <a:r>
                        <a:rPr lang="en-US" sz="1000" b="0" i="0" u="none" strike="noStrike" dirty="0">
                          <a:solidFill>
                            <a:schemeClr val="tx1"/>
                          </a:solidFill>
                          <a:latin typeface="Helvetica" pitchFamily="34" charset="0"/>
                          <a:cs typeface="Helvetica" pitchFamily="34" charset="0"/>
                        </a:rPr>
                        <a:t> St</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63.7</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63.7</a:t>
                      </a:r>
                    </a:p>
                  </a:txBody>
                  <a:tcPr marL="6724" marR="6724" marT="6725" marB="0" anchor="b">
                    <a:lnL>
                      <a:noFill/>
                    </a:lnL>
                    <a:lnR>
                      <a:noFill/>
                    </a:lnR>
                    <a:lnT>
                      <a:noFill/>
                    </a:lnT>
                    <a:lnB>
                      <a:noFill/>
                    </a:lnB>
                  </a:tcPr>
                </a:tc>
                <a:extLst>
                  <a:ext uri="{0D108BD9-81ED-4DB2-BD59-A6C34878D82A}">
                    <a16:rowId xmlns:a16="http://schemas.microsoft.com/office/drawing/2014/main" val="2244760800"/>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I-80 Polk:  I-35/235</a:t>
                      </a:r>
                      <a:r>
                        <a:rPr lang="en-US" sz="1000" b="0" i="0" u="none" strike="noStrike" baseline="0" dirty="0">
                          <a:solidFill>
                            <a:schemeClr val="tx1"/>
                          </a:solidFill>
                          <a:latin typeface="Helvetica" pitchFamily="34" charset="0"/>
                          <a:cs typeface="Helvetica" pitchFamily="34" charset="0"/>
                        </a:rPr>
                        <a:t> to US 65 near Altoona</a:t>
                      </a:r>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27.9</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28.9</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56.8</a:t>
                      </a:r>
                    </a:p>
                  </a:txBody>
                  <a:tcPr marL="6724" marR="6724" marT="6725" marB="0" anchor="b">
                    <a:lnL>
                      <a:noFill/>
                    </a:lnL>
                    <a:lnR>
                      <a:noFill/>
                    </a:lnR>
                    <a:lnT>
                      <a:noFill/>
                    </a:lnT>
                    <a:lnB>
                      <a:noFill/>
                    </a:lnB>
                  </a:tcPr>
                </a:tc>
                <a:extLst>
                  <a:ext uri="{0D108BD9-81ED-4DB2-BD59-A6C34878D82A}">
                    <a16:rowId xmlns:a16="http://schemas.microsoft.com/office/drawing/2014/main" val="10005"/>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I-80 Polk/Jasper:  Altoona to Colfax</a:t>
                      </a: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extLst>
                  <a:ext uri="{0D108BD9-81ED-4DB2-BD59-A6C34878D82A}">
                    <a16:rowId xmlns:a16="http://schemas.microsoft.com/office/drawing/2014/main" val="2951343936"/>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I-80 Iowa/Johnson:  US 151 to I-380</a:t>
                      </a: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extLst>
                  <a:ext uri="{0D108BD9-81ED-4DB2-BD59-A6C34878D82A}">
                    <a16:rowId xmlns:a16="http://schemas.microsoft.com/office/drawing/2014/main" val="3611375519"/>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I-80 Cedar:  0.5 mi E of Co Rd X30 to E of the Cedar River</a:t>
                      </a: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40.0</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45.0</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45.0</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130.0</a:t>
                      </a:r>
                    </a:p>
                  </a:txBody>
                  <a:tcPr marL="6724" marR="6724" marT="6725" marB="0" anchor="b">
                    <a:lnL>
                      <a:noFill/>
                    </a:lnL>
                    <a:lnR>
                      <a:noFill/>
                    </a:lnR>
                    <a:lnT>
                      <a:noFill/>
                    </a:lnT>
                    <a:lnB>
                      <a:noFill/>
                    </a:lnB>
                    <a:noFill/>
                  </a:tcPr>
                </a:tc>
                <a:extLst>
                  <a:ext uri="{0D108BD9-81ED-4DB2-BD59-A6C34878D82A}">
                    <a16:rowId xmlns:a16="http://schemas.microsoft.com/office/drawing/2014/main" val="10006"/>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I-80 Cedar/Scott:  0.5 mi W of Co Rd Y26 to I-280</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 </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 </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 </a:t>
                      </a: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 </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 </a:t>
                      </a: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 </a:t>
                      </a:r>
                    </a:p>
                  </a:txBody>
                  <a:tcPr marL="6724" marR="6724" marT="6725" marB="0" anchor="b">
                    <a:lnL>
                      <a:noFill/>
                    </a:lnL>
                    <a:lnR>
                      <a:noFill/>
                    </a:lnR>
                    <a:lnT>
                      <a:noFill/>
                    </a:lnT>
                    <a:lnB>
                      <a:noFill/>
                    </a:lnB>
                    <a:noFill/>
                  </a:tcPr>
                </a:tc>
                <a:extLst>
                  <a:ext uri="{0D108BD9-81ED-4DB2-BD59-A6C34878D82A}">
                    <a16:rowId xmlns:a16="http://schemas.microsoft.com/office/drawing/2014/main" val="10008"/>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I-80 Scott:  I-280 to US 61</a:t>
                      </a: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extLst>
                  <a:ext uri="{0D108BD9-81ED-4DB2-BD59-A6C34878D82A}">
                    <a16:rowId xmlns:a16="http://schemas.microsoft.com/office/drawing/2014/main" val="2433476820"/>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I-80 Scott:  US 61 to W of Middle Road in Bettendorf</a:t>
                      </a: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extLst>
                  <a:ext uri="{0D108BD9-81ED-4DB2-BD59-A6C34878D82A}">
                    <a16:rowId xmlns:a16="http://schemas.microsoft.com/office/drawing/2014/main" val="129148241"/>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I-80 Scott:  W of Middle Road in Bettendorf to Mississippi River</a:t>
                      </a: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noFill/>
                  </a:tcPr>
                </a:tc>
                <a:extLst>
                  <a:ext uri="{0D108BD9-81ED-4DB2-BD59-A6C34878D82A}">
                    <a16:rowId xmlns:a16="http://schemas.microsoft.com/office/drawing/2014/main" val="2544815436"/>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I-80 Scott:  Mississippi</a:t>
                      </a:r>
                      <a:r>
                        <a:rPr lang="en-US" sz="1000" b="0" i="0" u="none" strike="noStrike" baseline="0" dirty="0">
                          <a:solidFill>
                            <a:schemeClr val="tx1"/>
                          </a:solidFill>
                          <a:latin typeface="Helvetica" pitchFamily="34" charset="0"/>
                          <a:cs typeface="Helvetica" pitchFamily="34" charset="0"/>
                        </a:rPr>
                        <a:t> River Bridge</a:t>
                      </a:r>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150.0</a:t>
                      </a: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noFill/>
                  </a:tcPr>
                </a:tc>
                <a:tc>
                  <a:txBody>
                    <a:bodyPr/>
                    <a:lstStyle/>
                    <a:p>
                      <a:pPr algn="r" fontAlgn="b"/>
                      <a:r>
                        <a:rPr lang="en-US" sz="1000" b="0" i="0" u="none" strike="noStrike" dirty="0">
                          <a:solidFill>
                            <a:schemeClr val="tx1"/>
                          </a:solidFill>
                          <a:latin typeface="Helvetica" pitchFamily="34" charset="0"/>
                          <a:cs typeface="Helvetica" pitchFamily="34" charset="0"/>
                        </a:rPr>
                        <a:t>150.0</a:t>
                      </a:r>
                    </a:p>
                  </a:txBody>
                  <a:tcPr marL="6724" marR="6724" marT="6725" marB="0" anchor="b">
                    <a:lnL>
                      <a:noFill/>
                    </a:lnL>
                    <a:lnR>
                      <a:noFill/>
                    </a:lnR>
                    <a:lnT>
                      <a:noFill/>
                    </a:lnT>
                    <a:lnB>
                      <a:noFill/>
                    </a:lnB>
                    <a:noFill/>
                  </a:tcPr>
                </a:tc>
                <a:extLst>
                  <a:ext uri="{0D108BD9-81ED-4DB2-BD59-A6C34878D82A}">
                    <a16:rowId xmlns:a16="http://schemas.microsoft.com/office/drawing/2014/main" val="10009"/>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I-380 Johnson: </a:t>
                      </a:r>
                      <a:r>
                        <a:rPr lang="en-US" sz="1000" b="0" i="0" u="none" strike="noStrike" dirty="0" err="1">
                          <a:solidFill>
                            <a:schemeClr val="tx1"/>
                          </a:solidFill>
                          <a:latin typeface="Helvetica" pitchFamily="34" charset="0"/>
                          <a:cs typeface="Helvetica" pitchFamily="34" charset="0"/>
                        </a:rPr>
                        <a:t>Forevergreen</a:t>
                      </a:r>
                      <a:r>
                        <a:rPr lang="en-US" sz="1000" b="0" i="0" u="none" strike="noStrike" dirty="0">
                          <a:solidFill>
                            <a:schemeClr val="tx1"/>
                          </a:solidFill>
                          <a:latin typeface="Helvetica" pitchFamily="34" charset="0"/>
                          <a:cs typeface="Helvetica" pitchFamily="34" charset="0"/>
                        </a:rPr>
                        <a:t> Rd to S of Co Rd F12</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extLst>
                  <a:ext uri="{0D108BD9-81ED-4DB2-BD59-A6C34878D82A}">
                    <a16:rowId xmlns:a16="http://schemas.microsoft.com/office/drawing/2014/main" val="10010"/>
                  </a:ext>
                </a:extLst>
              </a:tr>
              <a:tr h="192246">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a:solidFill>
                            <a:schemeClr val="tx1"/>
                          </a:solidFill>
                          <a:latin typeface="Helvetica" pitchFamily="34" charset="0"/>
                          <a:cs typeface="Helvetica" pitchFamily="34" charset="0"/>
                        </a:rPr>
                        <a:t>I-380 Johnson/Linn:  S of Co Rd F12 to US 30</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extLst>
                  <a:ext uri="{0D108BD9-81ED-4DB2-BD59-A6C34878D82A}">
                    <a16:rowId xmlns:a16="http://schemas.microsoft.com/office/drawing/2014/main" val="10011"/>
                  </a:ext>
                </a:extLst>
              </a:tr>
              <a:tr h="192246">
                <a:tc>
                  <a:txBody>
                    <a:bodyPr/>
                    <a:lstStyle/>
                    <a:p>
                      <a:pPr algn="l" rtl="0" fontAlgn="b"/>
                      <a:r>
                        <a:rPr lang="en-US" sz="1000" b="0" i="0" u="none" strike="noStrike" dirty="0">
                          <a:solidFill>
                            <a:schemeClr val="tx1"/>
                          </a:solidFill>
                          <a:latin typeface="Helvetica" pitchFamily="34" charset="0"/>
                          <a:cs typeface="Helvetica" pitchFamily="34" charset="0"/>
                        </a:rPr>
                        <a:t>I-380 Linn:  Blairs Ferry Road to County Home Road (add lanes)</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TBD</a:t>
                      </a:r>
                    </a:p>
                  </a:txBody>
                  <a:tcPr marL="6724" marR="6724" marT="6725" marB="0" anchor="b">
                    <a:lnL>
                      <a:noFill/>
                    </a:lnL>
                    <a:lnR>
                      <a:noFill/>
                    </a:lnR>
                    <a:lnT>
                      <a:noFill/>
                    </a:lnT>
                    <a:lnB>
                      <a:noFill/>
                    </a:lnB>
                  </a:tcPr>
                </a:tc>
                <a:extLst>
                  <a:ext uri="{0D108BD9-81ED-4DB2-BD59-A6C34878D82A}">
                    <a16:rowId xmlns:a16="http://schemas.microsoft.com/office/drawing/2014/main" val="2299627913"/>
                  </a:ext>
                </a:extLst>
              </a:tr>
              <a:tr h="192246">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5" marB="0" anchor="b">
                    <a:lnL>
                      <a:noFill/>
                    </a:lnL>
                    <a:lnR>
                      <a:noFill/>
                    </a:lnR>
                    <a:lnT>
                      <a:noFill/>
                    </a:lnT>
                    <a:lnB>
                      <a:noFill/>
                    </a:lnB>
                  </a:tcPr>
                </a:tc>
                <a:extLst>
                  <a:ext uri="{0D108BD9-81ED-4DB2-BD59-A6C34878D82A}">
                    <a16:rowId xmlns:a16="http://schemas.microsoft.com/office/drawing/2014/main" val="10014"/>
                  </a:ext>
                </a:extLst>
              </a:tr>
              <a:tr h="192246">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extLst>
                  <a:ext uri="{0D108BD9-81ED-4DB2-BD59-A6C34878D82A}">
                    <a16:rowId xmlns:a16="http://schemas.microsoft.com/office/drawing/2014/main" val="10020"/>
                  </a:ext>
                </a:extLst>
              </a:tr>
              <a:tr h="192246">
                <a:tc>
                  <a:txBody>
                    <a:bodyPr/>
                    <a:lstStyle/>
                    <a:p>
                      <a:pPr algn="l" rtl="0"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extLst>
                  <a:ext uri="{0D108BD9-81ED-4DB2-BD59-A6C34878D82A}">
                    <a16:rowId xmlns:a16="http://schemas.microsoft.com/office/drawing/2014/main" val="10021"/>
                  </a:ext>
                </a:extLst>
              </a:tr>
              <a:tr h="192246">
                <a:tc>
                  <a:txBody>
                    <a:bodyPr/>
                    <a:lstStyle/>
                    <a:p>
                      <a:pPr algn="l" rtl="0" fontAlgn="b"/>
                      <a:r>
                        <a:rPr lang="en-US" sz="1000" b="1" i="0" u="none" strike="noStrike" dirty="0">
                          <a:solidFill>
                            <a:schemeClr val="tx1"/>
                          </a:solidFill>
                          <a:latin typeface="Helvetica" pitchFamily="34" charset="0"/>
                          <a:cs typeface="Helvetica" pitchFamily="34" charset="0"/>
                        </a:rPr>
                        <a:t>Stewardship (Shelf-Ready) Projects</a:t>
                      </a:r>
                    </a:p>
                  </a:txBody>
                  <a:tcPr marL="6844" marR="6844" marT="684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844" marR="6844" marT="6847"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100.0</a:t>
                      </a:r>
                    </a:p>
                  </a:txBody>
                  <a:tcPr marL="6844" marR="6844" marT="6847"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100.0</a:t>
                      </a:r>
                    </a:p>
                  </a:txBody>
                  <a:tcPr marL="6844" marR="6844" marT="6847"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100.0</a:t>
                      </a:r>
                    </a:p>
                  </a:txBody>
                  <a:tcPr marL="6844" marR="6844" marT="6847"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100.0</a:t>
                      </a:r>
                    </a:p>
                  </a:txBody>
                  <a:tcPr marL="6724" marR="6724" marT="6727"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100.0</a:t>
                      </a:r>
                    </a:p>
                  </a:txBody>
                  <a:tcPr marL="6724" marR="6724" marT="6727" marB="0" anchor="b">
                    <a:lnL>
                      <a:noFill/>
                    </a:lnL>
                    <a:lnR>
                      <a:noFill/>
                    </a:lnR>
                    <a:lnT>
                      <a:noFill/>
                    </a:lnT>
                    <a:lnB>
                      <a:noFill/>
                    </a:lnB>
                  </a:tcPr>
                </a:tc>
                <a:tc>
                  <a:txBody>
                    <a:bodyPr/>
                    <a:lstStyle/>
                    <a:p>
                      <a:pPr algn="r" fontAlgn="b"/>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en-US" sz="1000" b="0" i="0" u="none" strike="noStrike" dirty="0">
                        <a:solidFill>
                          <a:schemeClr val="tx1"/>
                        </a:solidFill>
                        <a:latin typeface="Helvetica" pitchFamily="34" charset="0"/>
                        <a:cs typeface="Helvetica" pitchFamily="34" charset="0"/>
                      </a:endParaRPr>
                    </a:p>
                  </a:txBody>
                  <a:tcPr marL="6724" marR="6724" marT="6727" marB="0" anchor="b">
                    <a:lnL>
                      <a:noFill/>
                    </a:lnL>
                    <a:lnR>
                      <a:noFill/>
                    </a:lnR>
                    <a:lnT>
                      <a:noFill/>
                    </a:lnT>
                    <a:lnB>
                      <a:noFill/>
                    </a:lnB>
                  </a:tcPr>
                </a:tc>
                <a:tc>
                  <a:txBody>
                    <a:bodyPr/>
                    <a:lstStyle/>
                    <a:p>
                      <a:pPr algn="r" fontAlgn="b"/>
                      <a:r>
                        <a:rPr lang="en-US" sz="1000" b="0" i="0" u="none" strike="noStrike" dirty="0">
                          <a:solidFill>
                            <a:schemeClr val="tx1"/>
                          </a:solidFill>
                          <a:latin typeface="Helvetica" pitchFamily="34" charset="0"/>
                          <a:cs typeface="Helvetica" pitchFamily="34" charset="0"/>
                        </a:rPr>
                        <a:t>500.0</a:t>
                      </a:r>
                    </a:p>
                  </a:txBody>
                  <a:tcPr marL="6724" marR="6724" marT="6727" marB="0" anchor="b">
                    <a:lnL>
                      <a:noFill/>
                    </a:lnL>
                    <a:lnR>
                      <a:noFill/>
                    </a:lnR>
                    <a:lnT>
                      <a:noFill/>
                    </a:lnT>
                    <a:lnB>
                      <a:noFill/>
                    </a:lnB>
                  </a:tcPr>
                </a:tc>
                <a:extLst>
                  <a:ext uri="{0D108BD9-81ED-4DB2-BD59-A6C34878D82A}">
                    <a16:rowId xmlns:a16="http://schemas.microsoft.com/office/drawing/2014/main" val="10022"/>
                  </a:ext>
                </a:extLst>
              </a:tr>
            </a:tbl>
          </a:graphicData>
        </a:graphic>
      </p:graphicFrame>
      <p:sp>
        <p:nvSpPr>
          <p:cNvPr id="6" name="Slide Number Placeholder 10"/>
          <p:cNvSpPr>
            <a:spLocks noGrp="1"/>
          </p:cNvSpPr>
          <p:nvPr>
            <p:ph type="sldNum" sz="quarter" idx="12"/>
          </p:nvPr>
        </p:nvSpPr>
        <p:spPr>
          <a:xfrm>
            <a:off x="7010400" y="6470650"/>
            <a:ext cx="2133600" cy="365125"/>
          </a:xfrm>
        </p:spPr>
        <p:txBody>
          <a:bodyPr/>
          <a:lstStyle/>
          <a:p>
            <a:pPr>
              <a:buFont typeface="Wingdings" pitchFamily="2" charset="2"/>
              <a:buNone/>
              <a:defRPr/>
            </a:pPr>
            <a:fld id="{C876101E-CBAD-44FC-A217-D0B3B0063D7B}" type="slidenum">
              <a:rPr lang="en-US" smtClean="0">
                <a:latin typeface="Helvetica" panose="020B0604020202020204" pitchFamily="34" charset="0"/>
                <a:cs typeface="Helvetica" panose="020B0604020202020204" pitchFamily="34" charset="0"/>
              </a:rPr>
              <a:pPr>
                <a:buFont typeface="Wingdings" pitchFamily="2" charset="2"/>
                <a:buNone/>
                <a:defRPr/>
              </a:pPr>
              <a:t>24</a:t>
            </a:fld>
            <a:endParaRPr lang="en-US" dirty="0">
              <a:latin typeface="Helvetica" panose="020B0604020202020204" pitchFamily="34" charset="0"/>
              <a:cs typeface="Helvetica" panose="020B0604020202020204" pitchFamily="34" charset="0"/>
            </a:endParaRPr>
          </a:p>
        </p:txBody>
      </p:sp>
      <p:sp>
        <p:nvSpPr>
          <p:cNvPr id="8" name="TextBox 28"/>
          <p:cNvSpPr txBox="1">
            <a:spLocks noChangeArrowheads="1"/>
          </p:cNvSpPr>
          <p:nvPr/>
        </p:nvSpPr>
        <p:spPr bwMode="auto">
          <a:xfrm>
            <a:off x="0" y="6531077"/>
            <a:ext cx="895350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lvl="2" eaLnBrk="1" hangingPunct="1">
              <a:buNone/>
            </a:pPr>
            <a:r>
              <a:rPr lang="en-US" altLang="en-US" sz="800" dirty="0">
                <a:solidFill>
                  <a:srgbClr val="000000"/>
                </a:solidFill>
                <a:latin typeface="Helvetica" pitchFamily="34" charset="0"/>
                <a:ea typeface="Helvetica" pitchFamily="34" charset="0"/>
                <a:cs typeface="Helvetica" pitchFamily="34" charset="0"/>
              </a:rPr>
              <a:t>Subject to change as additional information becomes available</a:t>
            </a:r>
            <a:r>
              <a:rPr lang="en-US" altLang="en-US" sz="800" dirty="0">
                <a:solidFill>
                  <a:srgbClr val="0000FF"/>
                </a:solidFill>
                <a:latin typeface="Helvetica" pitchFamily="34" charset="0"/>
                <a:ea typeface="Helvetica" pitchFamily="34" charset="0"/>
                <a:cs typeface="Helvetica" pitchFamily="34" charset="0"/>
              </a:rPr>
              <a:t> </a:t>
            </a:r>
            <a:r>
              <a:rPr lang="en-US" altLang="en-US" sz="800" dirty="0">
                <a:solidFill>
                  <a:srgbClr val="008000"/>
                </a:solidFill>
                <a:latin typeface="Helvetica" pitchFamily="34" charset="0"/>
                <a:ea typeface="Helvetica" pitchFamily="34" charset="0"/>
                <a:cs typeface="Helvetica" pitchFamily="34" charset="0"/>
              </a:rPr>
              <a:t> </a:t>
            </a:r>
          </a:p>
        </p:txBody>
      </p:sp>
      <p:cxnSp>
        <p:nvCxnSpPr>
          <p:cNvPr id="11" name="Straight Connector 10">
            <a:extLst>
              <a:ext uri="{FF2B5EF4-FFF2-40B4-BE49-F238E27FC236}">
                <a16:creationId xmlns:a16="http://schemas.microsoft.com/office/drawing/2014/main" id="{18B84963-A826-47F5-AB2F-D3AC008479E0}"/>
              </a:ext>
            </a:extLst>
          </p:cNvPr>
          <p:cNvCxnSpPr>
            <a:cxnSpLocks/>
          </p:cNvCxnSpPr>
          <p:nvPr/>
        </p:nvCxnSpPr>
        <p:spPr>
          <a:xfrm>
            <a:off x="6260840" y="900113"/>
            <a:ext cx="0" cy="5052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ectangle 6">
            <a:extLst>
              <a:ext uri="{FF2B5EF4-FFF2-40B4-BE49-F238E27FC236}">
                <a16:creationId xmlns:a16="http://schemas.microsoft.com/office/drawing/2014/main" id="{3A03FCD1-60CA-4FE5-927D-06486BBF650D}"/>
              </a:ext>
            </a:extLst>
          </p:cNvPr>
          <p:cNvSpPr>
            <a:spLocks noChangeArrowheads="1"/>
          </p:cNvSpPr>
          <p:nvPr/>
        </p:nvSpPr>
        <p:spPr bwMode="auto">
          <a:xfrm>
            <a:off x="7217546" y="236615"/>
            <a:ext cx="1828800" cy="453970"/>
          </a:xfrm>
          <a:prstGeom prst="rect">
            <a:avLst/>
          </a:prstGeom>
          <a:noFill/>
          <a:ln w="9525">
            <a:noFill/>
            <a:miter lim="800000"/>
            <a:headEnd/>
            <a:tailEnd/>
          </a:ln>
        </p:spPr>
        <p:txBody>
          <a:bodyPr wrap="square">
            <a:spAutoFit/>
          </a:bodyPr>
          <a:lstStyle/>
          <a:p>
            <a:pPr algn="ctr">
              <a:spcBef>
                <a:spcPct val="50000"/>
              </a:spcBef>
              <a:buClrTx/>
              <a:buFontTx/>
              <a:buNone/>
            </a:pPr>
            <a:r>
              <a:rPr lang="en-US" sz="1000" dirty="0">
                <a:solidFill>
                  <a:srgbClr val="000000"/>
                </a:solidFill>
                <a:latin typeface="Helvetica" pitchFamily="34" charset="0"/>
              </a:rPr>
              <a:t>March 12, 2019</a:t>
            </a:r>
          </a:p>
          <a:p>
            <a:pPr algn="ctr">
              <a:spcBef>
                <a:spcPct val="50000"/>
              </a:spcBef>
              <a:buClrTx/>
              <a:buFontTx/>
              <a:buNone/>
            </a:pPr>
            <a:r>
              <a:rPr lang="en-US" sz="900" dirty="0">
                <a:solidFill>
                  <a:srgbClr val="000000"/>
                </a:solidFill>
                <a:latin typeface="Helvetica" pitchFamily="34" charset="0"/>
              </a:rPr>
              <a:t>(as shown February 11, 2019)</a:t>
            </a:r>
          </a:p>
        </p:txBody>
      </p:sp>
    </p:spTree>
    <p:extLst>
      <p:ext uri="{BB962C8B-B14F-4D97-AF65-F5344CB8AC3E}">
        <p14:creationId xmlns:p14="http://schemas.microsoft.com/office/powerpoint/2010/main" val="28559338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Helvetica" panose="020B0604020202020204" pitchFamily="34" charset="0"/>
                <a:cs typeface="Helvetica" panose="020B0604020202020204" pitchFamily="34" charset="0"/>
              </a:rPr>
              <a:t>Decision Points</a:t>
            </a:r>
          </a:p>
        </p:txBody>
      </p:sp>
      <p:sp>
        <p:nvSpPr>
          <p:cNvPr id="3" name="Content Placeholder 2"/>
          <p:cNvSpPr>
            <a:spLocks noGrp="1"/>
          </p:cNvSpPr>
          <p:nvPr>
            <p:ph idx="1"/>
          </p:nvPr>
        </p:nvSpPr>
        <p:spPr>
          <a:xfrm>
            <a:off x="379379" y="2164405"/>
            <a:ext cx="8229600" cy="3487366"/>
          </a:xfrm>
        </p:spPr>
        <p:txBody>
          <a:bodyPr>
            <a:noAutofit/>
          </a:bodyPr>
          <a:lstStyle/>
          <a:p>
            <a:pPr marL="0" indent="0">
              <a:buNone/>
            </a:pPr>
            <a:endParaRPr lang="en-US" sz="2400" dirty="0">
              <a:solidFill>
                <a:srgbClr val="008000"/>
              </a:solidFill>
              <a:latin typeface="Helvetica" panose="020B0604020202020204" pitchFamily="34" charset="0"/>
              <a:cs typeface="Helvetica" panose="020B0604020202020204" pitchFamily="34" charset="0"/>
            </a:endParaRPr>
          </a:p>
          <a:p>
            <a:pPr marL="514350" indent="-514350">
              <a:buAutoNum type="arabicPeriod"/>
            </a:pPr>
            <a:r>
              <a:rPr lang="en-US" sz="2400" dirty="0">
                <a:solidFill>
                  <a:srgbClr val="008000"/>
                </a:solidFill>
                <a:latin typeface="Helvetica" panose="020B0604020202020204" pitchFamily="34" charset="0"/>
                <a:cs typeface="Helvetica" panose="020B0604020202020204" pitchFamily="34" charset="0"/>
              </a:rPr>
              <a:t>Should projects in the 2020-2023 program continue to be programmed with cost/schedule updates?</a:t>
            </a:r>
          </a:p>
          <a:p>
            <a:pPr marL="514350" indent="-514350">
              <a:buAutoNum type="arabicPeriod"/>
            </a:pPr>
            <a:r>
              <a:rPr lang="en-US" sz="2400" dirty="0">
                <a:solidFill>
                  <a:srgbClr val="008000"/>
                </a:solidFill>
                <a:latin typeface="Helvetica" panose="020B0604020202020204" pitchFamily="34" charset="0"/>
                <a:cs typeface="Helvetica" panose="020B0604020202020204" pitchFamily="34" charset="0"/>
              </a:rPr>
              <a:t>How should program balances be utilized?</a:t>
            </a:r>
          </a:p>
        </p:txBody>
      </p:sp>
      <p:sp>
        <p:nvSpPr>
          <p:cNvPr id="4" name="Slide Number Placeholder 3"/>
          <p:cNvSpPr>
            <a:spLocks noGrp="1"/>
          </p:cNvSpPr>
          <p:nvPr>
            <p:ph type="sldNum" sz="quarter" idx="12"/>
          </p:nvPr>
        </p:nvSpPr>
        <p:spPr>
          <a:xfrm>
            <a:off x="6925339" y="6409513"/>
            <a:ext cx="2133600" cy="365125"/>
          </a:xfrm>
        </p:spPr>
        <p:txBody>
          <a:bodyPr/>
          <a:lstStyle/>
          <a:p>
            <a:pPr>
              <a:buFont typeface="Wingdings" pitchFamily="2" charset="2"/>
              <a:buNone/>
              <a:defRPr/>
            </a:pPr>
            <a:fld id="{2B0DEF53-7DF5-47EE-8769-039F17C43088}" type="slidenum">
              <a:rPr lang="en-US" smtClean="0">
                <a:latin typeface="Helvetica" panose="020B0604020202020204" pitchFamily="34" charset="0"/>
                <a:cs typeface="Helvetica" panose="020B0604020202020204" pitchFamily="34" charset="0"/>
              </a:rPr>
              <a:pPr>
                <a:buFont typeface="Wingdings" pitchFamily="2" charset="2"/>
                <a:buNone/>
                <a:defRPr/>
              </a:pPr>
              <a:t>25</a:t>
            </a:fld>
            <a:endParaRPr lang="en-US" dirty="0">
              <a:latin typeface="Helvetica" panose="020B0604020202020204" pitchFamily="34" charset="0"/>
              <a:cs typeface="Helvetica" panose="020B0604020202020204" pitchFamily="34" charset="0"/>
            </a:endParaRPr>
          </a:p>
        </p:txBody>
      </p:sp>
      <p:sp>
        <p:nvSpPr>
          <p:cNvPr id="7" name="Rectangle 6">
            <a:extLst>
              <a:ext uri="{FF2B5EF4-FFF2-40B4-BE49-F238E27FC236}">
                <a16:creationId xmlns:a16="http://schemas.microsoft.com/office/drawing/2014/main" id="{A1D5FF4B-5001-4C40-BB07-DC6DBD4AFF4A}"/>
              </a:ext>
            </a:extLst>
          </p:cNvPr>
          <p:cNvSpPr>
            <a:spLocks noChangeArrowheads="1"/>
          </p:cNvSpPr>
          <p:nvPr/>
        </p:nvSpPr>
        <p:spPr bwMode="auto">
          <a:xfrm>
            <a:off x="7599831" y="146511"/>
            <a:ext cx="1432566" cy="246221"/>
          </a:xfrm>
          <a:prstGeom prst="rect">
            <a:avLst/>
          </a:prstGeom>
          <a:noFill/>
          <a:ln w="9525">
            <a:noFill/>
            <a:miter lim="800000"/>
            <a:headEnd/>
            <a:tailEnd/>
          </a:ln>
        </p:spPr>
        <p:txBody>
          <a:bodyPr wrap="square">
            <a:spAutoFit/>
          </a:bodyPr>
          <a:lstStyle/>
          <a:p>
            <a:pPr algn="ctr">
              <a:spcBef>
                <a:spcPct val="50000"/>
              </a:spcBef>
              <a:buClrTx/>
              <a:buFontTx/>
              <a:buNone/>
            </a:pPr>
            <a:r>
              <a:rPr lang="en-US" sz="1000" dirty="0">
                <a:solidFill>
                  <a:srgbClr val="000000"/>
                </a:solidFill>
                <a:latin typeface="Helvetica" pitchFamily="34" charset="0"/>
              </a:rPr>
              <a:t>March 12, 2019</a:t>
            </a:r>
            <a:endParaRPr lang="en-US" sz="900" dirty="0">
              <a:solidFill>
                <a:srgbClr val="000000"/>
              </a:solidFill>
              <a:latin typeface="Helvetica" pitchFamily="34" charset="0"/>
            </a:endParaRPr>
          </a:p>
        </p:txBody>
      </p:sp>
    </p:spTree>
    <p:extLst>
      <p:ext uri="{BB962C8B-B14F-4D97-AF65-F5344CB8AC3E}">
        <p14:creationId xmlns:p14="http://schemas.microsoft.com/office/powerpoint/2010/main" val="27667248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47593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buFont typeface="Wingdings" pitchFamily="2" charset="2"/>
              <a:buChar char="w"/>
            </a:pPr>
            <a:endParaRPr lang="en-US" altLang="en-US">
              <a:latin typeface="Times New Roman" pitchFamily="18" charset="0"/>
            </a:endParaRPr>
          </a:p>
        </p:txBody>
      </p:sp>
      <p:sp>
        <p:nvSpPr>
          <p:cNvPr id="5123" name="Rectangle 3"/>
          <p:cNvSpPr>
            <a:spLocks noChangeArrowheads="1"/>
          </p:cNvSpPr>
          <p:nvPr/>
        </p:nvSpPr>
        <p:spPr bwMode="auto">
          <a:xfrm>
            <a:off x="0" y="555026"/>
            <a:ext cx="9144000" cy="335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Font typeface="Arial" charset="0"/>
              <a:buChar char="•"/>
              <a:defRPr sz="3200">
                <a:solidFill>
                  <a:schemeClr val="tx1"/>
                </a:solidFill>
                <a:latin typeface="Calibri" pitchFamily="34" charset="0"/>
              </a:defRPr>
            </a:lvl1pPr>
            <a:lvl2pPr marL="742950" indent="-285750"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lnSpc>
                <a:spcPct val="50000"/>
              </a:lnSpc>
              <a:spcBef>
                <a:spcPct val="50000"/>
              </a:spcBef>
              <a:buClrTx/>
              <a:buFontTx/>
              <a:buNone/>
            </a:pPr>
            <a:r>
              <a:rPr lang="en-US" altLang="en-US" sz="2800" dirty="0">
                <a:solidFill>
                  <a:srgbClr val="000000"/>
                </a:solidFill>
                <a:latin typeface="Helvetica" pitchFamily="34" charset="0"/>
                <a:ea typeface="Helvetica" pitchFamily="34" charset="0"/>
                <a:cs typeface="Helvetica" pitchFamily="34" charset="0"/>
              </a:rPr>
              <a:t>Potential FY 2020-2024 Highway Program Objectives</a:t>
            </a:r>
          </a:p>
        </p:txBody>
      </p:sp>
      <p:sp>
        <p:nvSpPr>
          <p:cNvPr id="5124" name="Text Box 4"/>
          <p:cNvSpPr txBox="1">
            <a:spLocks noChangeArrowheads="1"/>
          </p:cNvSpPr>
          <p:nvPr/>
        </p:nvSpPr>
        <p:spPr bwMode="auto">
          <a:xfrm>
            <a:off x="0" y="1071801"/>
            <a:ext cx="9020175"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buFont typeface="Arial" charset="0"/>
              <a:buChar char="•"/>
              <a:defRPr sz="3200">
                <a:solidFill>
                  <a:schemeClr val="tx1"/>
                </a:solidFill>
                <a:latin typeface="Calibri" pitchFamily="34" charset="0"/>
              </a:defRPr>
            </a:lvl1pPr>
            <a:lvl2pPr eaLnBrk="0" hangingPunct="0">
              <a:buFont typeface="Arial" charset="0"/>
              <a:buChar char="–"/>
              <a:defRPr sz="2800">
                <a:solidFill>
                  <a:schemeClr val="tx1"/>
                </a:solidFill>
                <a:latin typeface="Calibri" pitchFamily="34" charset="0"/>
              </a:defRPr>
            </a:lvl2pPr>
            <a:lvl3pPr marL="1143000" indent="-228600" eaLnBrk="0" hangingPunct="0">
              <a:buFont typeface="Arial" charset="0"/>
              <a:buChar char="•"/>
              <a:defRPr sz="2400">
                <a:solidFill>
                  <a:schemeClr val="tx1"/>
                </a:solidFill>
                <a:latin typeface="Calibri" pitchFamily="34" charset="0"/>
              </a:defRPr>
            </a:lvl3pPr>
            <a:lvl4pPr marL="1600200" indent="-228600" eaLnBrk="0" hangingPunct="0">
              <a:buFont typeface="Arial" charset="0"/>
              <a:buChar char="–"/>
              <a:defRPr sz="2000">
                <a:solidFill>
                  <a:schemeClr val="tx1"/>
                </a:solidFill>
                <a:latin typeface="Calibri" pitchFamily="34" charset="0"/>
              </a:defRPr>
            </a:lvl4pPr>
            <a:lvl5pPr marL="2057400" indent="-228600" eaLnBrk="0" hangingPunct="0">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742950" lvl="1" indent="-285750" eaLnBrk="1" hangingPunct="1">
              <a:spcBef>
                <a:spcPct val="0"/>
              </a:spcBef>
              <a:buClrTx/>
              <a:buFont typeface="Arial" panose="020B0604020202020204" pitchFamily="34" charset="0"/>
              <a:buChar char="•"/>
            </a:pPr>
            <a:r>
              <a:rPr lang="en-US" altLang="en-US" sz="1800" dirty="0">
                <a:solidFill>
                  <a:srgbClr val="000000"/>
                </a:solidFill>
                <a:latin typeface="Helvetica" pitchFamily="34" charset="0"/>
                <a:ea typeface="Helvetica" pitchFamily="34" charset="0"/>
                <a:cs typeface="Helvetica" pitchFamily="34" charset="0"/>
              </a:rPr>
              <a:t>Projects in the 2020-2023 Highway Program will continue to be programmed with cost and schedule updates</a:t>
            </a:r>
          </a:p>
          <a:p>
            <a:pPr lvl="1" eaLnBrk="1" hangingPunct="1">
              <a:spcBef>
                <a:spcPct val="0"/>
              </a:spcBef>
              <a:buClrTx/>
              <a:buNone/>
            </a:pPr>
            <a:endParaRPr lang="en-US" altLang="en-US" sz="1800" dirty="0">
              <a:solidFill>
                <a:srgbClr val="000000"/>
              </a:solidFill>
              <a:latin typeface="Helvetica" pitchFamily="34" charset="0"/>
              <a:ea typeface="Helvetica" pitchFamily="34" charset="0"/>
              <a:cs typeface="Helvetica" pitchFamily="34" charset="0"/>
            </a:endParaRPr>
          </a:p>
          <a:p>
            <a:pPr marL="742950" lvl="1" indent="-285750" eaLnBrk="1" hangingPunct="1">
              <a:spcBef>
                <a:spcPct val="0"/>
              </a:spcBef>
              <a:buClrTx/>
              <a:buFont typeface="Arial" panose="020B0604020202020204" pitchFamily="34" charset="0"/>
              <a:buChar char="•"/>
            </a:pPr>
            <a:r>
              <a:rPr lang="en-US" altLang="en-US" sz="1800" dirty="0">
                <a:solidFill>
                  <a:srgbClr val="000000"/>
                </a:solidFill>
                <a:latin typeface="Helvetica" pitchFamily="34" charset="0"/>
                <a:ea typeface="Helvetica" pitchFamily="34" charset="0"/>
                <a:cs typeface="Helvetica" pitchFamily="34" charset="0"/>
              </a:rPr>
              <a:t>Stewardship through maintaining a state of good repair</a:t>
            </a:r>
            <a:endParaRPr lang="en-US" altLang="en-US" sz="1400" dirty="0">
              <a:solidFill>
                <a:srgbClr val="000000"/>
              </a:solidFill>
              <a:latin typeface="Helvetica" pitchFamily="34" charset="0"/>
              <a:ea typeface="Helvetica" pitchFamily="34" charset="0"/>
              <a:cs typeface="Helvetica" pitchFamily="34" charset="0"/>
            </a:endParaRPr>
          </a:p>
          <a:p>
            <a:pPr marL="1485900" lvl="2" indent="-342900" eaLnBrk="1" hangingPunct="1">
              <a:spcBef>
                <a:spcPct val="0"/>
              </a:spcBef>
              <a:buClrTx/>
              <a:buFont typeface="+mj-lt"/>
              <a:buAutoNum type="arabicPeriod"/>
            </a:pPr>
            <a:r>
              <a:rPr lang="en-US" altLang="en-US" sz="1400" dirty="0">
                <a:solidFill>
                  <a:srgbClr val="000000"/>
                </a:solidFill>
                <a:latin typeface="Helvetica" pitchFamily="34" charset="0"/>
                <a:ea typeface="Helvetica" pitchFamily="34" charset="0"/>
                <a:cs typeface="Helvetica" pitchFamily="34" charset="0"/>
              </a:rPr>
              <a:t>Maintain increasing Interstate funding levels for pavement reconstruction, modernization, bridges, pavement patching/maintenance, rest areas and misc.</a:t>
            </a:r>
          </a:p>
          <a:p>
            <a:pPr marL="1485900" lvl="2" indent="-342900" eaLnBrk="1" hangingPunct="1">
              <a:spcBef>
                <a:spcPct val="0"/>
              </a:spcBef>
              <a:buClrTx/>
              <a:buFont typeface="+mj-lt"/>
              <a:buAutoNum type="arabicPeriod"/>
            </a:pPr>
            <a:r>
              <a:rPr lang="en-US" altLang="en-US" sz="1400" dirty="0">
                <a:solidFill>
                  <a:srgbClr val="000000"/>
                </a:solidFill>
                <a:latin typeface="Helvetica" pitchFamily="34" charset="0"/>
                <a:ea typeface="Helvetica" pitchFamily="34" charset="0"/>
                <a:cs typeface="Helvetica" pitchFamily="34" charset="0"/>
              </a:rPr>
              <a:t>Maintain increasing funding levels for non-interstate pavement modernization</a:t>
            </a:r>
          </a:p>
          <a:p>
            <a:pPr marL="1485900" lvl="2" indent="-342900" eaLnBrk="1" hangingPunct="1">
              <a:spcBef>
                <a:spcPct val="0"/>
              </a:spcBef>
              <a:buClrTx/>
              <a:buFont typeface="+mj-lt"/>
              <a:buAutoNum type="arabicPeriod"/>
            </a:pPr>
            <a:r>
              <a:rPr lang="en-US" altLang="en-US" sz="1400" dirty="0">
                <a:solidFill>
                  <a:srgbClr val="000000"/>
                </a:solidFill>
                <a:latin typeface="Helvetica" pitchFamily="34" charset="0"/>
                <a:ea typeface="Helvetica" pitchFamily="34" charset="0"/>
                <a:cs typeface="Helvetica" pitchFamily="34" charset="0"/>
              </a:rPr>
              <a:t>Maintain increasing funding levels for non-interstate bridge modernization</a:t>
            </a:r>
          </a:p>
          <a:p>
            <a:pPr marL="1485900" lvl="2" indent="-342900" eaLnBrk="1" hangingPunct="1">
              <a:spcBef>
                <a:spcPct val="0"/>
              </a:spcBef>
              <a:buClrTx/>
              <a:buFont typeface="+mj-lt"/>
              <a:buAutoNum type="arabicPeriod"/>
            </a:pPr>
            <a:r>
              <a:rPr lang="en-US" altLang="en-US" sz="1400" dirty="0">
                <a:solidFill>
                  <a:srgbClr val="000000"/>
                </a:solidFill>
                <a:latin typeface="Helvetica" pitchFamily="34" charset="0"/>
                <a:ea typeface="Helvetica" pitchFamily="34" charset="0"/>
                <a:cs typeface="Helvetica" pitchFamily="34" charset="0"/>
              </a:rPr>
              <a:t>Maintain funding levels for safety</a:t>
            </a:r>
          </a:p>
          <a:p>
            <a:pPr marL="1485900" lvl="2" indent="-342900" eaLnBrk="1" hangingPunct="1">
              <a:spcBef>
                <a:spcPct val="0"/>
              </a:spcBef>
              <a:buClrTx/>
              <a:buFont typeface="+mj-lt"/>
              <a:buAutoNum type="arabicPeriod"/>
            </a:pPr>
            <a:r>
              <a:rPr lang="en-US" altLang="en-US" sz="1400" dirty="0">
                <a:solidFill>
                  <a:srgbClr val="000000"/>
                </a:solidFill>
                <a:latin typeface="Helvetica" pitchFamily="34" charset="0"/>
                <a:ea typeface="Helvetica" pitchFamily="34" charset="0"/>
                <a:cs typeface="Helvetica" pitchFamily="34" charset="0"/>
              </a:rPr>
              <a:t>Investing in additional stewardship projects </a:t>
            </a:r>
          </a:p>
          <a:p>
            <a:pPr lvl="1" eaLnBrk="1" hangingPunct="1">
              <a:spcBef>
                <a:spcPct val="0"/>
              </a:spcBef>
              <a:buClrTx/>
              <a:buNone/>
            </a:pPr>
            <a:endParaRPr lang="en-US" altLang="en-US" sz="1400" dirty="0">
              <a:solidFill>
                <a:srgbClr val="000000"/>
              </a:solidFill>
              <a:latin typeface="Helvetica" pitchFamily="34" charset="0"/>
              <a:ea typeface="Helvetica" pitchFamily="34" charset="0"/>
              <a:cs typeface="Helvetica" pitchFamily="34" charset="0"/>
            </a:endParaRPr>
          </a:p>
          <a:p>
            <a:pPr marL="742950" lvl="1" indent="-285750" eaLnBrk="1" hangingPunct="1">
              <a:spcBef>
                <a:spcPct val="0"/>
              </a:spcBef>
              <a:buClrTx/>
              <a:buFont typeface="Arial" panose="020B0604020202020204" pitchFamily="34" charset="0"/>
              <a:buChar char="•"/>
            </a:pPr>
            <a:r>
              <a:rPr lang="en-US" altLang="en-US" sz="1800" dirty="0">
                <a:solidFill>
                  <a:srgbClr val="000000"/>
                </a:solidFill>
                <a:latin typeface="Helvetica" pitchFamily="34" charset="0"/>
                <a:ea typeface="Helvetica" pitchFamily="34" charset="0"/>
                <a:cs typeface="Helvetica" pitchFamily="34" charset="0"/>
              </a:rPr>
              <a:t>Modification through rightsizing the system</a:t>
            </a:r>
          </a:p>
          <a:p>
            <a:pPr marL="1485900" lvl="2" indent="-342900" eaLnBrk="1" hangingPunct="1">
              <a:spcBef>
                <a:spcPct val="0"/>
              </a:spcBef>
              <a:buClrTx/>
              <a:buFont typeface="+mj-lt"/>
              <a:buAutoNum type="arabicPeriod"/>
            </a:pPr>
            <a:r>
              <a:rPr lang="en-US" altLang="en-US" sz="1400" dirty="0">
                <a:solidFill>
                  <a:srgbClr val="000000"/>
                </a:solidFill>
                <a:latin typeface="Helvetica" pitchFamily="34" charset="0"/>
                <a:ea typeface="Helvetica" pitchFamily="34" charset="0"/>
                <a:cs typeface="Helvetica" pitchFamily="34" charset="0"/>
              </a:rPr>
              <a:t>Transfer of jurisdiction for portions of primary roadways to cities and counties</a:t>
            </a:r>
          </a:p>
          <a:p>
            <a:pPr lvl="2" indent="0" eaLnBrk="1" hangingPunct="1">
              <a:spcBef>
                <a:spcPct val="0"/>
              </a:spcBef>
              <a:buClrTx/>
              <a:buNone/>
            </a:pPr>
            <a:endParaRPr lang="en-US" altLang="en-US" sz="1400" dirty="0">
              <a:solidFill>
                <a:srgbClr val="000000"/>
              </a:solidFill>
              <a:latin typeface="Helvetica" pitchFamily="34" charset="0"/>
              <a:ea typeface="Helvetica" pitchFamily="34" charset="0"/>
              <a:cs typeface="Helvetica" pitchFamily="34" charset="0"/>
            </a:endParaRPr>
          </a:p>
          <a:p>
            <a:pPr marL="742950" lvl="1" indent="-285750" eaLnBrk="1" hangingPunct="1">
              <a:spcBef>
                <a:spcPct val="0"/>
              </a:spcBef>
              <a:buClrTx/>
              <a:buFont typeface="Arial" panose="020B0604020202020204" pitchFamily="34" charset="0"/>
              <a:buChar char="•"/>
            </a:pPr>
            <a:r>
              <a:rPr lang="en-US" altLang="en-US" sz="1800" dirty="0">
                <a:solidFill>
                  <a:srgbClr val="000000"/>
                </a:solidFill>
                <a:latin typeface="Helvetica" pitchFamily="34" charset="0"/>
                <a:ea typeface="Helvetica" pitchFamily="34" charset="0"/>
                <a:cs typeface="Helvetica" pitchFamily="34" charset="0"/>
              </a:rPr>
              <a:t>Optimization through improving operational efficiency and resiliency</a:t>
            </a:r>
          </a:p>
          <a:p>
            <a:pPr marL="1485900" lvl="2" indent="-342900" eaLnBrk="1" hangingPunct="1">
              <a:spcBef>
                <a:spcPct val="0"/>
              </a:spcBef>
              <a:buClrTx/>
              <a:buFont typeface="+mj-lt"/>
              <a:buAutoNum type="arabicPeriod"/>
            </a:pPr>
            <a:r>
              <a:rPr lang="en-US" altLang="en-US" sz="1400" dirty="0">
                <a:solidFill>
                  <a:srgbClr val="000000"/>
                </a:solidFill>
                <a:latin typeface="Helvetica" pitchFamily="34" charset="0"/>
                <a:ea typeface="Helvetica" pitchFamily="34" charset="0"/>
                <a:cs typeface="Helvetica" pitchFamily="34" charset="0"/>
              </a:rPr>
              <a:t>Investing in intelligent transportation systems infrastructure</a:t>
            </a:r>
          </a:p>
          <a:p>
            <a:pPr marL="1485900" lvl="2" indent="-342900" eaLnBrk="1" hangingPunct="1">
              <a:spcBef>
                <a:spcPct val="0"/>
              </a:spcBef>
              <a:buClrTx/>
              <a:buFont typeface="+mj-lt"/>
              <a:buAutoNum type="arabicPeriod"/>
            </a:pPr>
            <a:r>
              <a:rPr lang="en-US" altLang="en-US" sz="1400" dirty="0">
                <a:solidFill>
                  <a:srgbClr val="000000"/>
                </a:solidFill>
                <a:latin typeface="Helvetica" pitchFamily="34" charset="0"/>
                <a:ea typeface="Helvetica" pitchFamily="34" charset="0"/>
                <a:cs typeface="Helvetica" pitchFamily="34" charset="0"/>
              </a:rPr>
              <a:t>Investing in Super-2 improvements</a:t>
            </a:r>
          </a:p>
          <a:p>
            <a:pPr lvl="1" eaLnBrk="1" hangingPunct="1">
              <a:spcBef>
                <a:spcPct val="0"/>
              </a:spcBef>
              <a:buClrTx/>
              <a:buNone/>
            </a:pPr>
            <a:endParaRPr lang="en-US" altLang="en-US" sz="1400" dirty="0">
              <a:solidFill>
                <a:srgbClr val="000000"/>
              </a:solidFill>
              <a:latin typeface="Helvetica" pitchFamily="34" charset="0"/>
              <a:ea typeface="Helvetica" pitchFamily="34" charset="0"/>
              <a:cs typeface="Helvetica" pitchFamily="34" charset="0"/>
            </a:endParaRPr>
          </a:p>
          <a:p>
            <a:pPr marL="742950" lvl="1" indent="-285750" eaLnBrk="1" hangingPunct="1">
              <a:spcBef>
                <a:spcPct val="0"/>
              </a:spcBef>
              <a:buClrTx/>
              <a:buFont typeface="Arial" panose="020B0604020202020204" pitchFamily="34" charset="0"/>
              <a:buChar char="•"/>
            </a:pPr>
            <a:r>
              <a:rPr lang="en-US" altLang="en-US" sz="1800" dirty="0">
                <a:solidFill>
                  <a:srgbClr val="000000"/>
                </a:solidFill>
                <a:latin typeface="Helvetica" pitchFamily="34" charset="0"/>
                <a:ea typeface="Helvetica" pitchFamily="34" charset="0"/>
                <a:cs typeface="Helvetica" pitchFamily="34" charset="0"/>
              </a:rPr>
              <a:t>Transformation through increasing mobility and travel choices</a:t>
            </a:r>
          </a:p>
          <a:p>
            <a:pPr marL="1485900" lvl="2" indent="-342900" eaLnBrk="1" hangingPunct="1">
              <a:spcBef>
                <a:spcPct val="0"/>
              </a:spcBef>
              <a:buClrTx/>
              <a:buFont typeface="+mj-lt"/>
              <a:buAutoNum type="arabicPeriod"/>
            </a:pPr>
            <a:r>
              <a:rPr lang="en-US" altLang="en-US" sz="1400" dirty="0">
                <a:solidFill>
                  <a:srgbClr val="000000"/>
                </a:solidFill>
                <a:latin typeface="Helvetica" pitchFamily="34" charset="0"/>
                <a:ea typeface="Helvetica" pitchFamily="34" charset="0"/>
                <a:cs typeface="Helvetica" pitchFamily="34" charset="0"/>
              </a:rPr>
              <a:t>Potential investment in bypasses and corridor improvements</a:t>
            </a:r>
          </a:p>
          <a:p>
            <a:pPr marL="800100" lvl="1" indent="-342900" eaLnBrk="1" hangingPunct="1">
              <a:spcBef>
                <a:spcPct val="0"/>
              </a:spcBef>
              <a:buClrTx/>
              <a:buFont typeface="+mj-lt"/>
              <a:buAutoNum type="arabicPeriod"/>
            </a:pPr>
            <a:endParaRPr lang="en-US" altLang="en-US" sz="1400" dirty="0">
              <a:solidFill>
                <a:srgbClr val="000000"/>
              </a:solidFill>
              <a:latin typeface="Helvetica" pitchFamily="34" charset="0"/>
              <a:ea typeface="Helvetica" pitchFamily="34" charset="0"/>
              <a:cs typeface="Helvetica" pitchFamily="34" charset="0"/>
            </a:endParaRPr>
          </a:p>
          <a:p>
            <a:pPr lvl="1" eaLnBrk="1" hangingPunct="1">
              <a:spcBef>
                <a:spcPct val="0"/>
              </a:spcBef>
              <a:buClrTx/>
              <a:buFontTx/>
              <a:buNone/>
            </a:pPr>
            <a:endParaRPr lang="en-US" altLang="en-US" sz="1200" dirty="0">
              <a:solidFill>
                <a:srgbClr val="000000"/>
              </a:solidFill>
              <a:latin typeface="Helvetica" pitchFamily="34" charset="0"/>
              <a:ea typeface="Helvetica" pitchFamily="34" charset="0"/>
              <a:cs typeface="Helvetica" pitchFamily="34" charset="0"/>
            </a:endParaRPr>
          </a:p>
          <a:p>
            <a:pPr lvl="1" eaLnBrk="1" hangingPunct="1">
              <a:spcBef>
                <a:spcPct val="0"/>
              </a:spcBef>
              <a:buClrTx/>
              <a:buFontTx/>
              <a:buNone/>
            </a:pPr>
            <a:endParaRPr lang="en-US" altLang="en-US" sz="1200" dirty="0">
              <a:latin typeface="Helvetica" pitchFamily="34" charset="0"/>
              <a:ea typeface="Helvetica" pitchFamily="34" charset="0"/>
              <a:cs typeface="Helvetica" pitchFamily="34" charset="0"/>
            </a:endParaRPr>
          </a:p>
        </p:txBody>
      </p:sp>
      <p:sp>
        <p:nvSpPr>
          <p:cNvPr id="7" name="Slide Number Placeholder 4"/>
          <p:cNvSpPr>
            <a:spLocks noGrp="1"/>
          </p:cNvSpPr>
          <p:nvPr>
            <p:ph type="sldNum" sz="quarter" idx="12"/>
          </p:nvPr>
        </p:nvSpPr>
        <p:spPr>
          <a:xfrm>
            <a:off x="6886575" y="6416675"/>
            <a:ext cx="2133600" cy="365125"/>
          </a:xfrm>
        </p:spPr>
        <p:txBody>
          <a:bodyPr/>
          <a:lstStyle/>
          <a:p>
            <a:pPr>
              <a:buFont typeface="Wingdings" pitchFamily="2" charset="2"/>
              <a:buNone/>
              <a:defRPr/>
            </a:pPr>
            <a:fld id="{AE089194-1DFD-450A-B017-7C6F055A6E14}" type="slidenum">
              <a:rPr lang="en-US" smtClean="0"/>
              <a:pPr>
                <a:buFont typeface="Wingdings" pitchFamily="2" charset="2"/>
                <a:buNone/>
                <a:defRPr/>
              </a:pPr>
              <a:t>26</a:t>
            </a:fld>
            <a:endParaRPr lang="en-US" dirty="0"/>
          </a:p>
        </p:txBody>
      </p:sp>
      <p:sp>
        <p:nvSpPr>
          <p:cNvPr id="8" name="Rectangle 6">
            <a:extLst>
              <a:ext uri="{FF2B5EF4-FFF2-40B4-BE49-F238E27FC236}">
                <a16:creationId xmlns:a16="http://schemas.microsoft.com/office/drawing/2014/main" id="{DBB6CED7-20D3-48AA-8F2D-E84128A24FBA}"/>
              </a:ext>
            </a:extLst>
          </p:cNvPr>
          <p:cNvSpPr>
            <a:spLocks noChangeArrowheads="1"/>
          </p:cNvSpPr>
          <p:nvPr/>
        </p:nvSpPr>
        <p:spPr bwMode="auto">
          <a:xfrm>
            <a:off x="7415310" y="127700"/>
            <a:ext cx="1828800" cy="246221"/>
          </a:xfrm>
          <a:prstGeom prst="rect">
            <a:avLst/>
          </a:prstGeom>
          <a:noFill/>
          <a:ln w="9525">
            <a:noFill/>
            <a:miter lim="800000"/>
            <a:headEnd/>
            <a:tailEnd/>
          </a:ln>
        </p:spPr>
        <p:txBody>
          <a:bodyPr wrap="square">
            <a:spAutoFit/>
          </a:bodyPr>
          <a:lstStyle/>
          <a:p>
            <a:pPr algn="ctr">
              <a:spcBef>
                <a:spcPct val="50000"/>
              </a:spcBef>
              <a:buClrTx/>
              <a:buFontTx/>
              <a:buNone/>
            </a:pPr>
            <a:r>
              <a:rPr lang="en-US" sz="1000" dirty="0">
                <a:solidFill>
                  <a:srgbClr val="000000"/>
                </a:solidFill>
                <a:latin typeface="Helvetica" pitchFamily="34" charset="0"/>
              </a:rPr>
              <a:t>March 12, 2019</a:t>
            </a:r>
            <a:endParaRPr lang="en-US" sz="900" dirty="0">
              <a:solidFill>
                <a:srgbClr val="000000"/>
              </a:solidFill>
              <a:latin typeface="Helvetica" pitchFamily="34" charset="0"/>
            </a:endParaRPr>
          </a:p>
        </p:txBody>
      </p:sp>
    </p:spTree>
    <p:extLst>
      <p:ext uri="{BB962C8B-B14F-4D97-AF65-F5344CB8AC3E}">
        <p14:creationId xmlns:p14="http://schemas.microsoft.com/office/powerpoint/2010/main" val="26865514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Helvetica" pitchFamily="34" charset="0"/>
              </a:rPr>
              <a:t>Next Steps</a:t>
            </a:r>
          </a:p>
        </p:txBody>
      </p:sp>
      <p:sp>
        <p:nvSpPr>
          <p:cNvPr id="5" name="Slide Number Placeholder 4"/>
          <p:cNvSpPr>
            <a:spLocks noGrp="1"/>
          </p:cNvSpPr>
          <p:nvPr>
            <p:ph type="sldNum" sz="quarter" idx="12"/>
          </p:nvPr>
        </p:nvSpPr>
        <p:spPr/>
        <p:txBody>
          <a:bodyPr/>
          <a:lstStyle/>
          <a:p>
            <a:pPr>
              <a:buNone/>
              <a:defRPr/>
            </a:pPr>
            <a:fld id="{2B0DEF53-7DF5-47EE-8769-039F17C43088}" type="slidenum">
              <a:rPr lang="en-US" smtClean="0">
                <a:latin typeface="Helvetica" panose="020B0604020202020204" pitchFamily="34" charset="0"/>
                <a:cs typeface="Helvetica" panose="020B0604020202020204" pitchFamily="34" charset="0"/>
              </a:rPr>
              <a:pPr>
                <a:buNone/>
                <a:defRPr/>
              </a:pPr>
              <a:t>27</a:t>
            </a:fld>
            <a:endParaRPr lang="en-US" dirty="0">
              <a:latin typeface="Helvetica" panose="020B0604020202020204" pitchFamily="34" charset="0"/>
              <a:cs typeface="Helvetica" panose="020B0604020202020204" pitchFamily="34" charset="0"/>
            </a:endParaRPr>
          </a:p>
        </p:txBody>
      </p:sp>
      <p:sp>
        <p:nvSpPr>
          <p:cNvPr id="8" name="Text Box 3">
            <a:extLst>
              <a:ext uri="{FF2B5EF4-FFF2-40B4-BE49-F238E27FC236}">
                <a16:creationId xmlns:a16="http://schemas.microsoft.com/office/drawing/2014/main" id="{410B5BDC-8EC3-4C0D-BE6D-9AD06BCE3FB6}"/>
              </a:ext>
            </a:extLst>
          </p:cNvPr>
          <p:cNvSpPr txBox="1">
            <a:spLocks noChangeArrowheads="1"/>
          </p:cNvSpPr>
          <p:nvPr/>
        </p:nvSpPr>
        <p:spPr bwMode="auto">
          <a:xfrm>
            <a:off x="0" y="1982450"/>
            <a:ext cx="9144000" cy="3477875"/>
          </a:xfrm>
          <a:prstGeom prst="rect">
            <a:avLst/>
          </a:prstGeom>
          <a:noFill/>
          <a:ln w="9525">
            <a:noFill/>
            <a:miter lim="800000"/>
            <a:headEnd/>
            <a:tailEnd/>
          </a:ln>
        </p:spPr>
        <p:txBody>
          <a:bodyPr wrap="square">
            <a:spAutoFit/>
          </a:bodyPr>
          <a:lstStyle/>
          <a:p>
            <a:pPr lvl="1">
              <a:spcBef>
                <a:spcPct val="0"/>
              </a:spcBef>
              <a:buClrTx/>
              <a:buNone/>
            </a:pPr>
            <a:endParaRPr lang="en-US" sz="2000" dirty="0">
              <a:solidFill>
                <a:srgbClr val="000000"/>
              </a:solidFill>
              <a:latin typeface="Helvetica" pitchFamily="34" charset="0"/>
              <a:cs typeface="Helvetica" pitchFamily="34" charset="0"/>
            </a:endParaRPr>
          </a:p>
          <a:p>
            <a:pPr lvl="1">
              <a:spcBef>
                <a:spcPct val="0"/>
              </a:spcBef>
              <a:buClrTx/>
              <a:buFontTx/>
              <a:buNone/>
            </a:pPr>
            <a:r>
              <a:rPr lang="en-US" sz="2000" dirty="0">
                <a:solidFill>
                  <a:srgbClr val="000000"/>
                </a:solidFill>
                <a:latin typeface="Helvetica" pitchFamily="34" charset="0"/>
                <a:cs typeface="Helvetica" pitchFamily="34" charset="0"/>
              </a:rPr>
              <a:t>	Discuss 2020-2024 Highway Program Options</a:t>
            </a:r>
          </a:p>
          <a:p>
            <a:pPr lvl="1">
              <a:spcBef>
                <a:spcPct val="0"/>
              </a:spcBef>
              <a:buClrTx/>
              <a:buFontTx/>
              <a:buNone/>
            </a:pPr>
            <a:endParaRPr lang="en-US" sz="2000" dirty="0">
              <a:solidFill>
                <a:srgbClr val="000000"/>
              </a:solidFill>
              <a:latin typeface="Helvetica" pitchFamily="34" charset="0"/>
              <a:cs typeface="Helvetica" pitchFamily="34" charset="0"/>
            </a:endParaRPr>
          </a:p>
          <a:p>
            <a:pPr lvl="1">
              <a:spcBef>
                <a:spcPct val="0"/>
              </a:spcBef>
              <a:buClrTx/>
              <a:buFontTx/>
              <a:buNone/>
            </a:pPr>
            <a:r>
              <a:rPr lang="en-US" sz="2000" dirty="0">
                <a:solidFill>
                  <a:srgbClr val="000000"/>
                </a:solidFill>
                <a:latin typeface="Helvetica" pitchFamily="34" charset="0"/>
                <a:cs typeface="Helvetica" pitchFamily="34" charset="0"/>
              </a:rPr>
              <a:t>	Determine 2020-2024 Highway Program Objectives</a:t>
            </a:r>
          </a:p>
          <a:p>
            <a:pPr lvl="1">
              <a:spcBef>
                <a:spcPct val="0"/>
              </a:spcBef>
              <a:buClrTx/>
              <a:buFontTx/>
              <a:buNone/>
            </a:pPr>
            <a:endParaRPr lang="en-US" sz="2000" dirty="0">
              <a:solidFill>
                <a:srgbClr val="000000"/>
              </a:solidFill>
              <a:latin typeface="Helvetica" pitchFamily="34" charset="0"/>
              <a:cs typeface="Helvetica" pitchFamily="34" charset="0"/>
            </a:endParaRPr>
          </a:p>
          <a:p>
            <a:pPr lvl="1">
              <a:spcBef>
                <a:spcPct val="0"/>
              </a:spcBef>
              <a:buClrTx/>
              <a:buFontTx/>
              <a:buNone/>
            </a:pPr>
            <a:r>
              <a:rPr lang="en-US" sz="2000" dirty="0">
                <a:solidFill>
                  <a:srgbClr val="000000"/>
                </a:solidFill>
                <a:latin typeface="Helvetica" pitchFamily="34" charset="0"/>
                <a:cs typeface="Helvetica" pitchFamily="34" charset="0"/>
              </a:rPr>
              <a:t>	</a:t>
            </a:r>
            <a:r>
              <a:rPr lang="en-US" sz="2000" b="1" dirty="0">
                <a:solidFill>
                  <a:srgbClr val="0070C0"/>
                </a:solidFill>
                <a:latin typeface="Helvetica" pitchFamily="34" charset="0"/>
                <a:cs typeface="Helvetica" pitchFamily="34" charset="0"/>
              </a:rPr>
              <a:t>Action Item: Line Item Targets for Programming</a:t>
            </a:r>
          </a:p>
          <a:p>
            <a:pPr lvl="1">
              <a:spcBef>
                <a:spcPct val="0"/>
              </a:spcBef>
              <a:buClrTx/>
              <a:buFontTx/>
              <a:buNone/>
            </a:pPr>
            <a:endParaRPr lang="en-US" sz="2000" b="1" dirty="0">
              <a:solidFill>
                <a:srgbClr val="0070C0"/>
              </a:solidFill>
              <a:latin typeface="Helvetica" pitchFamily="34" charset="0"/>
              <a:cs typeface="Helvetica" pitchFamily="34" charset="0"/>
            </a:endParaRPr>
          </a:p>
          <a:p>
            <a:pPr lvl="1">
              <a:spcBef>
                <a:spcPct val="0"/>
              </a:spcBef>
              <a:buClrTx/>
              <a:buFontTx/>
              <a:buNone/>
            </a:pPr>
            <a:r>
              <a:rPr lang="en-US" sz="2000" dirty="0">
                <a:solidFill>
                  <a:srgbClr val="000000"/>
                </a:solidFill>
                <a:latin typeface="Helvetica" pitchFamily="34" charset="0"/>
                <a:cs typeface="Helvetica" pitchFamily="34" charset="0"/>
              </a:rPr>
              <a:t>	Develop the Draft 2020-2024 Highway Program</a:t>
            </a:r>
          </a:p>
          <a:p>
            <a:pPr lvl="1">
              <a:spcBef>
                <a:spcPct val="0"/>
              </a:spcBef>
              <a:buClrTx/>
              <a:buFontTx/>
              <a:buNone/>
            </a:pPr>
            <a:endParaRPr lang="en-US" sz="2000" dirty="0">
              <a:solidFill>
                <a:srgbClr val="000000"/>
              </a:solidFill>
              <a:latin typeface="Helvetica" pitchFamily="34" charset="0"/>
              <a:cs typeface="Helvetica" pitchFamily="34" charset="0"/>
            </a:endParaRPr>
          </a:p>
          <a:p>
            <a:pPr lvl="1">
              <a:spcBef>
                <a:spcPct val="0"/>
              </a:spcBef>
              <a:buClrTx/>
              <a:buFontTx/>
              <a:buNone/>
            </a:pPr>
            <a:r>
              <a:rPr lang="en-US" sz="2000" dirty="0">
                <a:solidFill>
                  <a:srgbClr val="000000"/>
                </a:solidFill>
                <a:latin typeface="Helvetica" pitchFamily="34" charset="0"/>
                <a:cs typeface="Helvetica" pitchFamily="34" charset="0"/>
              </a:rPr>
              <a:t>	</a:t>
            </a:r>
            <a:r>
              <a:rPr lang="en-US" sz="2000" b="1" dirty="0">
                <a:solidFill>
                  <a:srgbClr val="0070C0"/>
                </a:solidFill>
                <a:latin typeface="Helvetica" pitchFamily="34" charset="0"/>
                <a:cs typeface="Helvetica" pitchFamily="34" charset="0"/>
              </a:rPr>
              <a:t>Action Item: 2020-2024 Highway Program Objectives</a:t>
            </a:r>
          </a:p>
          <a:p>
            <a:pPr lvl="1">
              <a:spcBef>
                <a:spcPct val="0"/>
              </a:spcBef>
              <a:buClrTx/>
              <a:buFontTx/>
              <a:buNone/>
            </a:pPr>
            <a:endParaRPr lang="en-US" sz="2000" b="1" dirty="0">
              <a:solidFill>
                <a:srgbClr val="0070C0"/>
              </a:solidFill>
              <a:latin typeface="Helvetica" pitchFamily="34" charset="0"/>
              <a:cs typeface="Helvetica" pitchFamily="34" charset="0"/>
            </a:endParaRPr>
          </a:p>
        </p:txBody>
      </p:sp>
      <p:sp>
        <p:nvSpPr>
          <p:cNvPr id="6" name="Rectangle 5">
            <a:extLst>
              <a:ext uri="{FF2B5EF4-FFF2-40B4-BE49-F238E27FC236}">
                <a16:creationId xmlns:a16="http://schemas.microsoft.com/office/drawing/2014/main" id="{8CB8EC7B-8394-4687-9163-63DAC98FF146}"/>
              </a:ext>
            </a:extLst>
          </p:cNvPr>
          <p:cNvSpPr>
            <a:spLocks noChangeArrowheads="1"/>
          </p:cNvSpPr>
          <p:nvPr/>
        </p:nvSpPr>
        <p:spPr bwMode="auto">
          <a:xfrm>
            <a:off x="7599831" y="146511"/>
            <a:ext cx="1432566" cy="246221"/>
          </a:xfrm>
          <a:prstGeom prst="rect">
            <a:avLst/>
          </a:prstGeom>
          <a:noFill/>
          <a:ln w="9525">
            <a:noFill/>
            <a:miter lim="800000"/>
            <a:headEnd/>
            <a:tailEnd/>
          </a:ln>
        </p:spPr>
        <p:txBody>
          <a:bodyPr wrap="square">
            <a:spAutoFit/>
          </a:bodyPr>
          <a:lstStyle/>
          <a:p>
            <a:pPr algn="ctr">
              <a:spcBef>
                <a:spcPct val="50000"/>
              </a:spcBef>
              <a:buClrTx/>
              <a:buFontTx/>
              <a:buNone/>
            </a:pPr>
            <a:r>
              <a:rPr lang="en-US" sz="1000" dirty="0">
                <a:solidFill>
                  <a:srgbClr val="000000"/>
                </a:solidFill>
                <a:latin typeface="Helvetica" pitchFamily="34" charset="0"/>
              </a:rPr>
              <a:t>March 12, 2019</a:t>
            </a:r>
            <a:endParaRPr lang="en-US" sz="900" dirty="0">
              <a:solidFill>
                <a:srgbClr val="000000"/>
              </a:solidFill>
              <a:latin typeface="Helvetic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573514"/>
            <a:ext cx="9144000" cy="658322"/>
          </a:xfrm>
          <a:prstGeom prst="rect">
            <a:avLst/>
          </a:prstGeom>
          <a:noFill/>
          <a:ln w="9525">
            <a:noFill/>
            <a:miter lim="800000"/>
            <a:headEnd/>
            <a:tailEnd/>
          </a:ln>
        </p:spPr>
        <p:txBody>
          <a:bodyPr wrap="square">
            <a:spAutoFit/>
          </a:bodyPr>
          <a:lstStyle/>
          <a:p>
            <a:pPr algn="ctr">
              <a:lnSpc>
                <a:spcPct val="50000"/>
              </a:lnSpc>
              <a:spcBef>
                <a:spcPct val="50000"/>
              </a:spcBef>
              <a:buClrTx/>
              <a:buFontTx/>
              <a:buNone/>
            </a:pPr>
            <a:endParaRPr lang="en-US" sz="800" dirty="0">
              <a:solidFill>
                <a:srgbClr val="000000"/>
              </a:solidFill>
              <a:latin typeface="Helvetica" pitchFamily="34" charset="0"/>
              <a:cs typeface="Helvetica" pitchFamily="34" charset="0"/>
            </a:endParaRPr>
          </a:p>
          <a:p>
            <a:pPr algn="ctr">
              <a:lnSpc>
                <a:spcPct val="50000"/>
              </a:lnSpc>
              <a:spcBef>
                <a:spcPct val="50000"/>
              </a:spcBef>
              <a:buClrTx/>
              <a:buFontTx/>
              <a:buNone/>
            </a:pPr>
            <a:r>
              <a:rPr lang="en-US" sz="2000" dirty="0">
                <a:solidFill>
                  <a:srgbClr val="000000"/>
                </a:solidFill>
                <a:latin typeface="Helvetica" pitchFamily="34" charset="0"/>
                <a:cs typeface="Helvetica" pitchFamily="34" charset="0"/>
              </a:rPr>
              <a:t>Commission Program Development Schedule (2020-2024)</a:t>
            </a:r>
          </a:p>
          <a:p>
            <a:pPr algn="ctr">
              <a:lnSpc>
                <a:spcPct val="50000"/>
              </a:lnSpc>
              <a:spcBef>
                <a:spcPct val="50000"/>
              </a:spcBef>
              <a:buClrTx/>
              <a:buFontTx/>
              <a:buNone/>
            </a:pPr>
            <a:endParaRPr lang="en-US" sz="1200" dirty="0">
              <a:latin typeface="Helvetica" pitchFamily="34" charset="0"/>
              <a:cs typeface="Helvetica" pitchFamily="34" charset="0"/>
            </a:endParaRPr>
          </a:p>
        </p:txBody>
      </p:sp>
      <p:sp>
        <p:nvSpPr>
          <p:cNvPr id="5123" name="Text Box 3"/>
          <p:cNvSpPr txBox="1">
            <a:spLocks noChangeArrowheads="1"/>
          </p:cNvSpPr>
          <p:nvPr/>
        </p:nvSpPr>
        <p:spPr bwMode="auto">
          <a:xfrm>
            <a:off x="0" y="1982450"/>
            <a:ext cx="9144000" cy="2893100"/>
          </a:xfrm>
          <a:prstGeom prst="rect">
            <a:avLst/>
          </a:prstGeom>
          <a:noFill/>
          <a:ln w="9525">
            <a:noFill/>
            <a:miter lim="800000"/>
            <a:headEnd/>
            <a:tailEnd/>
          </a:ln>
        </p:spPr>
        <p:txBody>
          <a:bodyPr wrap="square">
            <a:spAutoFit/>
          </a:bodyPr>
          <a:lstStyle/>
          <a:p>
            <a:pPr lvl="1">
              <a:spcBef>
                <a:spcPct val="0"/>
              </a:spcBef>
              <a:buClrTx/>
              <a:buNone/>
            </a:pPr>
            <a:r>
              <a:rPr lang="en-US" sz="1400" dirty="0">
                <a:solidFill>
                  <a:srgbClr val="000000"/>
                </a:solidFill>
                <a:latin typeface="Helvetica" pitchFamily="34" charset="0"/>
                <a:cs typeface="Helvetica" pitchFamily="34" charset="0"/>
              </a:rPr>
              <a:t>March 2019</a:t>
            </a:r>
          </a:p>
          <a:p>
            <a:pPr lvl="1">
              <a:spcBef>
                <a:spcPct val="0"/>
              </a:spcBef>
              <a:buClrTx/>
              <a:buFontTx/>
              <a:buNone/>
            </a:pPr>
            <a:r>
              <a:rPr lang="en-US" sz="1400" dirty="0">
                <a:solidFill>
                  <a:srgbClr val="000000"/>
                </a:solidFill>
                <a:latin typeface="Helvetica" pitchFamily="34" charset="0"/>
                <a:cs typeface="Helvetica" pitchFamily="34" charset="0"/>
              </a:rPr>
              <a:t>	Discuss 2020-2024 available Highway Program funding</a:t>
            </a:r>
          </a:p>
          <a:p>
            <a:pPr lvl="1">
              <a:spcBef>
                <a:spcPct val="0"/>
              </a:spcBef>
              <a:buClrTx/>
              <a:buFontTx/>
              <a:buNone/>
            </a:pPr>
            <a:r>
              <a:rPr lang="en-US" sz="1400" dirty="0">
                <a:solidFill>
                  <a:srgbClr val="000000"/>
                </a:solidFill>
                <a:latin typeface="Helvetica" pitchFamily="34" charset="0"/>
                <a:cs typeface="Helvetica" pitchFamily="34" charset="0"/>
              </a:rPr>
              <a:t>	Discuss 2020-2024 Highway Program Options</a:t>
            </a:r>
          </a:p>
          <a:p>
            <a:pPr lvl="1">
              <a:spcBef>
                <a:spcPct val="0"/>
              </a:spcBef>
              <a:buClrTx/>
              <a:buFontTx/>
              <a:buNone/>
            </a:pPr>
            <a:r>
              <a:rPr lang="en-US" sz="1400" dirty="0">
                <a:solidFill>
                  <a:srgbClr val="000000"/>
                </a:solidFill>
                <a:latin typeface="Helvetica" pitchFamily="34" charset="0"/>
                <a:cs typeface="Helvetica" pitchFamily="34" charset="0"/>
              </a:rPr>
              <a:t>	Determine 2020-2024 Highway Program Objectives</a:t>
            </a:r>
          </a:p>
          <a:p>
            <a:pPr lvl="1">
              <a:spcBef>
                <a:spcPct val="0"/>
              </a:spcBef>
              <a:buClrTx/>
              <a:buFontTx/>
              <a:buNone/>
            </a:pPr>
            <a:r>
              <a:rPr lang="en-US" sz="1400" dirty="0">
                <a:solidFill>
                  <a:srgbClr val="000000"/>
                </a:solidFill>
                <a:latin typeface="Helvetica" pitchFamily="34" charset="0"/>
                <a:cs typeface="Helvetica" pitchFamily="34" charset="0"/>
              </a:rPr>
              <a:t>	</a:t>
            </a:r>
            <a:r>
              <a:rPr lang="en-US" sz="1400" b="1" dirty="0">
                <a:solidFill>
                  <a:srgbClr val="0070C0"/>
                </a:solidFill>
                <a:latin typeface="Helvetica" pitchFamily="34" charset="0"/>
                <a:cs typeface="Helvetica" pitchFamily="34" charset="0"/>
              </a:rPr>
              <a:t>Action Item: Line Item Targets for Programming</a:t>
            </a:r>
          </a:p>
          <a:p>
            <a:pPr lvl="1">
              <a:spcBef>
                <a:spcPct val="0"/>
              </a:spcBef>
              <a:buClrTx/>
              <a:buFontTx/>
              <a:buNone/>
            </a:pPr>
            <a:r>
              <a:rPr lang="en-US" sz="1400" dirty="0">
                <a:solidFill>
                  <a:srgbClr val="000000"/>
                </a:solidFill>
                <a:latin typeface="Helvetica" pitchFamily="34" charset="0"/>
                <a:cs typeface="Helvetica" pitchFamily="34" charset="0"/>
              </a:rPr>
              <a:t>April 2019</a:t>
            </a:r>
          </a:p>
          <a:p>
            <a:pPr lvl="1">
              <a:spcBef>
                <a:spcPct val="0"/>
              </a:spcBef>
              <a:buClrTx/>
              <a:buFontTx/>
              <a:buNone/>
            </a:pPr>
            <a:r>
              <a:rPr lang="en-US" sz="1400" dirty="0">
                <a:solidFill>
                  <a:srgbClr val="000000"/>
                </a:solidFill>
                <a:latin typeface="Helvetica" pitchFamily="34" charset="0"/>
                <a:cs typeface="Helvetica" pitchFamily="34" charset="0"/>
              </a:rPr>
              <a:t> 	Develop the Draft 2020-2024 Highway Program</a:t>
            </a:r>
          </a:p>
          <a:p>
            <a:pPr lvl="1">
              <a:spcBef>
                <a:spcPct val="0"/>
              </a:spcBef>
              <a:buClrTx/>
              <a:buFontTx/>
              <a:buNone/>
            </a:pPr>
            <a:r>
              <a:rPr lang="en-US" sz="1400" dirty="0">
                <a:solidFill>
                  <a:srgbClr val="000000"/>
                </a:solidFill>
                <a:latin typeface="Helvetica" pitchFamily="34" charset="0"/>
                <a:cs typeface="Helvetica" pitchFamily="34" charset="0"/>
              </a:rPr>
              <a:t>	</a:t>
            </a:r>
            <a:r>
              <a:rPr lang="en-US" sz="1400" b="1" dirty="0">
                <a:solidFill>
                  <a:srgbClr val="0070C0"/>
                </a:solidFill>
                <a:latin typeface="Helvetica" pitchFamily="34" charset="0"/>
                <a:cs typeface="Helvetica" pitchFamily="34" charset="0"/>
              </a:rPr>
              <a:t>Action Item: 2020-2024 Highway Program Objectives</a:t>
            </a:r>
          </a:p>
          <a:p>
            <a:pPr lvl="1">
              <a:spcBef>
                <a:spcPct val="0"/>
              </a:spcBef>
              <a:buClrTx/>
              <a:buFontTx/>
              <a:buNone/>
            </a:pPr>
            <a:r>
              <a:rPr lang="en-US" sz="1400" dirty="0">
                <a:solidFill>
                  <a:srgbClr val="000000"/>
                </a:solidFill>
                <a:latin typeface="Helvetica" pitchFamily="34" charset="0"/>
                <a:cs typeface="Helvetica" pitchFamily="34" charset="0"/>
              </a:rPr>
              <a:t>May 2019</a:t>
            </a:r>
          </a:p>
          <a:p>
            <a:pPr lvl="1">
              <a:spcBef>
                <a:spcPct val="0"/>
              </a:spcBef>
              <a:buClrTx/>
              <a:buFontTx/>
              <a:buNone/>
            </a:pPr>
            <a:r>
              <a:rPr lang="en-US" sz="1400" dirty="0">
                <a:solidFill>
                  <a:srgbClr val="000000"/>
                </a:solidFill>
                <a:latin typeface="Helvetica" pitchFamily="34" charset="0"/>
                <a:cs typeface="Helvetica" pitchFamily="34" charset="0"/>
              </a:rPr>
              <a:t> 	Present the Draft 2020-2024 Iowa Transportation Improvement Program to the public</a:t>
            </a:r>
          </a:p>
          <a:p>
            <a:pPr lvl="1">
              <a:spcBef>
                <a:spcPct val="0"/>
              </a:spcBef>
              <a:buClrTx/>
              <a:buFontTx/>
              <a:buNone/>
            </a:pPr>
            <a:r>
              <a:rPr lang="en-US" sz="1400" dirty="0">
                <a:solidFill>
                  <a:srgbClr val="000000"/>
                </a:solidFill>
                <a:latin typeface="Helvetica" pitchFamily="34" charset="0"/>
                <a:cs typeface="Helvetica" pitchFamily="34" charset="0"/>
              </a:rPr>
              <a:t>          (including all previous program approvals and draft 2020–2024 Highway Program)</a:t>
            </a:r>
          </a:p>
          <a:p>
            <a:pPr lvl="1">
              <a:spcBef>
                <a:spcPct val="0"/>
              </a:spcBef>
              <a:buClrTx/>
              <a:buFontTx/>
              <a:buNone/>
            </a:pPr>
            <a:r>
              <a:rPr lang="en-US" sz="1400" dirty="0">
                <a:solidFill>
                  <a:srgbClr val="000000"/>
                </a:solidFill>
                <a:latin typeface="Helvetica" pitchFamily="34" charset="0"/>
                <a:cs typeface="Helvetica" pitchFamily="34" charset="0"/>
              </a:rPr>
              <a:t>June 2019</a:t>
            </a:r>
          </a:p>
          <a:p>
            <a:pPr lvl="1">
              <a:spcBef>
                <a:spcPct val="0"/>
              </a:spcBef>
              <a:buClrTx/>
              <a:buFontTx/>
              <a:buNone/>
            </a:pPr>
            <a:r>
              <a:rPr lang="en-US" sz="1400" dirty="0">
                <a:solidFill>
                  <a:srgbClr val="000000"/>
                </a:solidFill>
                <a:latin typeface="Helvetica" pitchFamily="34" charset="0"/>
                <a:cs typeface="Helvetica" pitchFamily="34" charset="0"/>
              </a:rPr>
              <a:t> 	</a:t>
            </a:r>
            <a:r>
              <a:rPr lang="en-US" sz="1400" b="1" dirty="0">
                <a:solidFill>
                  <a:srgbClr val="0070C0"/>
                </a:solidFill>
                <a:latin typeface="Helvetica" pitchFamily="34" charset="0"/>
                <a:cs typeface="Helvetica" pitchFamily="34" charset="0"/>
              </a:rPr>
              <a:t>Action Item: Approve the 2020–2024 Iowa Transportation Improvement Program</a:t>
            </a:r>
          </a:p>
        </p:txBody>
      </p:sp>
      <p:sp>
        <p:nvSpPr>
          <p:cNvPr id="6" name="Slide Number Placeholder 5"/>
          <p:cNvSpPr>
            <a:spLocks noGrp="1"/>
          </p:cNvSpPr>
          <p:nvPr>
            <p:ph type="sldNum" sz="quarter" idx="12"/>
          </p:nvPr>
        </p:nvSpPr>
        <p:spPr/>
        <p:txBody>
          <a:bodyPr/>
          <a:lstStyle/>
          <a:p>
            <a:pPr>
              <a:buNone/>
              <a:defRPr/>
            </a:pPr>
            <a:fld id="{2B0DEF53-7DF5-47EE-8769-039F17C43088}" type="slidenum">
              <a:rPr lang="en-US" smtClean="0"/>
              <a:pPr>
                <a:buNone/>
                <a:defRPr/>
              </a:pPr>
              <a:t>3</a:t>
            </a:fld>
            <a:endParaRPr lang="en-US" dirty="0"/>
          </a:p>
        </p:txBody>
      </p:sp>
      <p:sp>
        <p:nvSpPr>
          <p:cNvPr id="8" name="Rectangle 6">
            <a:extLst>
              <a:ext uri="{FF2B5EF4-FFF2-40B4-BE49-F238E27FC236}">
                <a16:creationId xmlns:a16="http://schemas.microsoft.com/office/drawing/2014/main" id="{9B6CF9D3-4D92-479D-A8F0-8B76DC73EC01}"/>
              </a:ext>
            </a:extLst>
          </p:cNvPr>
          <p:cNvSpPr>
            <a:spLocks noChangeArrowheads="1"/>
          </p:cNvSpPr>
          <p:nvPr/>
        </p:nvSpPr>
        <p:spPr bwMode="auto">
          <a:xfrm>
            <a:off x="7748729" y="32729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2541659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Helvetica" panose="020B0604020202020204" pitchFamily="34" charset="0"/>
                <a:cs typeface="Helvetica" panose="020B0604020202020204" pitchFamily="34" charset="0"/>
              </a:rPr>
              <a:t>Decision Points</a:t>
            </a:r>
          </a:p>
        </p:txBody>
      </p:sp>
      <p:sp>
        <p:nvSpPr>
          <p:cNvPr id="3" name="Content Placeholder 2"/>
          <p:cNvSpPr>
            <a:spLocks noGrp="1"/>
          </p:cNvSpPr>
          <p:nvPr>
            <p:ph idx="1"/>
          </p:nvPr>
        </p:nvSpPr>
        <p:spPr>
          <a:xfrm>
            <a:off x="379379" y="2164405"/>
            <a:ext cx="8229600" cy="3487366"/>
          </a:xfrm>
        </p:spPr>
        <p:txBody>
          <a:bodyPr>
            <a:noAutofit/>
          </a:bodyPr>
          <a:lstStyle/>
          <a:p>
            <a:pPr marL="0" indent="0">
              <a:buNone/>
            </a:pPr>
            <a:endParaRPr lang="en-US" sz="2400" dirty="0">
              <a:solidFill>
                <a:srgbClr val="008000"/>
              </a:solidFill>
              <a:latin typeface="Helvetica" panose="020B0604020202020204" pitchFamily="34" charset="0"/>
              <a:cs typeface="Helvetica" panose="020B0604020202020204" pitchFamily="34" charset="0"/>
            </a:endParaRPr>
          </a:p>
          <a:p>
            <a:pPr marL="514350" indent="-514350">
              <a:buAutoNum type="arabicPeriod"/>
            </a:pPr>
            <a:r>
              <a:rPr lang="en-US" sz="2400" dirty="0">
                <a:solidFill>
                  <a:srgbClr val="008000"/>
                </a:solidFill>
                <a:latin typeface="Helvetica" panose="020B0604020202020204" pitchFamily="34" charset="0"/>
                <a:cs typeface="Helvetica" panose="020B0604020202020204" pitchFamily="34" charset="0"/>
              </a:rPr>
              <a:t>Should projects in the 2020-2023 program continue to be programmed with cost/schedule updates?</a:t>
            </a:r>
          </a:p>
          <a:p>
            <a:pPr marL="514350" indent="-514350">
              <a:buAutoNum type="arabicPeriod"/>
            </a:pPr>
            <a:r>
              <a:rPr lang="en-US" sz="2400" dirty="0">
                <a:solidFill>
                  <a:srgbClr val="008000"/>
                </a:solidFill>
                <a:latin typeface="Helvetica" panose="020B0604020202020204" pitchFamily="34" charset="0"/>
                <a:cs typeface="Helvetica" panose="020B0604020202020204" pitchFamily="34" charset="0"/>
              </a:rPr>
              <a:t>How should program balances be utilized?</a:t>
            </a:r>
          </a:p>
        </p:txBody>
      </p:sp>
      <p:sp>
        <p:nvSpPr>
          <p:cNvPr id="4" name="Slide Number Placeholder 3"/>
          <p:cNvSpPr>
            <a:spLocks noGrp="1"/>
          </p:cNvSpPr>
          <p:nvPr>
            <p:ph type="sldNum" sz="quarter" idx="12"/>
          </p:nvPr>
        </p:nvSpPr>
        <p:spPr>
          <a:xfrm>
            <a:off x="6925339" y="6409513"/>
            <a:ext cx="2133600" cy="365125"/>
          </a:xfrm>
        </p:spPr>
        <p:txBody>
          <a:bodyPr/>
          <a:lstStyle/>
          <a:p>
            <a:pPr>
              <a:buFont typeface="Wingdings" pitchFamily="2" charset="2"/>
              <a:buNone/>
              <a:defRPr/>
            </a:pPr>
            <a:fld id="{2B0DEF53-7DF5-47EE-8769-039F17C43088}" type="slidenum">
              <a:rPr lang="en-US" smtClean="0">
                <a:latin typeface="Helvetica" panose="020B0604020202020204" pitchFamily="34" charset="0"/>
                <a:cs typeface="Helvetica" panose="020B0604020202020204" pitchFamily="34" charset="0"/>
              </a:rPr>
              <a:pPr>
                <a:buFont typeface="Wingdings" pitchFamily="2" charset="2"/>
                <a:buNone/>
                <a:defRPr/>
              </a:pPr>
              <a:t>4</a:t>
            </a:fld>
            <a:endParaRPr lang="en-US" dirty="0">
              <a:latin typeface="Helvetica" panose="020B0604020202020204" pitchFamily="34" charset="0"/>
              <a:cs typeface="Helvetica" panose="020B0604020202020204" pitchFamily="34" charset="0"/>
            </a:endParaRPr>
          </a:p>
        </p:txBody>
      </p:sp>
      <p:sp>
        <p:nvSpPr>
          <p:cNvPr id="7" name="Rectangle 6">
            <a:extLst>
              <a:ext uri="{FF2B5EF4-FFF2-40B4-BE49-F238E27FC236}">
                <a16:creationId xmlns:a16="http://schemas.microsoft.com/office/drawing/2014/main" id="{777D2391-2CA2-4A70-8DBA-89168C73CC24}"/>
              </a:ext>
            </a:extLst>
          </p:cNvPr>
          <p:cNvSpPr>
            <a:spLocks noChangeArrowheads="1"/>
          </p:cNvSpPr>
          <p:nvPr/>
        </p:nvSpPr>
        <p:spPr bwMode="auto">
          <a:xfrm>
            <a:off x="7748729" y="32729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4155590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3"/>
          <p:cNvSpPr>
            <a:spLocks noGrp="1"/>
          </p:cNvSpPr>
          <p:nvPr>
            <p:ph type="title"/>
          </p:nvPr>
        </p:nvSpPr>
        <p:spPr>
          <a:xfrm>
            <a:off x="468461" y="0"/>
            <a:ext cx="8305800" cy="868362"/>
          </a:xfrm>
        </p:spPr>
        <p:txBody>
          <a:bodyPr/>
          <a:lstStyle/>
          <a:p>
            <a:r>
              <a:rPr lang="en-US" sz="1800" dirty="0">
                <a:solidFill>
                  <a:srgbClr val="000000"/>
                </a:solidFill>
                <a:latin typeface="Helvetica" pitchFamily="34" charset="0"/>
                <a:ea typeface="Helvetica" pitchFamily="34" charset="0"/>
                <a:cs typeface="Helvetica" pitchFamily="34" charset="0"/>
              </a:rPr>
              <a:t>FY 19-24 Primary Road/TIME-21 Funds Forecast</a:t>
            </a:r>
            <a:br>
              <a:rPr lang="en-US" sz="1800" dirty="0">
                <a:solidFill>
                  <a:srgbClr val="000000"/>
                </a:solidFill>
                <a:latin typeface="Helvetica" pitchFamily="34" charset="0"/>
                <a:ea typeface="Helvetica" pitchFamily="34" charset="0"/>
                <a:cs typeface="Helvetica" pitchFamily="34" charset="0"/>
              </a:rPr>
            </a:br>
            <a:r>
              <a:rPr lang="en-US" sz="1600" dirty="0">
                <a:solidFill>
                  <a:srgbClr val="000000"/>
                </a:solidFill>
                <a:latin typeface="Helvetica" pitchFamily="34" charset="0"/>
                <a:ea typeface="Helvetica" pitchFamily="34" charset="0"/>
                <a:cs typeface="Helvetica" pitchFamily="34" charset="0"/>
              </a:rPr>
              <a:t>(x $1,000,000)</a:t>
            </a:r>
          </a:p>
        </p:txBody>
      </p:sp>
      <p:sp>
        <p:nvSpPr>
          <p:cNvPr id="58896" name="Rectangle 6"/>
          <p:cNvSpPr>
            <a:spLocks noChangeArrowheads="1"/>
          </p:cNvSpPr>
          <p:nvPr/>
        </p:nvSpPr>
        <p:spPr bwMode="auto">
          <a:xfrm>
            <a:off x="8464259" y="125413"/>
            <a:ext cx="184731" cy="246221"/>
          </a:xfrm>
          <a:prstGeom prst="rect">
            <a:avLst/>
          </a:prstGeom>
          <a:noFill/>
          <a:ln w="9525">
            <a:noFill/>
            <a:miter lim="800000"/>
            <a:headEnd/>
            <a:tailEnd/>
          </a:ln>
        </p:spPr>
        <p:txBody>
          <a:bodyPr wrap="none">
            <a:spAutoFit/>
          </a:bodyPr>
          <a:lstStyle/>
          <a:p>
            <a:pPr algn="ctr">
              <a:spcBef>
                <a:spcPct val="50000"/>
              </a:spcBef>
              <a:buClrTx/>
              <a:buFontTx/>
              <a:buNone/>
            </a:pPr>
            <a:endParaRPr lang="en-US" sz="1000">
              <a:solidFill>
                <a:srgbClr val="000000"/>
              </a:solidFill>
              <a:latin typeface="Helvetica" pitchFamily="34" charset="0"/>
            </a:endParaRPr>
          </a:p>
        </p:txBody>
      </p:sp>
      <p:sp>
        <p:nvSpPr>
          <p:cNvPr id="5" name="Rectangle 6"/>
          <p:cNvSpPr>
            <a:spLocks noChangeArrowheads="1"/>
          </p:cNvSpPr>
          <p:nvPr/>
        </p:nvSpPr>
        <p:spPr bwMode="auto">
          <a:xfrm>
            <a:off x="8021861" y="12541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pic>
        <p:nvPicPr>
          <p:cNvPr id="3" name="Picture 2">
            <a:extLst>
              <a:ext uri="{FF2B5EF4-FFF2-40B4-BE49-F238E27FC236}">
                <a16:creationId xmlns:a16="http://schemas.microsoft.com/office/drawing/2014/main" id="{AE09D8B4-7E43-4541-B2EA-02A0E9E40E69}"/>
              </a:ext>
            </a:extLst>
          </p:cNvPr>
          <p:cNvPicPr>
            <a:picLocks noChangeAspect="1"/>
          </p:cNvPicPr>
          <p:nvPr/>
        </p:nvPicPr>
        <p:blipFill>
          <a:blip r:embed="rId2"/>
          <a:stretch>
            <a:fillRect/>
          </a:stretch>
        </p:blipFill>
        <p:spPr>
          <a:xfrm>
            <a:off x="279918" y="868361"/>
            <a:ext cx="8640147" cy="5624513"/>
          </a:xfrm>
          <a:prstGeom prst="rect">
            <a:avLst/>
          </a:prstGeom>
        </p:spPr>
      </p:pic>
      <p:sp>
        <p:nvSpPr>
          <p:cNvPr id="7" name="Slide Number Placeholder 5">
            <a:extLst>
              <a:ext uri="{FF2B5EF4-FFF2-40B4-BE49-F238E27FC236}">
                <a16:creationId xmlns:a16="http://schemas.microsoft.com/office/drawing/2014/main" id="{1895083B-E4FF-42E4-A1F7-E2E49F37E598}"/>
              </a:ext>
            </a:extLst>
          </p:cNvPr>
          <p:cNvSpPr>
            <a:spLocks noGrp="1"/>
          </p:cNvSpPr>
          <p:nvPr>
            <p:ph type="sldNum" sz="quarter" idx="12"/>
          </p:nvPr>
        </p:nvSpPr>
        <p:spPr>
          <a:xfrm>
            <a:off x="6947967" y="6492875"/>
            <a:ext cx="2133600" cy="365125"/>
          </a:xfrm>
        </p:spPr>
        <p:txBody>
          <a:bodyPr/>
          <a:lstStyle/>
          <a:p>
            <a:pPr>
              <a:buNone/>
              <a:defRPr/>
            </a:pPr>
            <a:fld id="{2B0DEF53-7DF5-47EE-8769-039F17C43088}" type="slidenum">
              <a:rPr lang="en-US" sz="1200" smtClean="0">
                <a:latin typeface="Helvetica" panose="020B0604020202020204" pitchFamily="34" charset="0"/>
                <a:cs typeface="Helvetica" panose="020B0604020202020204" pitchFamily="34" charset="0"/>
              </a:rPr>
              <a:pPr>
                <a:buNone/>
                <a:defRPr/>
              </a:pPr>
              <a:t>5</a:t>
            </a:fld>
            <a:endParaRPr lang="en-US" sz="12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912553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ChangeArrowheads="1"/>
          </p:cNvSpPr>
          <p:nvPr/>
        </p:nvSpPr>
        <p:spPr bwMode="auto">
          <a:xfrm>
            <a:off x="0" y="228600"/>
            <a:ext cx="9144000" cy="1255728"/>
          </a:xfrm>
          <a:prstGeom prst="rect">
            <a:avLst/>
          </a:prstGeom>
          <a:noFill/>
          <a:ln w="9525">
            <a:noFill/>
            <a:miter lim="800000"/>
            <a:headEnd/>
            <a:tailEnd/>
          </a:ln>
        </p:spPr>
        <p:txBody>
          <a:bodyPr>
            <a:spAutoFit/>
          </a:bodyPr>
          <a:lstStyle/>
          <a:p>
            <a:pPr algn="ctr">
              <a:lnSpc>
                <a:spcPct val="55000"/>
              </a:lnSpc>
              <a:spcBef>
                <a:spcPct val="50000"/>
              </a:spcBef>
              <a:buClrTx/>
              <a:buFontTx/>
              <a:buNone/>
            </a:pPr>
            <a:endParaRPr lang="en-US" sz="2400" dirty="0">
              <a:solidFill>
                <a:srgbClr val="000000"/>
              </a:solidFill>
              <a:latin typeface="Helvetica" pitchFamily="34" charset="0"/>
              <a:ea typeface="Helvetica" pitchFamily="34" charset="0"/>
              <a:cs typeface="Helvetica" pitchFamily="34" charset="0"/>
            </a:endParaRPr>
          </a:p>
          <a:p>
            <a:pPr algn="ctr">
              <a:lnSpc>
                <a:spcPct val="55000"/>
              </a:lnSpc>
              <a:spcBef>
                <a:spcPct val="50000"/>
              </a:spcBef>
              <a:buClrTx/>
              <a:buFontTx/>
              <a:buNone/>
            </a:pPr>
            <a:r>
              <a:rPr lang="en-US" sz="2400" dirty="0">
                <a:solidFill>
                  <a:srgbClr val="000000"/>
                </a:solidFill>
                <a:latin typeface="Helvetica" pitchFamily="34" charset="0"/>
                <a:ea typeface="Helvetica" pitchFamily="34" charset="0"/>
                <a:cs typeface="Helvetica" pitchFamily="34" charset="0"/>
              </a:rPr>
              <a:t>2020 - 2024 Highway Program Funding Assumptions</a:t>
            </a:r>
          </a:p>
          <a:p>
            <a:pPr algn="ctr">
              <a:lnSpc>
                <a:spcPct val="55000"/>
              </a:lnSpc>
              <a:spcBef>
                <a:spcPct val="50000"/>
              </a:spcBef>
              <a:buClrTx/>
              <a:buFontTx/>
              <a:buNone/>
            </a:pPr>
            <a:r>
              <a:rPr lang="en-US" sz="2400" dirty="0">
                <a:solidFill>
                  <a:srgbClr val="000000"/>
                </a:solidFill>
                <a:latin typeface="Helvetica" pitchFamily="34" charset="0"/>
                <a:ea typeface="Helvetica" pitchFamily="34" charset="0"/>
                <a:cs typeface="Helvetica" pitchFamily="34" charset="0"/>
              </a:rPr>
              <a:t>RUTF/TIME-21</a:t>
            </a:r>
          </a:p>
          <a:p>
            <a:pPr algn="ctr">
              <a:lnSpc>
                <a:spcPct val="50000"/>
              </a:lnSpc>
              <a:spcBef>
                <a:spcPct val="50000"/>
              </a:spcBef>
              <a:buClrTx/>
              <a:buFontTx/>
              <a:buNone/>
            </a:pPr>
            <a:r>
              <a:rPr lang="en-US" sz="1200" dirty="0">
                <a:solidFill>
                  <a:srgbClr val="000000"/>
                </a:solidFill>
                <a:latin typeface="Helvetica" pitchFamily="34" charset="0"/>
                <a:ea typeface="Helvetica" pitchFamily="34" charset="0"/>
                <a:cs typeface="Helvetica" pitchFamily="34" charset="0"/>
              </a:rPr>
              <a:t>(For Highway Planning Purposes Only)</a:t>
            </a:r>
          </a:p>
        </p:txBody>
      </p:sp>
      <p:sp>
        <p:nvSpPr>
          <p:cNvPr id="59395" name="Text Box 3"/>
          <p:cNvSpPr txBox="1">
            <a:spLocks noChangeArrowheads="1"/>
          </p:cNvSpPr>
          <p:nvPr/>
        </p:nvSpPr>
        <p:spPr bwMode="auto">
          <a:xfrm>
            <a:off x="0" y="1707449"/>
            <a:ext cx="9144000" cy="3077766"/>
          </a:xfrm>
          <a:prstGeom prst="rect">
            <a:avLst/>
          </a:prstGeom>
          <a:noFill/>
          <a:ln w="9525">
            <a:noFill/>
            <a:miter lim="800000"/>
            <a:headEnd/>
            <a:tailEnd/>
          </a:ln>
        </p:spPr>
        <p:txBody>
          <a:bodyPr>
            <a:spAutoFit/>
          </a:bodyPr>
          <a:lstStyle/>
          <a:p>
            <a:pPr lvl="1">
              <a:spcBef>
                <a:spcPct val="0"/>
              </a:spcBef>
              <a:buClrTx/>
              <a:buNone/>
            </a:pPr>
            <a:endParaRPr lang="en-US" sz="1400" dirty="0">
              <a:latin typeface="Helvetica" pitchFamily="34" charset="0"/>
              <a:ea typeface="Helvetica" pitchFamily="34" charset="0"/>
              <a:cs typeface="Helvetica" pitchFamily="34" charset="0"/>
            </a:endParaRPr>
          </a:p>
          <a:p>
            <a:pPr marL="742950" lvl="1" indent="-285750">
              <a:spcBef>
                <a:spcPct val="0"/>
              </a:spcBef>
              <a:buClrTx/>
              <a:buFont typeface="Arial" panose="020B0604020202020204" pitchFamily="34" charset="0"/>
              <a:buChar char="•"/>
            </a:pPr>
            <a:r>
              <a:rPr lang="en-US" sz="1800" dirty="0">
                <a:latin typeface="Helvetica" panose="020B0604020202020204" pitchFamily="34" charset="0"/>
                <a:ea typeface="Helvetica" panose="020B0604020202020204" pitchFamily="34" charset="0"/>
                <a:cs typeface="Helvetica" panose="020B0604020202020204" pitchFamily="34" charset="0"/>
              </a:rPr>
              <a:t>Reflects slowing of revenues from fees for new registration after several years of robust new vehicle sales.</a:t>
            </a:r>
          </a:p>
          <a:p>
            <a:pPr marL="742950" lvl="1" indent="-285750">
              <a:spcBef>
                <a:spcPct val="0"/>
              </a:spcBef>
              <a:buClrTx/>
              <a:buFont typeface="Arial" panose="020B0604020202020204" pitchFamily="34" charset="0"/>
              <a:buChar char="•"/>
            </a:pPr>
            <a:endParaRPr lang="en-US" sz="1800" dirty="0">
              <a:latin typeface="Helvetica" panose="020B0604020202020204" pitchFamily="34" charset="0"/>
              <a:ea typeface="Helvetica" panose="020B0604020202020204" pitchFamily="34" charset="0"/>
              <a:cs typeface="Helvetica" panose="020B0604020202020204" pitchFamily="34" charset="0"/>
            </a:endParaRPr>
          </a:p>
          <a:p>
            <a:pPr marL="742950" lvl="1" indent="-285750">
              <a:spcBef>
                <a:spcPct val="0"/>
              </a:spcBef>
              <a:buClrTx/>
              <a:buFont typeface="Arial" panose="020B0604020202020204" pitchFamily="34" charset="0"/>
              <a:buChar char="•"/>
            </a:pPr>
            <a:r>
              <a:rPr lang="en-US" sz="1800" dirty="0">
                <a:latin typeface="Helvetica" panose="020B0604020202020204" pitchFamily="34" charset="0"/>
                <a:ea typeface="Helvetica" panose="020B0604020202020204" pitchFamily="34" charset="0"/>
                <a:cs typeface="Helvetica" panose="020B0604020202020204" pitchFamily="34" charset="0"/>
              </a:rPr>
              <a:t>Ref</a:t>
            </a:r>
            <a:r>
              <a:rPr lang="en-US" sz="1800" dirty="0">
                <a:latin typeface="Helvetica" panose="020B0604020202020204" pitchFamily="34" charset="0"/>
                <a:cs typeface="Helvetica" panose="020B0604020202020204" pitchFamily="34" charset="0"/>
              </a:rPr>
              <a:t>lects future reduction in fuel tax revenue due to decreased fuel consumption that results from the greater fuel efficiency of the new vehicles that have been purchased over the past several years.</a:t>
            </a:r>
          </a:p>
          <a:p>
            <a:pPr marL="742950" lvl="1" indent="-285750">
              <a:spcBef>
                <a:spcPct val="0"/>
              </a:spcBef>
              <a:buClrTx/>
              <a:buFont typeface="Arial" panose="020B0604020202020204" pitchFamily="34" charset="0"/>
              <a:buChar char="•"/>
            </a:pPr>
            <a:endParaRPr lang="en-US" sz="1800" dirty="0">
              <a:latin typeface="Helvetica" pitchFamily="34" charset="0"/>
              <a:ea typeface="Helvetica" pitchFamily="34" charset="0"/>
              <a:cs typeface="Helvetica" pitchFamily="34" charset="0"/>
            </a:endParaRPr>
          </a:p>
          <a:p>
            <a:pPr marL="742950" lvl="1" indent="-285750">
              <a:spcBef>
                <a:spcPct val="0"/>
              </a:spcBef>
              <a:buClrTx/>
              <a:buFont typeface="Arial" panose="020B0604020202020204" pitchFamily="34" charset="0"/>
              <a:buChar char="•"/>
            </a:pPr>
            <a:r>
              <a:rPr lang="en-US" sz="1800" dirty="0">
                <a:latin typeface="Helvetica" pitchFamily="34" charset="0"/>
                <a:ea typeface="Helvetica" pitchFamily="34" charset="0"/>
                <a:cs typeface="Helvetica" pitchFamily="34" charset="0"/>
              </a:rPr>
              <a:t>TIME-21 funding cap of $225 million has been met.</a:t>
            </a:r>
            <a:endParaRPr lang="en-US" sz="1800" dirty="0">
              <a:latin typeface="Helvetica" panose="020B0604020202020204" pitchFamily="34" charset="0"/>
              <a:cs typeface="Helvetica" panose="020B0604020202020204" pitchFamily="34" charset="0"/>
            </a:endParaRPr>
          </a:p>
          <a:p>
            <a:pPr marL="742950" lvl="1" indent="-285750">
              <a:spcBef>
                <a:spcPct val="0"/>
              </a:spcBef>
              <a:buClrTx/>
              <a:buFont typeface="Arial" panose="020B0604020202020204" pitchFamily="34" charset="0"/>
              <a:buChar char="•"/>
            </a:pPr>
            <a:endParaRPr lang="en-US" sz="1800" dirty="0">
              <a:latin typeface="Helvetica" panose="020B0604020202020204" pitchFamily="34" charset="0"/>
              <a:cs typeface="Helvetica" panose="020B0604020202020204" pitchFamily="34" charset="0"/>
            </a:endParaRPr>
          </a:p>
          <a:p>
            <a:pPr marL="742950" lvl="1" indent="-285750">
              <a:spcBef>
                <a:spcPct val="0"/>
              </a:spcBef>
              <a:buClrTx/>
              <a:buFont typeface="Arial" panose="020B0604020202020204" pitchFamily="34" charset="0"/>
              <a:buChar char="•"/>
            </a:pPr>
            <a:r>
              <a:rPr lang="en-US" sz="1800" dirty="0">
                <a:latin typeface="Helvetica" pitchFamily="34" charset="0"/>
                <a:ea typeface="Helvetica" pitchFamily="34" charset="0"/>
                <a:cs typeface="Helvetica" pitchFamily="34" charset="0"/>
              </a:rPr>
              <a:t>Average combined RUTF/TIME-21 growth of 0.5% annually </a:t>
            </a:r>
            <a:r>
              <a:rPr lang="en-US" sz="1800" dirty="0">
                <a:solidFill>
                  <a:srgbClr val="000000"/>
                </a:solidFill>
                <a:latin typeface="Helvetica" pitchFamily="34" charset="0"/>
                <a:ea typeface="Helvetica" pitchFamily="34" charset="0"/>
                <a:cs typeface="Helvetica" pitchFamily="34" charset="0"/>
              </a:rPr>
              <a:t>	</a:t>
            </a:r>
          </a:p>
        </p:txBody>
      </p:sp>
      <p:sp>
        <p:nvSpPr>
          <p:cNvPr id="5" name="Slide Number Placeholder 4"/>
          <p:cNvSpPr>
            <a:spLocks noGrp="1"/>
          </p:cNvSpPr>
          <p:nvPr>
            <p:ph type="sldNum" sz="quarter" idx="12"/>
          </p:nvPr>
        </p:nvSpPr>
        <p:spPr>
          <a:xfrm>
            <a:off x="6876039" y="6423301"/>
            <a:ext cx="2133600" cy="365125"/>
          </a:xfrm>
        </p:spPr>
        <p:txBody>
          <a:bodyPr/>
          <a:lstStyle/>
          <a:p>
            <a:pPr>
              <a:buNone/>
              <a:defRPr/>
            </a:pPr>
            <a:fld id="{103A245A-4344-4ADD-88E1-2801F720F328}" type="slidenum">
              <a:rPr lang="en-US" smtClean="0">
                <a:latin typeface="Helvetica" panose="020B0604020202020204" pitchFamily="34" charset="0"/>
                <a:cs typeface="Helvetica" panose="020B0604020202020204" pitchFamily="34" charset="0"/>
              </a:rPr>
              <a:pPr>
                <a:buNone/>
                <a:defRPr/>
              </a:pPr>
              <a:t>6</a:t>
            </a:fld>
            <a:endParaRPr lang="en-US" dirty="0">
              <a:latin typeface="Helvetica" panose="020B0604020202020204" pitchFamily="34" charset="0"/>
              <a:cs typeface="Helvetica" panose="020B0604020202020204" pitchFamily="34" charset="0"/>
            </a:endParaRPr>
          </a:p>
        </p:txBody>
      </p:sp>
      <p:sp>
        <p:nvSpPr>
          <p:cNvPr id="7" name="Rectangle 6">
            <a:extLst>
              <a:ext uri="{FF2B5EF4-FFF2-40B4-BE49-F238E27FC236}">
                <a16:creationId xmlns:a16="http://schemas.microsoft.com/office/drawing/2014/main" id="{628A80DE-9C83-4859-9F5D-8A0122D36B34}"/>
              </a:ext>
            </a:extLst>
          </p:cNvPr>
          <p:cNvSpPr>
            <a:spLocks noChangeArrowheads="1"/>
          </p:cNvSpPr>
          <p:nvPr/>
        </p:nvSpPr>
        <p:spPr bwMode="auto">
          <a:xfrm>
            <a:off x="8021861" y="125413"/>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1885682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228600"/>
            <a:ext cx="9144000" cy="1065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1"/>
                </a:solidFill>
                <a:latin typeface="Times New Roman" pitchFamily="18" charset="0"/>
              </a:defRPr>
            </a:lvl1pPr>
            <a:lvl2pPr marL="742950" indent="-285750" eaLnBrk="0" hangingPunct="0">
              <a:buSzPct val="55000"/>
              <a:buChar char="n"/>
              <a:defRPr sz="2800">
                <a:solidFill>
                  <a:schemeClr val="tx1"/>
                </a:solidFill>
                <a:latin typeface="Times New Roman" pitchFamily="18" charset="0"/>
              </a:defRPr>
            </a:lvl2pPr>
            <a:lvl3pPr marL="1143000" indent="-228600" eaLnBrk="0" hangingPunct="0">
              <a:buSzPct val="65000"/>
              <a:buChar char="l"/>
              <a:defRPr sz="2400">
                <a:solidFill>
                  <a:schemeClr val="tx1"/>
                </a:solidFill>
                <a:latin typeface="Times New Roman" pitchFamily="18" charset="0"/>
              </a:defRPr>
            </a:lvl3pPr>
            <a:lvl4pPr marL="1600200" indent="-228600" eaLnBrk="0" hangingPunct="0">
              <a:buSzPct val="85000"/>
              <a:defRPr sz="2000">
                <a:solidFill>
                  <a:schemeClr val="tx1"/>
                </a:solidFill>
                <a:latin typeface="Times New Roman" pitchFamily="18" charset="0"/>
              </a:defRPr>
            </a:lvl4pPr>
            <a:lvl5pPr marL="2057400" indent="-228600" eaLnBrk="0" hangingPunct="0">
              <a:buSzPct val="80000"/>
              <a:buChar char="§"/>
              <a:defRPr>
                <a:solidFill>
                  <a:schemeClr val="tx1"/>
                </a:solidFill>
                <a:latin typeface="Times New Roman" pitchFamily="18"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a:solidFill>
                  <a:schemeClr val="tx1"/>
                </a:solidFill>
                <a:latin typeface="Times New Roman" pitchFamily="18"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a:solidFill>
                  <a:schemeClr val="tx1"/>
                </a:solidFill>
                <a:latin typeface="Times New Roman" pitchFamily="18"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a:solidFill>
                  <a:schemeClr val="tx1"/>
                </a:solidFill>
                <a:latin typeface="Times New Roman" pitchFamily="18"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a:solidFill>
                  <a:schemeClr val="tx1"/>
                </a:solidFill>
                <a:latin typeface="Times New Roman" pitchFamily="18" charset="0"/>
              </a:defRPr>
            </a:lvl9pPr>
          </a:lstStyle>
          <a:p>
            <a:pPr algn="ctr" eaLnBrk="1" hangingPunct="1">
              <a:lnSpc>
                <a:spcPct val="55000"/>
              </a:lnSpc>
              <a:spcBef>
                <a:spcPct val="50000"/>
              </a:spcBef>
              <a:buClrTx/>
              <a:buFontTx/>
              <a:buNone/>
            </a:pPr>
            <a:r>
              <a:rPr lang="en-US" altLang="en-US" sz="2400" dirty="0">
                <a:solidFill>
                  <a:srgbClr val="000000"/>
                </a:solidFill>
                <a:latin typeface="Helvetica" pitchFamily="34" charset="0"/>
              </a:rPr>
              <a:t>2020 - 2024 Forecast of</a:t>
            </a:r>
          </a:p>
          <a:p>
            <a:pPr algn="ctr" eaLnBrk="1" hangingPunct="1">
              <a:lnSpc>
                <a:spcPct val="55000"/>
              </a:lnSpc>
              <a:spcBef>
                <a:spcPct val="50000"/>
              </a:spcBef>
              <a:buClrTx/>
              <a:buFontTx/>
              <a:buNone/>
            </a:pPr>
            <a:r>
              <a:rPr lang="en-US" altLang="en-US" sz="2400" dirty="0">
                <a:solidFill>
                  <a:srgbClr val="000000"/>
                </a:solidFill>
                <a:latin typeface="Helvetica" pitchFamily="34" charset="0"/>
              </a:rPr>
              <a:t>Iowa Federal-Aid Formula Transportation Authorized Funds</a:t>
            </a:r>
          </a:p>
          <a:p>
            <a:pPr algn="ctr" eaLnBrk="1" hangingPunct="1">
              <a:lnSpc>
                <a:spcPct val="50000"/>
              </a:lnSpc>
              <a:spcBef>
                <a:spcPct val="50000"/>
              </a:spcBef>
              <a:buClrTx/>
              <a:buFontTx/>
              <a:buNone/>
            </a:pPr>
            <a:r>
              <a:rPr lang="en-US" altLang="en-US" sz="1200" dirty="0">
                <a:solidFill>
                  <a:srgbClr val="000000"/>
                </a:solidFill>
                <a:latin typeface="Helvetica" pitchFamily="34" charset="0"/>
              </a:rPr>
              <a:t>(x $1,000)</a:t>
            </a:r>
          </a:p>
          <a:p>
            <a:pPr algn="ctr" eaLnBrk="1" hangingPunct="1">
              <a:lnSpc>
                <a:spcPct val="50000"/>
              </a:lnSpc>
              <a:spcBef>
                <a:spcPct val="50000"/>
              </a:spcBef>
              <a:buClrTx/>
              <a:buFontTx/>
              <a:buNone/>
            </a:pPr>
            <a:r>
              <a:rPr lang="en-US" altLang="en-US" sz="1200" dirty="0">
                <a:solidFill>
                  <a:srgbClr val="000000"/>
                </a:solidFill>
                <a:latin typeface="Helvetica" pitchFamily="34" charset="0"/>
              </a:rPr>
              <a:t>(For Highway Planning Purposes Only)</a:t>
            </a:r>
          </a:p>
        </p:txBody>
      </p:sp>
      <p:sp>
        <p:nvSpPr>
          <p:cNvPr id="3075" name="Rectangle 3"/>
          <p:cNvSpPr>
            <a:spLocks noChangeArrowheads="1"/>
          </p:cNvSpPr>
          <p:nvPr/>
        </p:nvSpPr>
        <p:spPr bwMode="auto">
          <a:xfrm>
            <a:off x="0" y="2661091"/>
            <a:ext cx="9144000" cy="2362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3376613" eaLnBrk="0" hangingPunct="0">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sz="3200">
                <a:solidFill>
                  <a:schemeClr val="tx1"/>
                </a:solidFill>
                <a:latin typeface="Times New Roman" pitchFamily="18" charset="0"/>
              </a:defRPr>
            </a:lvl1pPr>
            <a:lvl2pPr marL="742950" indent="-285750" defTabSz="3376613" eaLnBrk="0" hangingPunct="0">
              <a:buSzPct val="55000"/>
              <a:buChar char="n"/>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sz="2800">
                <a:solidFill>
                  <a:schemeClr val="tx1"/>
                </a:solidFill>
                <a:latin typeface="Times New Roman" pitchFamily="18" charset="0"/>
              </a:defRPr>
            </a:lvl2pPr>
            <a:lvl3pPr marL="1143000" indent="-228600" defTabSz="3376613" eaLnBrk="0" hangingPunct="0">
              <a:buSzPct val="65000"/>
              <a:buChar char="l"/>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sz="2400">
                <a:solidFill>
                  <a:schemeClr val="tx1"/>
                </a:solidFill>
                <a:latin typeface="Times New Roman" pitchFamily="18" charset="0"/>
              </a:defRPr>
            </a:lvl3pPr>
            <a:lvl4pPr marL="1600200" indent="-228600" defTabSz="3376613" eaLnBrk="0" hangingPunct="0">
              <a:buSzPct val="85000"/>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sz="2000">
                <a:solidFill>
                  <a:schemeClr val="tx1"/>
                </a:solidFill>
                <a:latin typeface="Times New Roman" pitchFamily="18" charset="0"/>
              </a:defRPr>
            </a:lvl4pPr>
            <a:lvl5pPr marL="2057400" indent="-228600" defTabSz="3376613" eaLnBrk="0" hangingPunct="0">
              <a:buSzPct val="80000"/>
              <a:buChar char="§"/>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solidFill>
                  <a:schemeClr val="tx1"/>
                </a:solidFill>
                <a:latin typeface="Times New Roman" pitchFamily="18" charset="0"/>
              </a:defRPr>
            </a:lvl5pPr>
            <a:lvl6pPr marL="2514600" indent="-228600" defTabSz="3376613" eaLnBrk="0" fontAlgn="base" hangingPunct="0">
              <a:spcBef>
                <a:spcPct val="20000"/>
              </a:spcBef>
              <a:spcAft>
                <a:spcPct val="0"/>
              </a:spcAft>
              <a:buClr>
                <a:schemeClr val="accent2"/>
              </a:buClr>
              <a:buSzPct val="80000"/>
              <a:buFont typeface="Wingdings" pitchFamily="2" charset="2"/>
              <a:buChar char="§"/>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solidFill>
                  <a:schemeClr val="tx1"/>
                </a:solidFill>
                <a:latin typeface="Times New Roman" pitchFamily="18" charset="0"/>
              </a:defRPr>
            </a:lvl6pPr>
            <a:lvl7pPr marL="2971800" indent="-228600" defTabSz="3376613" eaLnBrk="0" fontAlgn="base" hangingPunct="0">
              <a:spcBef>
                <a:spcPct val="20000"/>
              </a:spcBef>
              <a:spcAft>
                <a:spcPct val="0"/>
              </a:spcAft>
              <a:buClr>
                <a:schemeClr val="accent2"/>
              </a:buClr>
              <a:buSzPct val="80000"/>
              <a:buFont typeface="Wingdings" pitchFamily="2" charset="2"/>
              <a:buChar char="§"/>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solidFill>
                  <a:schemeClr val="tx1"/>
                </a:solidFill>
                <a:latin typeface="Times New Roman" pitchFamily="18" charset="0"/>
              </a:defRPr>
            </a:lvl7pPr>
            <a:lvl8pPr marL="3429000" indent="-228600" defTabSz="3376613" eaLnBrk="0" fontAlgn="base" hangingPunct="0">
              <a:spcBef>
                <a:spcPct val="20000"/>
              </a:spcBef>
              <a:spcAft>
                <a:spcPct val="0"/>
              </a:spcAft>
              <a:buClr>
                <a:schemeClr val="accent2"/>
              </a:buClr>
              <a:buSzPct val="80000"/>
              <a:buFont typeface="Wingdings" pitchFamily="2" charset="2"/>
              <a:buChar char="§"/>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solidFill>
                  <a:schemeClr val="tx1"/>
                </a:solidFill>
                <a:latin typeface="Times New Roman" pitchFamily="18" charset="0"/>
              </a:defRPr>
            </a:lvl8pPr>
            <a:lvl9pPr marL="3886200" indent="-228600" defTabSz="3376613" eaLnBrk="0" fontAlgn="base" hangingPunct="0">
              <a:spcBef>
                <a:spcPct val="20000"/>
              </a:spcBef>
              <a:spcAft>
                <a:spcPct val="0"/>
              </a:spcAft>
              <a:buClr>
                <a:schemeClr val="accent2"/>
              </a:buClr>
              <a:buSzPct val="80000"/>
              <a:buFont typeface="Wingdings" pitchFamily="2" charset="2"/>
              <a:buChar char="§"/>
              <a:tabLst>
                <a:tab pos="179388" algn="l"/>
                <a:tab pos="401638" algn="l"/>
                <a:tab pos="625475" algn="l"/>
                <a:tab pos="3194050" algn="r"/>
                <a:tab pos="3883025" algn="r"/>
                <a:tab pos="4513263" algn="r"/>
                <a:tab pos="5149850" algn="r"/>
                <a:tab pos="5834063" algn="r"/>
                <a:tab pos="6459538" algn="r"/>
                <a:tab pos="7086600" algn="r"/>
                <a:tab pos="7664450" algn="r"/>
                <a:tab pos="8289925" algn="r"/>
                <a:tab pos="8855075" algn="r"/>
              </a:tabLst>
              <a:defRPr>
                <a:solidFill>
                  <a:schemeClr val="tx1"/>
                </a:solidFill>
                <a:latin typeface="Times New Roman" pitchFamily="18" charset="0"/>
              </a:defRPr>
            </a:lvl9pPr>
          </a:lstStyle>
          <a:p>
            <a:pPr eaLnBrk="1" hangingPunct="1">
              <a:lnSpc>
                <a:spcPct val="55000"/>
              </a:lnSpc>
              <a:spcBef>
                <a:spcPct val="50000"/>
              </a:spcBef>
              <a:buClrTx/>
              <a:buFontTx/>
              <a:buNone/>
            </a:pPr>
            <a:r>
              <a:rPr lang="en-US" altLang="en-US" sz="1000" dirty="0">
                <a:solidFill>
                  <a:srgbClr val="000000"/>
                </a:solidFill>
                <a:latin typeface="Helvetica" pitchFamily="34" charset="0"/>
              </a:rPr>
              <a:t>	National Highway Performance Program	311,400	311,400	311,400	311,400	 311,400 	 311,400 	 311,400 	 311,400 	 311,400 	 311,400 </a:t>
            </a:r>
          </a:p>
          <a:p>
            <a:pPr eaLnBrk="1" hangingPunct="1">
              <a:lnSpc>
                <a:spcPct val="55000"/>
              </a:lnSpc>
              <a:spcBef>
                <a:spcPct val="50000"/>
              </a:spcBef>
              <a:buClrTx/>
              <a:buFontTx/>
              <a:buNone/>
            </a:pPr>
            <a:r>
              <a:rPr lang="en-US" altLang="en-US" sz="1000" dirty="0">
                <a:solidFill>
                  <a:srgbClr val="000000"/>
                </a:solidFill>
                <a:latin typeface="Helvetica" pitchFamily="34" charset="0"/>
              </a:rPr>
              <a:t>	Surface Transportation Block Grant	144,700	5,800	144,700	5,800	144,700	5,800	144,700	5,800	144,700	5,800</a:t>
            </a:r>
          </a:p>
          <a:p>
            <a:pPr eaLnBrk="1" hangingPunct="1">
              <a:lnSpc>
                <a:spcPct val="55000"/>
              </a:lnSpc>
              <a:spcBef>
                <a:spcPct val="50000"/>
              </a:spcBef>
              <a:buClrTx/>
              <a:buFontTx/>
              <a:buNone/>
            </a:pPr>
            <a:r>
              <a:rPr lang="en-US" altLang="en-US" sz="1000" dirty="0">
                <a:solidFill>
                  <a:srgbClr val="000000"/>
                </a:solidFill>
                <a:latin typeface="Helvetica" pitchFamily="34" charset="0"/>
              </a:rPr>
              <a:t>	Congestion Mitigation &amp; Air Quality                  	11,900	4,900	11,900	4,900	11,900	4,900	11,900	4,900	11,900	4,900</a:t>
            </a:r>
          </a:p>
          <a:p>
            <a:pPr eaLnBrk="1" hangingPunct="1">
              <a:lnSpc>
                <a:spcPct val="55000"/>
              </a:lnSpc>
              <a:spcBef>
                <a:spcPct val="50000"/>
              </a:spcBef>
              <a:buClrTx/>
              <a:buFontTx/>
              <a:buNone/>
            </a:pPr>
            <a:r>
              <a:rPr lang="en-US" altLang="en-US" sz="1000" dirty="0">
                <a:solidFill>
                  <a:srgbClr val="000000"/>
                </a:solidFill>
                <a:latin typeface="Helvetica" pitchFamily="34" charset="0"/>
              </a:rPr>
              <a:t>	Highway Safety Improvement Program	28,400	26,400	28,400	26,400	28,400	26,400	28,400	26,400	28,400	26,400</a:t>
            </a:r>
          </a:p>
          <a:p>
            <a:pPr eaLnBrk="1" hangingPunct="1">
              <a:lnSpc>
                <a:spcPct val="55000"/>
              </a:lnSpc>
              <a:spcBef>
                <a:spcPct val="50000"/>
              </a:spcBef>
              <a:buClrTx/>
              <a:buFontTx/>
              <a:buNone/>
            </a:pPr>
            <a:r>
              <a:rPr lang="en-US" altLang="en-US" sz="1000" dirty="0">
                <a:solidFill>
                  <a:srgbClr val="000000"/>
                </a:solidFill>
                <a:latin typeface="Helvetica" pitchFamily="34" charset="0"/>
              </a:rPr>
              <a:t>	Rail-Highway Crossing	5,800	5,800	5,800	5,800	5,800	5,800	5,800	5,800	5,800	5,800</a:t>
            </a:r>
          </a:p>
          <a:p>
            <a:pPr eaLnBrk="1" hangingPunct="1">
              <a:lnSpc>
                <a:spcPct val="55000"/>
              </a:lnSpc>
              <a:spcBef>
                <a:spcPct val="50000"/>
              </a:spcBef>
              <a:buClrTx/>
              <a:buFontTx/>
              <a:buNone/>
            </a:pPr>
            <a:r>
              <a:rPr lang="en-US" altLang="en-US" sz="1000" dirty="0">
                <a:solidFill>
                  <a:srgbClr val="000000"/>
                </a:solidFill>
                <a:latin typeface="Helvetica" pitchFamily="34" charset="0"/>
              </a:rPr>
              <a:t>	Transportation Alternatives Set-aside	4,700	 — 	4,700	 —	4,700	 —	4,700	 —	4,700	 —</a:t>
            </a:r>
          </a:p>
          <a:p>
            <a:pPr eaLnBrk="1" hangingPunct="1">
              <a:lnSpc>
                <a:spcPct val="55000"/>
              </a:lnSpc>
              <a:spcBef>
                <a:spcPct val="50000"/>
              </a:spcBef>
              <a:buClrTx/>
              <a:buFontTx/>
              <a:buNone/>
            </a:pPr>
            <a:r>
              <a:rPr lang="en-US" altLang="en-US" sz="1000" dirty="0">
                <a:solidFill>
                  <a:srgbClr val="000000"/>
                </a:solidFill>
                <a:latin typeface="Helvetica" pitchFamily="34" charset="0"/>
              </a:rPr>
              <a:t>	Flexible TAP Set-aside	4,700	 — 	4,700	 —	4,700	 —	4,700	 —	4,700	 —</a:t>
            </a:r>
          </a:p>
          <a:p>
            <a:pPr eaLnBrk="1" hangingPunct="1">
              <a:lnSpc>
                <a:spcPct val="55000"/>
              </a:lnSpc>
              <a:spcBef>
                <a:spcPct val="50000"/>
              </a:spcBef>
              <a:buClrTx/>
              <a:buFontTx/>
              <a:buNone/>
            </a:pPr>
            <a:r>
              <a:rPr lang="en-US" altLang="en-US" sz="1000" dirty="0">
                <a:solidFill>
                  <a:srgbClr val="000000"/>
                </a:solidFill>
                <a:latin typeface="Helvetica" pitchFamily="34" charset="0"/>
              </a:rPr>
              <a:t>	Federal Recreational Trails Set-aside	1,400	 — 	1,400	 —	1,400	 —	1,400	 —	1,400	 —</a:t>
            </a:r>
          </a:p>
          <a:p>
            <a:pPr eaLnBrk="1" hangingPunct="1">
              <a:lnSpc>
                <a:spcPct val="55000"/>
              </a:lnSpc>
              <a:spcBef>
                <a:spcPct val="50000"/>
              </a:spcBef>
              <a:buClrTx/>
              <a:buFontTx/>
              <a:buNone/>
            </a:pPr>
            <a:r>
              <a:rPr lang="en-US" altLang="en-US" sz="1000" dirty="0">
                <a:solidFill>
                  <a:srgbClr val="000000"/>
                </a:solidFill>
                <a:latin typeface="Helvetica" pitchFamily="34" charset="0"/>
              </a:rPr>
              <a:t>	Metropolitan Planning	  2,100	— 	2,100	 —	2,200	 —	2,200	 —	2,200	 —</a:t>
            </a:r>
          </a:p>
          <a:p>
            <a:pPr eaLnBrk="1" hangingPunct="1">
              <a:lnSpc>
                <a:spcPct val="55000"/>
              </a:lnSpc>
              <a:spcBef>
                <a:spcPct val="50000"/>
              </a:spcBef>
              <a:buClrTx/>
              <a:buFontTx/>
              <a:buNone/>
            </a:pPr>
            <a:r>
              <a:rPr lang="en-US" altLang="en-US" sz="1000" dirty="0">
                <a:solidFill>
                  <a:srgbClr val="000000"/>
                </a:solidFill>
                <a:latin typeface="Helvetica" pitchFamily="34" charset="0"/>
              </a:rPr>
              <a:t>	Statewide Planning and Research 	10,700	10,300	10,700	10,300	10,700	10,300	10,700	10,300	10,700	10,300</a:t>
            </a:r>
          </a:p>
          <a:p>
            <a:pPr eaLnBrk="1" hangingPunct="1">
              <a:lnSpc>
                <a:spcPct val="55000"/>
              </a:lnSpc>
              <a:spcBef>
                <a:spcPct val="50000"/>
              </a:spcBef>
              <a:buClrTx/>
              <a:buFontTx/>
              <a:buNone/>
            </a:pPr>
            <a:r>
              <a:rPr lang="en-US" altLang="en-US" sz="1000" dirty="0">
                <a:solidFill>
                  <a:srgbClr val="000000"/>
                </a:solidFill>
                <a:latin typeface="Helvetica" pitchFamily="34" charset="0"/>
              </a:rPr>
              <a:t>	National Highway Freight Program	</a:t>
            </a:r>
            <a:r>
              <a:rPr lang="en-US" altLang="en-US" sz="1000" u="sng" dirty="0">
                <a:solidFill>
                  <a:srgbClr val="000000"/>
                </a:solidFill>
                <a:latin typeface="Helvetica" pitchFamily="34" charset="0"/>
              </a:rPr>
              <a:t>18,400</a:t>
            </a:r>
            <a:r>
              <a:rPr lang="en-US" altLang="en-US" sz="1000" dirty="0">
                <a:solidFill>
                  <a:srgbClr val="000000"/>
                </a:solidFill>
                <a:latin typeface="Helvetica" pitchFamily="34" charset="0"/>
              </a:rPr>
              <a:t>	</a:t>
            </a:r>
            <a:r>
              <a:rPr lang="en-US" altLang="en-US" sz="1000" u="sng" dirty="0">
                <a:solidFill>
                  <a:srgbClr val="000000"/>
                </a:solidFill>
                <a:latin typeface="Helvetica" pitchFamily="34" charset="0"/>
              </a:rPr>
              <a:t>16,600</a:t>
            </a:r>
            <a:r>
              <a:rPr lang="en-US" altLang="en-US" sz="1000" dirty="0">
                <a:solidFill>
                  <a:srgbClr val="000000"/>
                </a:solidFill>
                <a:latin typeface="Helvetica" pitchFamily="34" charset="0"/>
              </a:rPr>
              <a:t>	</a:t>
            </a:r>
            <a:r>
              <a:rPr lang="en-US" altLang="en-US" sz="1000" u="sng" dirty="0">
                <a:solidFill>
                  <a:srgbClr val="000000"/>
                </a:solidFill>
                <a:latin typeface="Helvetica" pitchFamily="34" charset="0"/>
              </a:rPr>
              <a:t>18,400</a:t>
            </a:r>
            <a:r>
              <a:rPr lang="en-US" altLang="en-US" sz="1000" dirty="0">
                <a:solidFill>
                  <a:srgbClr val="000000"/>
                </a:solidFill>
                <a:latin typeface="Helvetica" pitchFamily="34" charset="0"/>
              </a:rPr>
              <a:t>	</a:t>
            </a:r>
            <a:r>
              <a:rPr lang="en-US" altLang="en-US" sz="1000" u="sng" dirty="0">
                <a:solidFill>
                  <a:srgbClr val="000000"/>
                </a:solidFill>
                <a:latin typeface="Helvetica" pitchFamily="34" charset="0"/>
              </a:rPr>
              <a:t>16,600</a:t>
            </a:r>
            <a:r>
              <a:rPr lang="en-US" altLang="en-US" sz="1000" dirty="0">
                <a:latin typeface="Helvetica" pitchFamily="34" charset="0"/>
              </a:rPr>
              <a:t> </a:t>
            </a:r>
            <a:r>
              <a:rPr lang="en-US" altLang="en-US" sz="1000" dirty="0">
                <a:solidFill>
                  <a:srgbClr val="000000"/>
                </a:solidFill>
                <a:latin typeface="Helvetica" pitchFamily="34" charset="0"/>
              </a:rPr>
              <a:t>	</a:t>
            </a:r>
            <a:r>
              <a:rPr lang="en-US" altLang="en-US" sz="1000" u="sng" dirty="0">
                <a:solidFill>
                  <a:srgbClr val="000000"/>
                </a:solidFill>
                <a:latin typeface="Helvetica" pitchFamily="34" charset="0"/>
              </a:rPr>
              <a:t>18,400</a:t>
            </a:r>
            <a:r>
              <a:rPr lang="en-US" altLang="en-US" sz="1000" dirty="0">
                <a:solidFill>
                  <a:srgbClr val="000000"/>
                </a:solidFill>
                <a:latin typeface="Helvetica" pitchFamily="34" charset="0"/>
              </a:rPr>
              <a:t>	</a:t>
            </a:r>
            <a:r>
              <a:rPr lang="en-US" altLang="en-US" sz="1000" u="sng" dirty="0">
                <a:solidFill>
                  <a:srgbClr val="000000"/>
                </a:solidFill>
                <a:latin typeface="Helvetica" pitchFamily="34" charset="0"/>
              </a:rPr>
              <a:t>16,600</a:t>
            </a:r>
            <a:r>
              <a:rPr lang="en-US" altLang="en-US" sz="1000" u="sng" dirty="0">
                <a:latin typeface="Helvetica" pitchFamily="34" charset="0"/>
              </a:rPr>
              <a:t> </a:t>
            </a:r>
            <a:r>
              <a:rPr lang="en-US" altLang="en-US" sz="1000" dirty="0">
                <a:solidFill>
                  <a:srgbClr val="000000"/>
                </a:solidFill>
                <a:latin typeface="Helvetica" pitchFamily="34" charset="0"/>
              </a:rPr>
              <a:t>	</a:t>
            </a:r>
            <a:r>
              <a:rPr lang="en-US" altLang="en-US" sz="1000" u="sng" dirty="0">
                <a:solidFill>
                  <a:srgbClr val="000000"/>
                </a:solidFill>
                <a:latin typeface="Helvetica" pitchFamily="34" charset="0"/>
              </a:rPr>
              <a:t>18,400</a:t>
            </a:r>
            <a:r>
              <a:rPr lang="en-US" altLang="en-US" sz="1000" dirty="0">
                <a:solidFill>
                  <a:srgbClr val="000000"/>
                </a:solidFill>
                <a:latin typeface="Helvetica" pitchFamily="34" charset="0"/>
              </a:rPr>
              <a:t>	</a:t>
            </a:r>
            <a:r>
              <a:rPr lang="en-US" altLang="en-US" sz="1000" u="sng" dirty="0">
                <a:solidFill>
                  <a:srgbClr val="000000"/>
                </a:solidFill>
                <a:latin typeface="Helvetica" pitchFamily="34" charset="0"/>
              </a:rPr>
              <a:t>16,600</a:t>
            </a:r>
            <a:r>
              <a:rPr lang="en-US" altLang="en-US" sz="1000" u="sng" dirty="0">
                <a:latin typeface="Helvetica" pitchFamily="34" charset="0"/>
              </a:rPr>
              <a:t> </a:t>
            </a:r>
            <a:r>
              <a:rPr lang="en-US" altLang="en-US" sz="1000" dirty="0">
                <a:solidFill>
                  <a:srgbClr val="000000"/>
                </a:solidFill>
                <a:latin typeface="Helvetica" pitchFamily="34" charset="0"/>
              </a:rPr>
              <a:t>	</a:t>
            </a:r>
            <a:r>
              <a:rPr lang="en-US" altLang="en-US" sz="1000" u="sng" dirty="0">
                <a:solidFill>
                  <a:srgbClr val="000000"/>
                </a:solidFill>
                <a:latin typeface="Helvetica" pitchFamily="34" charset="0"/>
              </a:rPr>
              <a:t>18,400</a:t>
            </a:r>
            <a:r>
              <a:rPr lang="en-US" altLang="en-US" sz="1000" dirty="0">
                <a:solidFill>
                  <a:srgbClr val="000000"/>
                </a:solidFill>
                <a:latin typeface="Helvetica" pitchFamily="34" charset="0"/>
              </a:rPr>
              <a:t>	</a:t>
            </a:r>
            <a:r>
              <a:rPr lang="en-US" altLang="en-US" sz="1000" u="sng" dirty="0">
                <a:solidFill>
                  <a:srgbClr val="000000"/>
                </a:solidFill>
                <a:latin typeface="Helvetica" pitchFamily="34" charset="0"/>
              </a:rPr>
              <a:t> 16,600</a:t>
            </a:r>
            <a:r>
              <a:rPr lang="en-US" altLang="en-US" sz="1000" u="sng" dirty="0">
                <a:latin typeface="Helvetica" pitchFamily="34" charset="0"/>
              </a:rPr>
              <a:t> </a:t>
            </a:r>
            <a:r>
              <a:rPr lang="en-US" altLang="en-US" sz="1000" dirty="0">
                <a:solidFill>
                  <a:srgbClr val="000000"/>
                </a:solidFill>
                <a:latin typeface="Helvetica" pitchFamily="34" charset="0"/>
              </a:rPr>
              <a:t>	</a:t>
            </a:r>
          </a:p>
          <a:p>
            <a:pPr eaLnBrk="1" hangingPunct="1">
              <a:lnSpc>
                <a:spcPct val="55000"/>
              </a:lnSpc>
              <a:spcBef>
                <a:spcPct val="50000"/>
              </a:spcBef>
              <a:buClrTx/>
              <a:buFontTx/>
              <a:buNone/>
            </a:pPr>
            <a:r>
              <a:rPr lang="en-US" altLang="en-US" sz="1000" dirty="0">
                <a:solidFill>
                  <a:srgbClr val="000000"/>
                </a:solidFill>
                <a:latin typeface="Helvetica" pitchFamily="34" charset="0"/>
              </a:rPr>
              <a:t>	</a:t>
            </a:r>
          </a:p>
          <a:p>
            <a:pPr eaLnBrk="1" hangingPunct="1">
              <a:lnSpc>
                <a:spcPct val="55000"/>
              </a:lnSpc>
              <a:spcBef>
                <a:spcPct val="50000"/>
              </a:spcBef>
              <a:buClrTx/>
              <a:buFontTx/>
              <a:buNone/>
            </a:pPr>
            <a:r>
              <a:rPr lang="en-US" altLang="en-US" sz="1000" dirty="0">
                <a:solidFill>
                  <a:srgbClr val="000000"/>
                </a:solidFill>
                <a:latin typeface="Helvetica" pitchFamily="34" charset="0"/>
              </a:rPr>
              <a:t>	Total		544,300	   381,200	544,300	381,200	544,300	381,200	544,300	381,200	544,300	381,200</a:t>
            </a:r>
          </a:p>
          <a:p>
            <a:pPr eaLnBrk="1" hangingPunct="1">
              <a:lnSpc>
                <a:spcPct val="55000"/>
              </a:lnSpc>
              <a:spcBef>
                <a:spcPct val="50000"/>
              </a:spcBef>
              <a:buClrTx/>
              <a:buFontTx/>
              <a:buNone/>
            </a:pPr>
            <a:endParaRPr lang="en-US" altLang="en-US" sz="1000" dirty="0">
              <a:latin typeface="Helvetica" pitchFamily="34" charset="0"/>
            </a:endParaRPr>
          </a:p>
        </p:txBody>
      </p:sp>
      <p:sp>
        <p:nvSpPr>
          <p:cNvPr id="3076" name="Rectangle 4"/>
          <p:cNvSpPr>
            <a:spLocks noChangeArrowheads="1"/>
          </p:cNvSpPr>
          <p:nvPr/>
        </p:nvSpPr>
        <p:spPr bwMode="auto">
          <a:xfrm>
            <a:off x="0" y="5079157"/>
            <a:ext cx="9144000" cy="1398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1"/>
                </a:solidFill>
                <a:latin typeface="Times New Roman" pitchFamily="18" charset="0"/>
              </a:defRPr>
            </a:lvl1pPr>
            <a:lvl2pPr marL="742950" indent="-285750" eaLnBrk="0" hangingPunct="0">
              <a:buSzPct val="55000"/>
              <a:buChar char="n"/>
              <a:defRPr sz="2800">
                <a:solidFill>
                  <a:schemeClr val="tx1"/>
                </a:solidFill>
                <a:latin typeface="Times New Roman" pitchFamily="18" charset="0"/>
              </a:defRPr>
            </a:lvl2pPr>
            <a:lvl3pPr marL="1143000" indent="-228600" eaLnBrk="0" hangingPunct="0">
              <a:buSzPct val="65000"/>
              <a:buChar char="l"/>
              <a:defRPr sz="2400">
                <a:solidFill>
                  <a:schemeClr val="tx1"/>
                </a:solidFill>
                <a:latin typeface="Times New Roman" pitchFamily="18" charset="0"/>
              </a:defRPr>
            </a:lvl3pPr>
            <a:lvl4pPr marL="1600200" indent="-228600" eaLnBrk="0" hangingPunct="0">
              <a:buSzPct val="85000"/>
              <a:defRPr sz="2000">
                <a:solidFill>
                  <a:schemeClr val="tx1"/>
                </a:solidFill>
                <a:latin typeface="Times New Roman" pitchFamily="18" charset="0"/>
              </a:defRPr>
            </a:lvl4pPr>
            <a:lvl5pPr marL="2057400" indent="-228600" eaLnBrk="0" hangingPunct="0">
              <a:buSzPct val="80000"/>
              <a:buChar char="§"/>
              <a:defRPr>
                <a:solidFill>
                  <a:schemeClr val="tx1"/>
                </a:solidFill>
                <a:latin typeface="Times New Roman" pitchFamily="18"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a:solidFill>
                  <a:schemeClr val="tx1"/>
                </a:solidFill>
                <a:latin typeface="Times New Roman" pitchFamily="18"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a:solidFill>
                  <a:schemeClr val="tx1"/>
                </a:solidFill>
                <a:latin typeface="Times New Roman" pitchFamily="18"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a:solidFill>
                  <a:schemeClr val="tx1"/>
                </a:solidFill>
                <a:latin typeface="Times New Roman" pitchFamily="18"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a:solidFill>
                  <a:schemeClr val="tx1"/>
                </a:solidFill>
                <a:latin typeface="Times New Roman" pitchFamily="18" charset="0"/>
              </a:defRPr>
            </a:lvl9pPr>
          </a:lstStyle>
          <a:p>
            <a:pPr algn="ctr" eaLnBrk="1" hangingPunct="1">
              <a:lnSpc>
                <a:spcPct val="50000"/>
              </a:lnSpc>
              <a:spcBef>
                <a:spcPct val="50000"/>
              </a:spcBef>
              <a:buClrTx/>
              <a:buFontTx/>
              <a:buNone/>
            </a:pPr>
            <a:r>
              <a:rPr lang="en-US" altLang="en-US" sz="1200" b="1" dirty="0">
                <a:solidFill>
                  <a:srgbClr val="000000"/>
                </a:solidFill>
                <a:latin typeface="Helvetica" pitchFamily="34" charset="0"/>
              </a:rPr>
              <a:t>Total Federal-Aid Formula Funds Forecast to DOT Programs</a:t>
            </a:r>
          </a:p>
          <a:p>
            <a:pPr algn="ctr" eaLnBrk="1" hangingPunct="1">
              <a:lnSpc>
                <a:spcPct val="50000"/>
              </a:lnSpc>
              <a:spcBef>
                <a:spcPct val="50000"/>
              </a:spcBef>
              <a:buClrTx/>
              <a:buFontTx/>
              <a:buNone/>
            </a:pPr>
            <a:r>
              <a:rPr lang="en-US" altLang="en-US" sz="1200" dirty="0">
                <a:solidFill>
                  <a:srgbClr val="000000"/>
                </a:solidFill>
                <a:latin typeface="Helvetica" pitchFamily="34" charset="0"/>
              </a:rPr>
              <a:t>(x $1,000,000)</a:t>
            </a:r>
          </a:p>
          <a:p>
            <a:pPr algn="ctr" eaLnBrk="1" hangingPunct="1">
              <a:lnSpc>
                <a:spcPct val="0"/>
              </a:lnSpc>
              <a:spcBef>
                <a:spcPct val="50000"/>
              </a:spcBef>
              <a:buClrTx/>
              <a:buFontTx/>
              <a:buNone/>
            </a:pPr>
            <a:endParaRPr lang="en-US" altLang="en-US" sz="1200" dirty="0">
              <a:solidFill>
                <a:srgbClr val="000000"/>
              </a:solidFill>
              <a:latin typeface="Helvetica" pitchFamily="34" charset="0"/>
            </a:endParaRPr>
          </a:p>
          <a:p>
            <a:pPr algn="ctr" eaLnBrk="1" hangingPunct="1">
              <a:lnSpc>
                <a:spcPct val="50000"/>
              </a:lnSpc>
              <a:spcBef>
                <a:spcPct val="50000"/>
              </a:spcBef>
              <a:buClrTx/>
              <a:buFontTx/>
              <a:buNone/>
            </a:pPr>
            <a:r>
              <a:rPr lang="en-US" altLang="en-US" sz="1200" dirty="0">
                <a:solidFill>
                  <a:srgbClr val="000000"/>
                </a:solidFill>
                <a:latin typeface="Helvetica" pitchFamily="34" charset="0"/>
              </a:rPr>
              <a:t> 	   </a:t>
            </a:r>
            <a:r>
              <a:rPr lang="en-US" altLang="en-US" sz="1200" b="1" dirty="0">
                <a:solidFill>
                  <a:srgbClr val="000000"/>
                </a:solidFill>
                <a:latin typeface="Helvetica" pitchFamily="34" charset="0"/>
              </a:rPr>
              <a:t>2020</a:t>
            </a:r>
            <a:r>
              <a:rPr lang="en-US" altLang="en-US" sz="1200" dirty="0">
                <a:solidFill>
                  <a:srgbClr val="000000"/>
                </a:solidFill>
                <a:latin typeface="Helvetica" pitchFamily="34" charset="0"/>
              </a:rPr>
              <a:t> -  ($381.2 @ 92.0% Obligation Authority = $350.7) + (August Redistribution $15.0) + (HIP $23.5) = $389.2</a:t>
            </a:r>
          </a:p>
          <a:p>
            <a:pPr algn="ctr" eaLnBrk="1" hangingPunct="1">
              <a:lnSpc>
                <a:spcPct val="50000"/>
              </a:lnSpc>
              <a:spcBef>
                <a:spcPct val="50000"/>
              </a:spcBef>
              <a:buClrTx/>
              <a:buFontTx/>
              <a:buNone/>
            </a:pPr>
            <a:r>
              <a:rPr lang="en-US" altLang="en-US" sz="1200" dirty="0">
                <a:solidFill>
                  <a:srgbClr val="000000"/>
                </a:solidFill>
                <a:latin typeface="Helvetica" pitchFamily="34" charset="0"/>
              </a:rPr>
              <a:t>  </a:t>
            </a:r>
            <a:r>
              <a:rPr lang="en-US" altLang="en-US" sz="1200" b="1" dirty="0">
                <a:solidFill>
                  <a:srgbClr val="000000"/>
                </a:solidFill>
                <a:latin typeface="Helvetica" pitchFamily="34" charset="0"/>
              </a:rPr>
              <a:t>2021</a:t>
            </a:r>
            <a:r>
              <a:rPr lang="en-US" altLang="en-US" sz="1200" dirty="0">
                <a:solidFill>
                  <a:srgbClr val="000000"/>
                </a:solidFill>
                <a:latin typeface="Helvetica" pitchFamily="34" charset="0"/>
              </a:rPr>
              <a:t> -  ($381.2 @ 92.0% Obligation Authority = $350.7) + (August Redistribution $15.0) = $365.7</a:t>
            </a:r>
          </a:p>
          <a:p>
            <a:pPr algn="ctr" eaLnBrk="1" hangingPunct="1">
              <a:lnSpc>
                <a:spcPct val="50000"/>
              </a:lnSpc>
              <a:spcBef>
                <a:spcPct val="50000"/>
              </a:spcBef>
              <a:buClrTx/>
              <a:buFontTx/>
              <a:buNone/>
            </a:pPr>
            <a:r>
              <a:rPr lang="en-US" altLang="en-US" sz="1200" dirty="0">
                <a:solidFill>
                  <a:srgbClr val="000000"/>
                </a:solidFill>
                <a:latin typeface="Helvetica" pitchFamily="34" charset="0"/>
              </a:rPr>
              <a:t>  </a:t>
            </a:r>
            <a:r>
              <a:rPr lang="en-US" altLang="en-US" sz="1200" b="1" dirty="0">
                <a:solidFill>
                  <a:srgbClr val="000000"/>
                </a:solidFill>
                <a:latin typeface="Helvetica" pitchFamily="34" charset="0"/>
              </a:rPr>
              <a:t>2022</a:t>
            </a:r>
            <a:r>
              <a:rPr lang="en-US" altLang="en-US" sz="1200" dirty="0">
                <a:solidFill>
                  <a:srgbClr val="000000"/>
                </a:solidFill>
                <a:latin typeface="Helvetica" pitchFamily="34" charset="0"/>
              </a:rPr>
              <a:t> -  ($381.2 @ 92.0% Obligation Authority = $350.7) + (August Redistribution $15.0) = $365.7</a:t>
            </a:r>
          </a:p>
          <a:p>
            <a:pPr algn="ctr" eaLnBrk="1" hangingPunct="1">
              <a:lnSpc>
                <a:spcPct val="50000"/>
              </a:lnSpc>
              <a:spcBef>
                <a:spcPct val="50000"/>
              </a:spcBef>
              <a:buClrTx/>
              <a:buFontTx/>
              <a:buNone/>
            </a:pPr>
            <a:r>
              <a:rPr lang="en-US" altLang="en-US" sz="1200" b="1" dirty="0">
                <a:solidFill>
                  <a:srgbClr val="000000"/>
                </a:solidFill>
                <a:latin typeface="Helvetica" pitchFamily="34" charset="0"/>
              </a:rPr>
              <a:t>  2023</a:t>
            </a:r>
            <a:r>
              <a:rPr lang="en-US" altLang="en-US" sz="1200" dirty="0">
                <a:solidFill>
                  <a:srgbClr val="000000"/>
                </a:solidFill>
                <a:latin typeface="Helvetica" pitchFamily="34" charset="0"/>
              </a:rPr>
              <a:t> -  ($381.2 @ 92.0% Obligation Authority = $350.7) + (August Redistribution $15.0) = $365.7</a:t>
            </a:r>
          </a:p>
          <a:p>
            <a:pPr algn="ctr" eaLnBrk="1" hangingPunct="1">
              <a:lnSpc>
                <a:spcPct val="50000"/>
              </a:lnSpc>
              <a:spcBef>
                <a:spcPct val="50000"/>
              </a:spcBef>
              <a:buClrTx/>
              <a:buFontTx/>
              <a:buNone/>
            </a:pPr>
            <a:r>
              <a:rPr lang="en-US" altLang="en-US" sz="1200" b="1" dirty="0">
                <a:solidFill>
                  <a:srgbClr val="000000"/>
                </a:solidFill>
                <a:latin typeface="Helvetica" pitchFamily="34" charset="0"/>
              </a:rPr>
              <a:t>  2024</a:t>
            </a:r>
            <a:r>
              <a:rPr lang="en-US" altLang="en-US" sz="1200" dirty="0">
                <a:solidFill>
                  <a:srgbClr val="000000"/>
                </a:solidFill>
                <a:latin typeface="Helvetica" pitchFamily="34" charset="0"/>
              </a:rPr>
              <a:t> -  ($381.2 @ 92.0% Obligation Authority = $350.7) + (August Redistribution $15.0) = $365.7</a:t>
            </a:r>
          </a:p>
        </p:txBody>
      </p:sp>
      <p:sp>
        <p:nvSpPr>
          <p:cNvPr id="3077" name="Rectangle 5"/>
          <p:cNvSpPr>
            <a:spLocks noChangeArrowheads="1"/>
          </p:cNvSpPr>
          <p:nvPr/>
        </p:nvSpPr>
        <p:spPr bwMode="auto">
          <a:xfrm>
            <a:off x="0" y="1651519"/>
            <a:ext cx="9144000" cy="810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tabLst>
                <a:tab pos="3033713" algn="ctr"/>
                <a:tab pos="3722688" algn="ctr"/>
                <a:tab pos="4337050" algn="ctr"/>
                <a:tab pos="4967288" algn="ctr"/>
                <a:tab pos="5656263" algn="ctr"/>
                <a:tab pos="6286500" algn="ctr"/>
                <a:tab pos="6913563" algn="ctr"/>
                <a:tab pos="7488238" algn="ctr"/>
                <a:tab pos="8118475" algn="ctr"/>
                <a:tab pos="8689975" algn="ctr"/>
              </a:tabLst>
              <a:defRPr sz="3200">
                <a:solidFill>
                  <a:schemeClr val="tx1"/>
                </a:solidFill>
                <a:latin typeface="Times New Roman" pitchFamily="18" charset="0"/>
              </a:defRPr>
            </a:lvl1pPr>
            <a:lvl2pPr marL="742950" indent="-285750" eaLnBrk="0" hangingPunct="0">
              <a:buSzPct val="55000"/>
              <a:buChar char="n"/>
              <a:tabLst>
                <a:tab pos="3033713" algn="ctr"/>
                <a:tab pos="3722688" algn="ctr"/>
                <a:tab pos="4337050" algn="ctr"/>
                <a:tab pos="4967288" algn="ctr"/>
                <a:tab pos="5656263" algn="ctr"/>
                <a:tab pos="6286500" algn="ctr"/>
                <a:tab pos="6913563" algn="ctr"/>
                <a:tab pos="7488238" algn="ctr"/>
                <a:tab pos="8118475" algn="ctr"/>
                <a:tab pos="8689975" algn="ctr"/>
              </a:tabLst>
              <a:defRPr sz="2800">
                <a:solidFill>
                  <a:schemeClr val="tx1"/>
                </a:solidFill>
                <a:latin typeface="Times New Roman" pitchFamily="18" charset="0"/>
              </a:defRPr>
            </a:lvl2pPr>
            <a:lvl3pPr marL="1143000" indent="-228600" eaLnBrk="0" hangingPunct="0">
              <a:buSzPct val="65000"/>
              <a:buChar char="l"/>
              <a:tabLst>
                <a:tab pos="3033713" algn="ctr"/>
                <a:tab pos="3722688" algn="ctr"/>
                <a:tab pos="4337050" algn="ctr"/>
                <a:tab pos="4967288" algn="ctr"/>
                <a:tab pos="5656263" algn="ctr"/>
                <a:tab pos="6286500" algn="ctr"/>
                <a:tab pos="6913563" algn="ctr"/>
                <a:tab pos="7488238" algn="ctr"/>
                <a:tab pos="8118475" algn="ctr"/>
                <a:tab pos="8689975" algn="ctr"/>
              </a:tabLst>
              <a:defRPr sz="2400">
                <a:solidFill>
                  <a:schemeClr val="tx1"/>
                </a:solidFill>
                <a:latin typeface="Times New Roman" pitchFamily="18" charset="0"/>
              </a:defRPr>
            </a:lvl3pPr>
            <a:lvl4pPr marL="1600200" indent="-228600" eaLnBrk="0" hangingPunct="0">
              <a:buSzPct val="85000"/>
              <a:tabLst>
                <a:tab pos="3033713" algn="ctr"/>
                <a:tab pos="3722688" algn="ctr"/>
                <a:tab pos="4337050" algn="ctr"/>
                <a:tab pos="4967288" algn="ctr"/>
                <a:tab pos="5656263" algn="ctr"/>
                <a:tab pos="6286500" algn="ctr"/>
                <a:tab pos="6913563" algn="ctr"/>
                <a:tab pos="7488238" algn="ctr"/>
                <a:tab pos="8118475" algn="ctr"/>
                <a:tab pos="8689975" algn="ctr"/>
              </a:tabLst>
              <a:defRPr sz="2000">
                <a:solidFill>
                  <a:schemeClr val="tx1"/>
                </a:solidFill>
                <a:latin typeface="Times New Roman" pitchFamily="18" charset="0"/>
              </a:defRPr>
            </a:lvl4pPr>
            <a:lvl5pPr marL="2057400" indent="-228600" eaLnBrk="0" hangingPunct="0">
              <a:buSzPct val="80000"/>
              <a:buChar char="§"/>
              <a:tabLst>
                <a:tab pos="3033713" algn="ctr"/>
                <a:tab pos="3722688" algn="ctr"/>
                <a:tab pos="4337050" algn="ctr"/>
                <a:tab pos="4967288" algn="ctr"/>
                <a:tab pos="5656263" algn="ctr"/>
                <a:tab pos="6286500" algn="ctr"/>
                <a:tab pos="6913563" algn="ctr"/>
                <a:tab pos="7488238" algn="ctr"/>
                <a:tab pos="8118475" algn="ctr"/>
                <a:tab pos="8689975" algn="ctr"/>
              </a:tabLst>
              <a:defRPr>
                <a:solidFill>
                  <a:schemeClr val="tx1"/>
                </a:solidFill>
                <a:latin typeface="Times New Roman" pitchFamily="18" charset="0"/>
              </a:defRPr>
            </a:lvl5pPr>
            <a:lvl6pPr marL="2514600" indent="-228600" eaLnBrk="0" fontAlgn="base" hangingPunct="0">
              <a:spcBef>
                <a:spcPct val="20000"/>
              </a:spcBef>
              <a:spcAft>
                <a:spcPct val="0"/>
              </a:spcAft>
              <a:buClr>
                <a:schemeClr val="accent2"/>
              </a:buClr>
              <a:buSzPct val="80000"/>
              <a:buFont typeface="Wingdings" pitchFamily="2" charset="2"/>
              <a:buChar char="§"/>
              <a:tabLst>
                <a:tab pos="3033713" algn="ctr"/>
                <a:tab pos="3722688" algn="ctr"/>
                <a:tab pos="4337050" algn="ctr"/>
                <a:tab pos="4967288" algn="ctr"/>
                <a:tab pos="5656263" algn="ctr"/>
                <a:tab pos="6286500" algn="ctr"/>
                <a:tab pos="6913563" algn="ctr"/>
                <a:tab pos="7488238" algn="ctr"/>
                <a:tab pos="8118475" algn="ctr"/>
                <a:tab pos="8689975" algn="ctr"/>
              </a:tabLst>
              <a:defRPr>
                <a:solidFill>
                  <a:schemeClr val="tx1"/>
                </a:solidFill>
                <a:latin typeface="Times New Roman" pitchFamily="18" charset="0"/>
              </a:defRPr>
            </a:lvl6pPr>
            <a:lvl7pPr marL="2971800" indent="-228600" eaLnBrk="0" fontAlgn="base" hangingPunct="0">
              <a:spcBef>
                <a:spcPct val="20000"/>
              </a:spcBef>
              <a:spcAft>
                <a:spcPct val="0"/>
              </a:spcAft>
              <a:buClr>
                <a:schemeClr val="accent2"/>
              </a:buClr>
              <a:buSzPct val="80000"/>
              <a:buFont typeface="Wingdings" pitchFamily="2" charset="2"/>
              <a:buChar char="§"/>
              <a:tabLst>
                <a:tab pos="3033713" algn="ctr"/>
                <a:tab pos="3722688" algn="ctr"/>
                <a:tab pos="4337050" algn="ctr"/>
                <a:tab pos="4967288" algn="ctr"/>
                <a:tab pos="5656263" algn="ctr"/>
                <a:tab pos="6286500" algn="ctr"/>
                <a:tab pos="6913563" algn="ctr"/>
                <a:tab pos="7488238" algn="ctr"/>
                <a:tab pos="8118475" algn="ctr"/>
                <a:tab pos="8689975" algn="ctr"/>
              </a:tabLst>
              <a:defRPr>
                <a:solidFill>
                  <a:schemeClr val="tx1"/>
                </a:solidFill>
                <a:latin typeface="Times New Roman" pitchFamily="18" charset="0"/>
              </a:defRPr>
            </a:lvl7pPr>
            <a:lvl8pPr marL="3429000" indent="-228600" eaLnBrk="0" fontAlgn="base" hangingPunct="0">
              <a:spcBef>
                <a:spcPct val="20000"/>
              </a:spcBef>
              <a:spcAft>
                <a:spcPct val="0"/>
              </a:spcAft>
              <a:buClr>
                <a:schemeClr val="accent2"/>
              </a:buClr>
              <a:buSzPct val="80000"/>
              <a:buFont typeface="Wingdings" pitchFamily="2" charset="2"/>
              <a:buChar char="§"/>
              <a:tabLst>
                <a:tab pos="3033713" algn="ctr"/>
                <a:tab pos="3722688" algn="ctr"/>
                <a:tab pos="4337050" algn="ctr"/>
                <a:tab pos="4967288" algn="ctr"/>
                <a:tab pos="5656263" algn="ctr"/>
                <a:tab pos="6286500" algn="ctr"/>
                <a:tab pos="6913563" algn="ctr"/>
                <a:tab pos="7488238" algn="ctr"/>
                <a:tab pos="8118475" algn="ctr"/>
                <a:tab pos="8689975" algn="ctr"/>
              </a:tabLst>
              <a:defRPr>
                <a:solidFill>
                  <a:schemeClr val="tx1"/>
                </a:solidFill>
                <a:latin typeface="Times New Roman" pitchFamily="18" charset="0"/>
              </a:defRPr>
            </a:lvl8pPr>
            <a:lvl9pPr marL="3886200" indent="-228600" eaLnBrk="0" fontAlgn="base" hangingPunct="0">
              <a:spcBef>
                <a:spcPct val="20000"/>
              </a:spcBef>
              <a:spcAft>
                <a:spcPct val="0"/>
              </a:spcAft>
              <a:buClr>
                <a:schemeClr val="accent2"/>
              </a:buClr>
              <a:buSzPct val="80000"/>
              <a:buFont typeface="Wingdings" pitchFamily="2" charset="2"/>
              <a:buChar char="§"/>
              <a:tabLst>
                <a:tab pos="3033713" algn="ctr"/>
                <a:tab pos="3722688" algn="ctr"/>
                <a:tab pos="4337050" algn="ctr"/>
                <a:tab pos="4967288" algn="ctr"/>
                <a:tab pos="5656263" algn="ctr"/>
                <a:tab pos="6286500" algn="ctr"/>
                <a:tab pos="6913563" algn="ctr"/>
                <a:tab pos="7488238" algn="ctr"/>
                <a:tab pos="8118475" algn="ctr"/>
                <a:tab pos="8689975" algn="ctr"/>
              </a:tabLst>
              <a:defRPr>
                <a:solidFill>
                  <a:schemeClr val="tx1"/>
                </a:solidFill>
                <a:latin typeface="Times New Roman" pitchFamily="18" charset="0"/>
              </a:defRPr>
            </a:lvl9pPr>
          </a:lstStyle>
          <a:p>
            <a:pPr eaLnBrk="1" hangingPunct="1">
              <a:lnSpc>
                <a:spcPct val="50000"/>
              </a:lnSpc>
              <a:spcBef>
                <a:spcPct val="50000"/>
              </a:spcBef>
              <a:buClrTx/>
              <a:buFontTx/>
              <a:buNone/>
            </a:pPr>
            <a:r>
              <a:rPr lang="en-US" altLang="en-US" sz="1200" dirty="0">
                <a:solidFill>
                  <a:srgbClr val="000000"/>
                </a:solidFill>
                <a:latin typeface="Helvetica" pitchFamily="34" charset="0"/>
              </a:rPr>
              <a:t>	</a:t>
            </a:r>
            <a:r>
              <a:rPr lang="en-US" altLang="en-US" sz="1000" dirty="0">
                <a:solidFill>
                  <a:srgbClr val="000000"/>
                </a:solidFill>
                <a:latin typeface="Helvetica" pitchFamily="34" charset="0"/>
              </a:rPr>
              <a:t>2020		2021		2022		2023		2024</a:t>
            </a:r>
          </a:p>
          <a:p>
            <a:pPr eaLnBrk="1" hangingPunct="1">
              <a:lnSpc>
                <a:spcPct val="50000"/>
              </a:lnSpc>
              <a:spcBef>
                <a:spcPct val="50000"/>
              </a:spcBef>
              <a:buClrTx/>
              <a:buFontTx/>
              <a:buNone/>
            </a:pPr>
            <a:r>
              <a:rPr lang="en-US" altLang="en-US" sz="1000" dirty="0">
                <a:solidFill>
                  <a:srgbClr val="000000"/>
                </a:solidFill>
                <a:latin typeface="Helvetica" pitchFamily="34" charset="0"/>
              </a:rPr>
              <a:t>	to		to		to		to		to	</a:t>
            </a:r>
          </a:p>
          <a:p>
            <a:pPr eaLnBrk="1" hangingPunct="1">
              <a:lnSpc>
                <a:spcPct val="50000"/>
              </a:lnSpc>
              <a:spcBef>
                <a:spcPct val="50000"/>
              </a:spcBef>
              <a:buClrTx/>
              <a:buFontTx/>
              <a:buNone/>
            </a:pPr>
            <a:r>
              <a:rPr lang="en-US" altLang="en-US" sz="1000" dirty="0">
                <a:solidFill>
                  <a:srgbClr val="000000"/>
                </a:solidFill>
                <a:latin typeface="Helvetica" pitchFamily="34" charset="0"/>
              </a:rPr>
              <a:t>	Cities,	2020	Cities,	2021	Cities,	2022	Cities,	2023	Cities	2024</a:t>
            </a:r>
          </a:p>
          <a:p>
            <a:pPr eaLnBrk="1" hangingPunct="1">
              <a:lnSpc>
                <a:spcPct val="50000"/>
              </a:lnSpc>
              <a:spcBef>
                <a:spcPct val="50000"/>
              </a:spcBef>
              <a:buClrTx/>
              <a:buFontTx/>
              <a:buNone/>
            </a:pPr>
            <a:r>
              <a:rPr lang="en-US" altLang="en-US" sz="1000" dirty="0">
                <a:solidFill>
                  <a:srgbClr val="000000"/>
                </a:solidFill>
                <a:latin typeface="Helvetica" pitchFamily="34" charset="0"/>
              </a:rPr>
              <a:t>	Counties,	to	Counties,	to	Counties,	to	Counties,	to	Counties,	to</a:t>
            </a:r>
          </a:p>
          <a:p>
            <a:pPr eaLnBrk="1" hangingPunct="1">
              <a:lnSpc>
                <a:spcPct val="50000"/>
              </a:lnSpc>
              <a:spcBef>
                <a:spcPct val="50000"/>
              </a:spcBef>
              <a:buClrTx/>
              <a:buFontTx/>
              <a:buNone/>
            </a:pPr>
            <a:r>
              <a:rPr lang="en-US" altLang="en-US" sz="1000" dirty="0">
                <a:solidFill>
                  <a:srgbClr val="000000"/>
                </a:solidFill>
                <a:latin typeface="Helvetica" pitchFamily="34" charset="0"/>
              </a:rPr>
              <a:t>	DOT	DOT	DOT	DOT	DOT	DOT	DOT	DOT	DOT	DOT</a:t>
            </a:r>
          </a:p>
        </p:txBody>
      </p:sp>
      <p:sp>
        <p:nvSpPr>
          <p:cNvPr id="3078" name="Line 6"/>
          <p:cNvSpPr>
            <a:spLocks noChangeShapeType="1"/>
          </p:cNvSpPr>
          <p:nvPr/>
        </p:nvSpPr>
        <p:spPr bwMode="auto">
          <a:xfrm>
            <a:off x="2819400" y="2413519"/>
            <a:ext cx="5334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9" name="Line 7"/>
          <p:cNvSpPr>
            <a:spLocks noChangeShapeType="1"/>
          </p:cNvSpPr>
          <p:nvPr/>
        </p:nvSpPr>
        <p:spPr bwMode="auto">
          <a:xfrm>
            <a:off x="3505200" y="2413519"/>
            <a:ext cx="5334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0" name="Line 8"/>
          <p:cNvSpPr>
            <a:spLocks noChangeShapeType="1"/>
          </p:cNvSpPr>
          <p:nvPr/>
        </p:nvSpPr>
        <p:spPr bwMode="auto">
          <a:xfrm>
            <a:off x="4191000" y="2413519"/>
            <a:ext cx="5334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1" name="Line 9"/>
          <p:cNvSpPr>
            <a:spLocks noChangeShapeType="1"/>
          </p:cNvSpPr>
          <p:nvPr/>
        </p:nvSpPr>
        <p:spPr bwMode="auto">
          <a:xfrm>
            <a:off x="4800600" y="2413519"/>
            <a:ext cx="5334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Line 10"/>
          <p:cNvSpPr>
            <a:spLocks noChangeShapeType="1"/>
          </p:cNvSpPr>
          <p:nvPr/>
        </p:nvSpPr>
        <p:spPr bwMode="auto">
          <a:xfrm>
            <a:off x="5486400" y="2413519"/>
            <a:ext cx="5334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3" name="Line 11"/>
          <p:cNvSpPr>
            <a:spLocks noChangeShapeType="1"/>
          </p:cNvSpPr>
          <p:nvPr/>
        </p:nvSpPr>
        <p:spPr bwMode="auto">
          <a:xfrm>
            <a:off x="6096000" y="2413519"/>
            <a:ext cx="5334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4" name="Line 12"/>
          <p:cNvSpPr>
            <a:spLocks noChangeShapeType="1"/>
          </p:cNvSpPr>
          <p:nvPr/>
        </p:nvSpPr>
        <p:spPr bwMode="auto">
          <a:xfrm>
            <a:off x="6705600" y="2413519"/>
            <a:ext cx="5334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5" name="Line 13"/>
          <p:cNvSpPr>
            <a:spLocks noChangeShapeType="1"/>
          </p:cNvSpPr>
          <p:nvPr/>
        </p:nvSpPr>
        <p:spPr bwMode="auto">
          <a:xfrm>
            <a:off x="7315200" y="2413519"/>
            <a:ext cx="5334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Line 14"/>
          <p:cNvSpPr>
            <a:spLocks noChangeShapeType="1"/>
          </p:cNvSpPr>
          <p:nvPr/>
        </p:nvSpPr>
        <p:spPr bwMode="auto">
          <a:xfrm>
            <a:off x="7924800" y="2413519"/>
            <a:ext cx="5334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7" name="Line 15"/>
          <p:cNvSpPr>
            <a:spLocks noChangeShapeType="1"/>
          </p:cNvSpPr>
          <p:nvPr/>
        </p:nvSpPr>
        <p:spPr bwMode="auto">
          <a:xfrm>
            <a:off x="8534400" y="2413519"/>
            <a:ext cx="5334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TextBox 16">
            <a:extLst>
              <a:ext uri="{FF2B5EF4-FFF2-40B4-BE49-F238E27FC236}">
                <a16:creationId xmlns:a16="http://schemas.microsoft.com/office/drawing/2014/main" id="{3BF2B79D-6C54-4628-96F0-C64ABBD95E13}"/>
              </a:ext>
            </a:extLst>
          </p:cNvPr>
          <p:cNvSpPr txBox="1"/>
          <p:nvPr/>
        </p:nvSpPr>
        <p:spPr>
          <a:xfrm>
            <a:off x="4496557" y="1350134"/>
            <a:ext cx="2436886" cy="246221"/>
          </a:xfrm>
          <a:prstGeom prst="rect">
            <a:avLst/>
          </a:prstGeom>
          <a:noFill/>
        </p:spPr>
        <p:txBody>
          <a:bodyPr wrap="none" rtlCol="0">
            <a:spAutoFit/>
          </a:bodyPr>
          <a:lstStyle/>
          <a:p>
            <a:pPr>
              <a:buNone/>
            </a:pPr>
            <a:r>
              <a:rPr lang="en-US" sz="1000" i="1" dirty="0">
                <a:latin typeface="Helvetica" panose="020B0604020202020204" pitchFamily="34" charset="0"/>
                <a:cs typeface="Helvetica" panose="020B0604020202020204" pitchFamily="34" charset="0"/>
              </a:rPr>
              <a:t>Beyond FAST Act (HTF insolvency risk)</a:t>
            </a:r>
          </a:p>
        </p:txBody>
      </p:sp>
      <p:sp>
        <p:nvSpPr>
          <p:cNvPr id="18" name="Line 10">
            <a:extLst>
              <a:ext uri="{FF2B5EF4-FFF2-40B4-BE49-F238E27FC236}">
                <a16:creationId xmlns:a16="http://schemas.microsoft.com/office/drawing/2014/main" id="{EE65B130-0230-49CB-8266-ADC1CF5B87CE}"/>
              </a:ext>
            </a:extLst>
          </p:cNvPr>
          <p:cNvSpPr>
            <a:spLocks noChangeShapeType="1"/>
          </p:cNvSpPr>
          <p:nvPr/>
        </p:nvSpPr>
        <p:spPr bwMode="auto">
          <a:xfrm>
            <a:off x="4089050" y="1397000"/>
            <a:ext cx="25751" cy="3271601"/>
          </a:xfrm>
          <a:prstGeom prst="line">
            <a:avLst/>
          </a:prstGeom>
          <a:noFill/>
          <a:ln w="25400">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19" name="Straight Arrow Connector 18">
            <a:extLst>
              <a:ext uri="{FF2B5EF4-FFF2-40B4-BE49-F238E27FC236}">
                <a16:creationId xmlns:a16="http://schemas.microsoft.com/office/drawing/2014/main" id="{F303F8EC-F39E-4BFD-8D12-C91C02747981}"/>
              </a:ext>
            </a:extLst>
          </p:cNvPr>
          <p:cNvCxnSpPr>
            <a:cxnSpLocks/>
          </p:cNvCxnSpPr>
          <p:nvPr/>
        </p:nvCxnSpPr>
        <p:spPr>
          <a:xfrm>
            <a:off x="4241450" y="1466628"/>
            <a:ext cx="255107" cy="0"/>
          </a:xfrm>
          <a:prstGeom prst="straightConnector1">
            <a:avLst/>
          </a:prstGeom>
          <a:ln w="12700">
            <a:solidFill>
              <a:schemeClr val="tx1"/>
            </a:solidFill>
            <a:tailEnd type="triangle"/>
          </a:ln>
        </p:spPr>
        <p:style>
          <a:lnRef idx="1">
            <a:schemeClr val="dk1"/>
          </a:lnRef>
          <a:fillRef idx="0">
            <a:schemeClr val="dk1"/>
          </a:fillRef>
          <a:effectRef idx="0">
            <a:schemeClr val="dk1"/>
          </a:effectRef>
          <a:fontRef idx="minor">
            <a:schemeClr val="tx1"/>
          </a:fontRef>
        </p:style>
      </p:cxnSp>
      <p:sp>
        <p:nvSpPr>
          <p:cNvPr id="20" name="Slide Number Placeholder 4">
            <a:extLst>
              <a:ext uri="{FF2B5EF4-FFF2-40B4-BE49-F238E27FC236}">
                <a16:creationId xmlns:a16="http://schemas.microsoft.com/office/drawing/2014/main" id="{FF604D0A-C460-4FB3-ADF9-57AFB0FAB740}"/>
              </a:ext>
            </a:extLst>
          </p:cNvPr>
          <p:cNvSpPr>
            <a:spLocks noGrp="1"/>
          </p:cNvSpPr>
          <p:nvPr>
            <p:ph type="sldNum" sz="quarter" idx="12"/>
          </p:nvPr>
        </p:nvSpPr>
        <p:spPr>
          <a:xfrm>
            <a:off x="6553200" y="6356350"/>
            <a:ext cx="2133600" cy="365125"/>
          </a:xfrm>
        </p:spPr>
        <p:txBody>
          <a:bodyPr/>
          <a:lstStyle/>
          <a:p>
            <a:pPr>
              <a:buNone/>
              <a:defRPr/>
            </a:pPr>
            <a:fld id="{103A245A-4344-4ADD-88E1-2801F720F328}" type="slidenum">
              <a:rPr lang="en-US" smtClean="0">
                <a:latin typeface="Helvetica" panose="020B0604020202020204" pitchFamily="34" charset="0"/>
                <a:cs typeface="Helvetica" panose="020B0604020202020204" pitchFamily="34" charset="0"/>
              </a:rPr>
              <a:pPr>
                <a:buNone/>
                <a:defRPr/>
              </a:pPr>
              <a:t>7</a:t>
            </a:fld>
            <a:endParaRPr lang="en-US" dirty="0">
              <a:latin typeface="Helvetica" panose="020B0604020202020204" pitchFamily="34" charset="0"/>
              <a:cs typeface="Helvetica" panose="020B0604020202020204" pitchFamily="34" charset="0"/>
            </a:endParaRPr>
          </a:p>
        </p:txBody>
      </p:sp>
      <p:sp>
        <p:nvSpPr>
          <p:cNvPr id="21" name="Rectangle 20">
            <a:extLst>
              <a:ext uri="{FF2B5EF4-FFF2-40B4-BE49-F238E27FC236}">
                <a16:creationId xmlns:a16="http://schemas.microsoft.com/office/drawing/2014/main" id="{EDB9BAAB-BCE5-4EB0-94B7-AD908E97CEDB}"/>
              </a:ext>
            </a:extLst>
          </p:cNvPr>
          <p:cNvSpPr>
            <a:spLocks noChangeArrowheads="1"/>
          </p:cNvSpPr>
          <p:nvPr/>
        </p:nvSpPr>
        <p:spPr bwMode="auto">
          <a:xfrm>
            <a:off x="7848600" y="233871"/>
            <a:ext cx="1069524" cy="246221"/>
          </a:xfrm>
          <a:prstGeom prst="rect">
            <a:avLst/>
          </a:prstGeom>
          <a:noFill/>
          <a:ln w="9525">
            <a:noFill/>
            <a:miter lim="800000"/>
            <a:headEnd/>
            <a:tailEnd/>
          </a:ln>
        </p:spPr>
        <p:txBody>
          <a:bodyPr wrap="non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3841607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02116" y="602993"/>
            <a:ext cx="7772400" cy="609988"/>
          </a:xfrm>
          <a:prstGeom prst="rect">
            <a:avLst/>
          </a:prstGeom>
        </p:spPr>
        <p:txBody>
          <a:bodyPr>
            <a:normAutofit/>
          </a:bodyPr>
          <a:lstStyle/>
          <a:p>
            <a:pPr marL="0" marR="0" lvl="0" indent="0" algn="ctr" defTabSz="914400" rtl="0" eaLnBrk="0" fontAlgn="base" latinLnBrk="0" hangingPunct="0">
              <a:lnSpc>
                <a:spcPct val="85000"/>
              </a:lnSpc>
              <a:spcBef>
                <a:spcPct val="0"/>
              </a:spcBef>
              <a:spcAft>
                <a:spcPct val="0"/>
              </a:spcAft>
              <a:buClrTx/>
              <a:buSzTx/>
              <a:buFontTx/>
              <a:buNone/>
              <a:tabLst/>
              <a:defRPr/>
            </a:pPr>
            <a:r>
              <a:rPr kumimoji="0" lang="en-US" sz="3600" b="0" i="0" u="none" strike="noStrike" kern="0" cap="none" spc="0" normalizeH="0" baseline="0" noProof="0" dirty="0">
                <a:ln>
                  <a:noFill/>
                </a:ln>
                <a:solidFill>
                  <a:srgbClr val="000000"/>
                </a:solidFill>
                <a:effectLst/>
                <a:uLnTx/>
                <a:uFillTx/>
                <a:latin typeface="Helvetica" pitchFamily="34" charset="0"/>
                <a:ea typeface="+mj-ea"/>
                <a:cs typeface="Helvetica" pitchFamily="34" charset="0"/>
              </a:rPr>
              <a:t>Federal Funding Status</a:t>
            </a:r>
          </a:p>
        </p:txBody>
      </p:sp>
      <p:sp>
        <p:nvSpPr>
          <p:cNvPr id="4" name="Subtitle 2"/>
          <p:cNvSpPr txBox="1">
            <a:spLocks/>
          </p:cNvSpPr>
          <p:nvPr/>
        </p:nvSpPr>
        <p:spPr>
          <a:xfrm>
            <a:off x="95547" y="1242460"/>
            <a:ext cx="8815526" cy="5240920"/>
          </a:xfrm>
          <a:prstGeom prst="rect">
            <a:avLst/>
          </a:prstGeom>
        </p:spPr>
        <p:txBody>
          <a:bodyPr>
            <a:noAutofit/>
          </a:bodyPr>
          <a:lstStyle/>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r>
              <a:rPr kumimoji="0" lang="en-US" sz="1800" b="0" i="0" u="none" strike="noStrike" kern="0" cap="none" spc="0" normalizeH="0" baseline="0" noProof="0" dirty="0">
                <a:ln>
                  <a:noFill/>
                </a:ln>
                <a:solidFill>
                  <a:srgbClr val="000000"/>
                </a:solidFill>
                <a:effectLst/>
                <a:uLnTx/>
                <a:uFillTx/>
                <a:latin typeface="Helvetica" pitchFamily="34" charset="0"/>
              </a:rPr>
              <a:t>The FAST</a:t>
            </a:r>
            <a:r>
              <a:rPr kumimoji="0" lang="en-US" sz="1800" b="0" i="0" u="none" strike="noStrike" kern="0" cap="none" spc="0" normalizeH="0" noProof="0" dirty="0">
                <a:ln>
                  <a:noFill/>
                </a:ln>
                <a:solidFill>
                  <a:srgbClr val="000000"/>
                </a:solidFill>
                <a:effectLst/>
                <a:uLnTx/>
                <a:uFillTx/>
                <a:latin typeface="Helvetica" pitchFamily="34" charset="0"/>
              </a:rPr>
              <a:t> Act authorizes federal funding through September 30, 2020.</a:t>
            </a:r>
          </a:p>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endParaRPr kumimoji="0" lang="en-US" sz="1800" b="0" i="0" u="none" strike="noStrike" kern="0" cap="none" spc="0" normalizeH="0" baseline="0" noProof="0" dirty="0">
              <a:ln>
                <a:noFill/>
              </a:ln>
              <a:solidFill>
                <a:srgbClr val="000000"/>
              </a:solidFill>
              <a:effectLst/>
              <a:uLnTx/>
              <a:uFillTx/>
              <a:latin typeface="Helvetica" pitchFamily="34" charset="0"/>
            </a:endParaRPr>
          </a:p>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r>
              <a:rPr kumimoji="0" lang="en-US" sz="1800" b="0" i="0" u="none" strike="noStrike" kern="0" cap="none" spc="0" normalizeH="0" baseline="0" noProof="0" dirty="0">
                <a:ln>
                  <a:noFill/>
                </a:ln>
                <a:solidFill>
                  <a:srgbClr val="000000"/>
                </a:solidFill>
                <a:effectLst/>
                <a:uLnTx/>
                <a:uFillTx/>
                <a:latin typeface="Helvetica" pitchFamily="34" charset="0"/>
              </a:rPr>
              <a:t>Core programs</a:t>
            </a:r>
            <a:r>
              <a:rPr kumimoji="0" lang="en-US" sz="1800" b="0" i="0" u="none" strike="noStrike" kern="0" cap="none" spc="0" normalizeH="0" noProof="0" dirty="0">
                <a:ln>
                  <a:noFill/>
                </a:ln>
                <a:solidFill>
                  <a:srgbClr val="000000"/>
                </a:solidFill>
                <a:effectLst/>
                <a:uLnTx/>
                <a:uFillTx/>
                <a:latin typeface="Helvetica" pitchFamily="34" charset="0"/>
              </a:rPr>
              <a:t> remain in place with some growth in funding.</a:t>
            </a:r>
          </a:p>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endParaRPr kumimoji="0" lang="en-US" sz="1800" b="0" i="0" u="none" strike="noStrike" kern="0" cap="none" spc="0" normalizeH="0" baseline="0" noProof="0" dirty="0">
              <a:ln>
                <a:noFill/>
              </a:ln>
              <a:solidFill>
                <a:srgbClr val="000000"/>
              </a:solidFill>
              <a:effectLst/>
              <a:uLnTx/>
              <a:uFillTx/>
              <a:latin typeface="Helvetica" pitchFamily="34" charset="0"/>
            </a:endParaRPr>
          </a:p>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r>
              <a:rPr lang="en-US" sz="1800" kern="0" dirty="0">
                <a:solidFill>
                  <a:srgbClr val="000000"/>
                </a:solidFill>
                <a:latin typeface="Helvetica" pitchFamily="34" charset="0"/>
              </a:rPr>
              <a:t>FAST Act funding allocations were determined by Commission in 2016.</a:t>
            </a:r>
          </a:p>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endParaRPr lang="en-US" sz="1800" kern="0" dirty="0">
              <a:solidFill>
                <a:srgbClr val="000000"/>
              </a:solidFill>
              <a:latin typeface="Helvetica" pitchFamily="34" charset="0"/>
            </a:endParaRPr>
          </a:p>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r>
              <a:rPr kumimoji="0" lang="en-US" sz="1800" b="0" i="0" u="none" strike="noStrike" kern="0" cap="none" spc="0" normalizeH="0" baseline="0" noProof="0" dirty="0">
                <a:ln>
                  <a:noFill/>
                </a:ln>
                <a:solidFill>
                  <a:srgbClr val="000000"/>
                </a:solidFill>
                <a:effectLst/>
                <a:uLnTx/>
                <a:uFillTx/>
                <a:latin typeface="Helvetica" pitchFamily="34" charset="0"/>
              </a:rPr>
              <a:t>The next Highway Trust</a:t>
            </a:r>
            <a:r>
              <a:rPr kumimoji="0" lang="en-US" sz="1800" b="0" i="0" u="none" strike="noStrike" kern="0" cap="none" spc="0" normalizeH="0" noProof="0" dirty="0">
                <a:ln>
                  <a:noFill/>
                </a:ln>
                <a:solidFill>
                  <a:srgbClr val="000000"/>
                </a:solidFill>
                <a:effectLst/>
                <a:uLnTx/>
                <a:uFillTx/>
                <a:latin typeface="Helvetica" pitchFamily="34" charset="0"/>
              </a:rPr>
              <a:t> Fund cliff is in 2021, leaving uncertainty in the last four years of this next five-year program.</a:t>
            </a:r>
          </a:p>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endParaRPr kumimoji="0" lang="en-US" sz="1800" b="0" i="0" u="none" strike="noStrike" kern="0" cap="none" spc="0" normalizeH="0" baseline="0" noProof="0" dirty="0">
              <a:ln>
                <a:noFill/>
              </a:ln>
              <a:solidFill>
                <a:srgbClr val="000000"/>
              </a:solidFill>
              <a:effectLst/>
              <a:uLnTx/>
              <a:uFillTx/>
              <a:latin typeface="Helvetica" pitchFamily="34" charset="0"/>
            </a:endParaRPr>
          </a:p>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r>
              <a:rPr kumimoji="0" lang="en-US" sz="1800" b="0" i="0" u="none" strike="noStrike" kern="0" cap="none" spc="0" normalizeH="0" baseline="0" noProof="0" dirty="0">
                <a:ln>
                  <a:noFill/>
                </a:ln>
                <a:solidFill>
                  <a:srgbClr val="000000"/>
                </a:solidFill>
                <a:effectLst/>
                <a:uLnTx/>
                <a:uFillTx/>
                <a:latin typeface="Helvetica" pitchFamily="34" charset="0"/>
              </a:rPr>
              <a:t>Federal Fiscal Year 2019 Appropriations Bill passed on Feb. 15. </a:t>
            </a:r>
          </a:p>
          <a:p>
            <a:pPr marR="0" lvl="0" algn="l" defTabSz="914400" rtl="0" eaLnBrk="0" fontAlgn="base" latinLnBrk="0" hangingPunct="0">
              <a:lnSpc>
                <a:spcPct val="100000"/>
              </a:lnSpc>
              <a:spcBef>
                <a:spcPct val="20000"/>
              </a:spcBef>
              <a:spcAft>
                <a:spcPct val="0"/>
              </a:spcAft>
              <a:buClr>
                <a:srgbClr val="000000"/>
              </a:buClr>
              <a:buSzTx/>
              <a:buNone/>
              <a:tabLst/>
              <a:defRPr/>
            </a:pPr>
            <a:endParaRPr kumimoji="0" lang="en-US" sz="1800" b="0" i="0" u="none" strike="noStrike" kern="0" cap="none" spc="0" normalizeH="0" baseline="0" noProof="0" dirty="0">
              <a:ln>
                <a:noFill/>
              </a:ln>
              <a:solidFill>
                <a:srgbClr val="000000"/>
              </a:solidFill>
              <a:effectLst/>
              <a:uLnTx/>
              <a:uFillTx/>
              <a:latin typeface="Helvetica" pitchFamily="34" charset="0"/>
            </a:endParaRPr>
          </a:p>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r>
              <a:rPr lang="en-US" sz="1800" kern="0" dirty="0">
                <a:solidFill>
                  <a:srgbClr val="000000"/>
                </a:solidFill>
                <a:latin typeface="Helvetica" pitchFamily="34" charset="0"/>
              </a:rPr>
              <a:t>Highway Infrastructure Program funding again included in FFY 2019 Appropriations (estimated $34.1 million total to Iowa).</a:t>
            </a:r>
            <a:endParaRPr kumimoji="0" lang="en-US" sz="1800" b="0" i="0" u="none" strike="noStrike" kern="0" cap="none" spc="0" normalizeH="0" baseline="0" noProof="0" dirty="0">
              <a:ln>
                <a:noFill/>
              </a:ln>
              <a:solidFill>
                <a:srgbClr val="000000"/>
              </a:solidFill>
              <a:effectLst/>
              <a:uLnTx/>
              <a:uFillTx/>
              <a:latin typeface="Helvetica" pitchFamily="34" charset="0"/>
            </a:endParaRPr>
          </a:p>
        </p:txBody>
      </p:sp>
      <p:sp>
        <p:nvSpPr>
          <p:cNvPr id="5" name="Slide Number Placeholder 4"/>
          <p:cNvSpPr>
            <a:spLocks noGrp="1"/>
          </p:cNvSpPr>
          <p:nvPr>
            <p:ph type="sldNum" sz="quarter" idx="12"/>
          </p:nvPr>
        </p:nvSpPr>
        <p:spPr/>
        <p:txBody>
          <a:bodyPr/>
          <a:lstStyle/>
          <a:p>
            <a:pPr>
              <a:buNone/>
              <a:defRPr/>
            </a:pPr>
            <a:fld id="{103A245A-4344-4ADD-88E1-2801F720F328}" type="slidenum">
              <a:rPr lang="en-US" smtClean="0">
                <a:latin typeface="Helvetica" panose="020B0604020202020204" pitchFamily="34" charset="0"/>
                <a:cs typeface="Helvetica" panose="020B0604020202020204" pitchFamily="34" charset="0"/>
              </a:rPr>
              <a:pPr>
                <a:buNone/>
                <a:defRPr/>
              </a:pPr>
              <a:t>8</a:t>
            </a:fld>
            <a:endParaRPr lang="en-US" dirty="0">
              <a:latin typeface="Helvetica" panose="020B0604020202020204" pitchFamily="34" charset="0"/>
              <a:cs typeface="Helvetica" panose="020B0604020202020204" pitchFamily="34" charset="0"/>
            </a:endParaRPr>
          </a:p>
        </p:txBody>
      </p:sp>
      <p:sp>
        <p:nvSpPr>
          <p:cNvPr id="6" name="Rectangle 6">
            <a:extLst>
              <a:ext uri="{FF2B5EF4-FFF2-40B4-BE49-F238E27FC236}">
                <a16:creationId xmlns:a16="http://schemas.microsoft.com/office/drawing/2014/main" id="{A1C2ABC2-CCF1-428E-9495-3334C7C6BC9D}"/>
              </a:ext>
            </a:extLst>
          </p:cNvPr>
          <p:cNvSpPr>
            <a:spLocks noChangeArrowheads="1"/>
          </p:cNvSpPr>
          <p:nvPr/>
        </p:nvSpPr>
        <p:spPr bwMode="auto">
          <a:xfrm>
            <a:off x="7199790" y="327293"/>
            <a:ext cx="1828800" cy="246221"/>
          </a:xfrm>
          <a:prstGeom prst="rect">
            <a:avLst/>
          </a:prstGeom>
          <a:noFill/>
          <a:ln w="9525">
            <a:noFill/>
            <a:miter lim="800000"/>
            <a:headEnd/>
            <a:tailEnd/>
          </a:ln>
        </p:spPr>
        <p:txBody>
          <a:bodyPr wrap="squar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2797916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802116" y="602993"/>
            <a:ext cx="7772400" cy="609988"/>
          </a:xfrm>
          <a:prstGeom prst="rect">
            <a:avLst/>
          </a:prstGeom>
        </p:spPr>
        <p:txBody>
          <a:bodyPr>
            <a:normAutofit/>
          </a:bodyPr>
          <a:lstStyle/>
          <a:p>
            <a:pPr marL="0" marR="0" lvl="0" indent="0" algn="ctr" defTabSz="914400" rtl="0" eaLnBrk="0" fontAlgn="base" latinLnBrk="0" hangingPunct="0">
              <a:lnSpc>
                <a:spcPct val="85000"/>
              </a:lnSpc>
              <a:spcBef>
                <a:spcPct val="0"/>
              </a:spcBef>
              <a:spcAft>
                <a:spcPct val="0"/>
              </a:spcAft>
              <a:buClrTx/>
              <a:buSzTx/>
              <a:buFontTx/>
              <a:buNone/>
              <a:tabLst/>
              <a:defRPr/>
            </a:pPr>
            <a:r>
              <a:rPr kumimoji="0" lang="en-US" sz="3600" b="0" i="0" u="none" strike="noStrike" kern="0" cap="none" spc="0" normalizeH="0" baseline="0" noProof="0" dirty="0">
                <a:ln>
                  <a:noFill/>
                </a:ln>
                <a:solidFill>
                  <a:srgbClr val="000000"/>
                </a:solidFill>
                <a:effectLst/>
                <a:uLnTx/>
                <a:uFillTx/>
                <a:latin typeface="Helvetica" pitchFamily="34" charset="0"/>
                <a:ea typeface="+mj-ea"/>
                <a:cs typeface="Helvetica" pitchFamily="34" charset="0"/>
              </a:rPr>
              <a:t>Federal Funding Status cont.</a:t>
            </a:r>
          </a:p>
        </p:txBody>
      </p:sp>
      <p:sp>
        <p:nvSpPr>
          <p:cNvPr id="4" name="Subtitle 2"/>
          <p:cNvSpPr txBox="1">
            <a:spLocks/>
          </p:cNvSpPr>
          <p:nvPr/>
        </p:nvSpPr>
        <p:spPr>
          <a:xfrm>
            <a:off x="95547" y="1242460"/>
            <a:ext cx="8815526" cy="5240920"/>
          </a:xfrm>
          <a:prstGeom prst="rect">
            <a:avLst/>
          </a:prstGeom>
        </p:spPr>
        <p:txBody>
          <a:bodyPr>
            <a:noAutofit/>
          </a:bodyPr>
          <a:lstStyle/>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r>
              <a:rPr kumimoji="0" lang="en-US" sz="1800" b="0" i="0" u="none" strike="noStrike" kern="0" cap="none" spc="0" normalizeH="0" baseline="0" noProof="0" dirty="0">
                <a:ln>
                  <a:noFill/>
                </a:ln>
                <a:solidFill>
                  <a:srgbClr val="000000"/>
                </a:solidFill>
                <a:effectLst/>
                <a:uLnTx/>
                <a:uFillTx/>
                <a:latin typeface="Helvetica" pitchFamily="34" charset="0"/>
              </a:rPr>
              <a:t>Contingency plan has been developed should significant reduction in federal funding occur. Consider identifying specific project impacts with this Program.</a:t>
            </a:r>
          </a:p>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endParaRPr lang="en-US" sz="1800" kern="0" dirty="0">
              <a:solidFill>
                <a:srgbClr val="000000"/>
              </a:solidFill>
              <a:latin typeface="Helvetica" pitchFamily="34" charset="0"/>
            </a:endParaRPr>
          </a:p>
          <a:p>
            <a:pPr marL="342900" marR="0" lvl="0" indent="-342900" algn="l" defTabSz="914400" rtl="0" eaLnBrk="0" fontAlgn="base" latinLnBrk="0" hangingPunct="0">
              <a:lnSpc>
                <a:spcPct val="100000"/>
              </a:lnSpc>
              <a:spcBef>
                <a:spcPct val="20000"/>
              </a:spcBef>
              <a:spcAft>
                <a:spcPct val="0"/>
              </a:spcAft>
              <a:buClr>
                <a:srgbClr val="000000"/>
              </a:buClr>
              <a:buSzTx/>
              <a:buFont typeface="Arial" pitchFamily="34" charset="0"/>
              <a:buChar char="•"/>
              <a:tabLst/>
              <a:defRPr/>
            </a:pPr>
            <a:r>
              <a:rPr lang="en-US" sz="1800" kern="0" dirty="0">
                <a:solidFill>
                  <a:srgbClr val="000000"/>
                </a:solidFill>
                <a:latin typeface="Helvetica" pitchFamily="34" charset="0"/>
              </a:rPr>
              <a:t>Criteria for identifying specific projects to delay include:</a:t>
            </a:r>
          </a:p>
          <a:p>
            <a:pPr marR="0" lvl="0" algn="l" defTabSz="914400" rtl="0" eaLnBrk="0" fontAlgn="base" latinLnBrk="0" hangingPunct="0">
              <a:lnSpc>
                <a:spcPct val="100000"/>
              </a:lnSpc>
              <a:spcBef>
                <a:spcPct val="20000"/>
              </a:spcBef>
              <a:spcAft>
                <a:spcPct val="0"/>
              </a:spcAft>
              <a:buClr>
                <a:srgbClr val="000000"/>
              </a:buClr>
              <a:buSzTx/>
              <a:buNone/>
              <a:tabLst/>
              <a:defRPr/>
            </a:pPr>
            <a:r>
              <a:rPr kumimoji="0" lang="en-US" sz="1800" b="0" i="0" u="none" strike="noStrike" kern="0" cap="none" spc="0" normalizeH="0" baseline="0" noProof="0" dirty="0">
                <a:ln>
                  <a:noFill/>
                </a:ln>
                <a:solidFill>
                  <a:srgbClr val="000000"/>
                </a:solidFill>
                <a:effectLst/>
                <a:uLnTx/>
                <a:uFillTx/>
                <a:latin typeface="Helvetica" pitchFamily="34" charset="0"/>
              </a:rPr>
              <a:t>	- Statewide Equity</a:t>
            </a:r>
          </a:p>
          <a:p>
            <a:pPr marR="0" lvl="0" algn="l" defTabSz="914400" rtl="0" eaLnBrk="0" fontAlgn="base" latinLnBrk="0" hangingPunct="0">
              <a:lnSpc>
                <a:spcPct val="100000"/>
              </a:lnSpc>
              <a:spcBef>
                <a:spcPct val="20000"/>
              </a:spcBef>
              <a:spcAft>
                <a:spcPct val="0"/>
              </a:spcAft>
              <a:buClr>
                <a:srgbClr val="000000"/>
              </a:buClr>
              <a:buSzTx/>
              <a:buNone/>
              <a:tabLst/>
              <a:defRPr/>
            </a:pPr>
            <a:r>
              <a:rPr lang="en-US" sz="1800" kern="0" dirty="0">
                <a:solidFill>
                  <a:srgbClr val="000000"/>
                </a:solidFill>
                <a:latin typeface="Helvetica" pitchFamily="34" charset="0"/>
              </a:rPr>
              <a:t>	- Length of time a project has been considered for programming</a:t>
            </a:r>
          </a:p>
          <a:p>
            <a:pPr marR="0" lvl="0" algn="l" defTabSz="914400" rtl="0" eaLnBrk="0" fontAlgn="base" latinLnBrk="0" hangingPunct="0">
              <a:lnSpc>
                <a:spcPct val="100000"/>
              </a:lnSpc>
              <a:spcBef>
                <a:spcPct val="20000"/>
              </a:spcBef>
              <a:spcAft>
                <a:spcPct val="0"/>
              </a:spcAft>
              <a:buClr>
                <a:srgbClr val="000000"/>
              </a:buClr>
              <a:buSzTx/>
              <a:buNone/>
              <a:tabLst/>
              <a:defRPr/>
            </a:pPr>
            <a:r>
              <a:rPr kumimoji="0" lang="en-US" sz="1800" b="0" i="0" u="none" strike="noStrike" kern="0" cap="none" spc="0" normalizeH="0" baseline="0" noProof="0" dirty="0">
                <a:ln>
                  <a:noFill/>
                </a:ln>
                <a:solidFill>
                  <a:srgbClr val="000000"/>
                </a:solidFill>
                <a:effectLst/>
                <a:uLnTx/>
                <a:uFillTx/>
                <a:latin typeface="Helvetica" pitchFamily="34" charset="0"/>
              </a:rPr>
              <a:t>	- How many times a project has been rescheduled</a:t>
            </a:r>
          </a:p>
          <a:p>
            <a:pPr marR="0" lvl="0" algn="l" defTabSz="914400" rtl="0" eaLnBrk="0" fontAlgn="base" latinLnBrk="0" hangingPunct="0">
              <a:lnSpc>
                <a:spcPct val="100000"/>
              </a:lnSpc>
              <a:spcBef>
                <a:spcPct val="20000"/>
              </a:spcBef>
              <a:spcAft>
                <a:spcPct val="0"/>
              </a:spcAft>
              <a:buClr>
                <a:srgbClr val="000000"/>
              </a:buClr>
              <a:buSzTx/>
              <a:buNone/>
              <a:tabLst/>
              <a:defRPr/>
            </a:pPr>
            <a:r>
              <a:rPr lang="en-US" sz="1800" kern="0" dirty="0">
                <a:solidFill>
                  <a:srgbClr val="000000"/>
                </a:solidFill>
                <a:latin typeface="Helvetica" pitchFamily="34" charset="0"/>
              </a:rPr>
              <a:t>	- Purpose of a project</a:t>
            </a:r>
          </a:p>
          <a:p>
            <a:pPr marR="0" lvl="0" algn="l" defTabSz="914400" rtl="0" eaLnBrk="0" fontAlgn="base" latinLnBrk="0" hangingPunct="0">
              <a:lnSpc>
                <a:spcPct val="100000"/>
              </a:lnSpc>
              <a:spcBef>
                <a:spcPct val="20000"/>
              </a:spcBef>
              <a:spcAft>
                <a:spcPct val="0"/>
              </a:spcAft>
              <a:buClr>
                <a:srgbClr val="000000"/>
              </a:buClr>
              <a:buSzTx/>
              <a:buNone/>
              <a:tabLst/>
              <a:defRPr/>
            </a:pPr>
            <a:r>
              <a:rPr kumimoji="0" lang="en-US" sz="1800" b="0" i="0" u="none" strike="noStrike" kern="0" cap="none" spc="0" normalizeH="0" baseline="0" noProof="0" dirty="0">
                <a:ln>
                  <a:noFill/>
                </a:ln>
                <a:solidFill>
                  <a:srgbClr val="000000"/>
                </a:solidFill>
                <a:effectLst/>
                <a:uLnTx/>
                <a:uFillTx/>
                <a:latin typeface="Helvetica" pitchFamily="34" charset="0"/>
              </a:rPr>
              <a:t>	- Whether the project is already underway</a:t>
            </a:r>
          </a:p>
          <a:p>
            <a:pPr marR="0" lvl="0" algn="l" defTabSz="914400" rtl="0" eaLnBrk="0" fontAlgn="base" latinLnBrk="0" hangingPunct="0">
              <a:lnSpc>
                <a:spcPct val="100000"/>
              </a:lnSpc>
              <a:spcBef>
                <a:spcPct val="20000"/>
              </a:spcBef>
              <a:spcAft>
                <a:spcPct val="0"/>
              </a:spcAft>
              <a:buClr>
                <a:srgbClr val="000000"/>
              </a:buClr>
              <a:buSzTx/>
              <a:buNone/>
              <a:tabLst/>
              <a:defRPr/>
            </a:pPr>
            <a:r>
              <a:rPr lang="en-US" sz="1800" kern="0" dirty="0">
                <a:solidFill>
                  <a:srgbClr val="000000"/>
                </a:solidFill>
                <a:latin typeface="Helvetica" pitchFamily="34" charset="0"/>
              </a:rPr>
              <a:t>	- Local efforts to move forward on a project</a:t>
            </a:r>
          </a:p>
          <a:p>
            <a:pPr marR="0" lvl="0" algn="l" defTabSz="914400" rtl="0" eaLnBrk="0" fontAlgn="base" latinLnBrk="0" hangingPunct="0">
              <a:lnSpc>
                <a:spcPct val="100000"/>
              </a:lnSpc>
              <a:spcBef>
                <a:spcPct val="20000"/>
              </a:spcBef>
              <a:spcAft>
                <a:spcPct val="0"/>
              </a:spcAft>
              <a:buClr>
                <a:srgbClr val="000000"/>
              </a:buClr>
              <a:buSzTx/>
              <a:buNone/>
              <a:tabLst/>
              <a:defRPr/>
            </a:pPr>
            <a:r>
              <a:rPr kumimoji="0" lang="en-US" sz="1800" b="0" i="0" u="none" strike="noStrike" kern="0" cap="none" spc="0" normalizeH="0" baseline="0" noProof="0" dirty="0">
                <a:ln>
                  <a:noFill/>
                </a:ln>
                <a:solidFill>
                  <a:srgbClr val="000000"/>
                </a:solidFill>
                <a:effectLst/>
                <a:uLnTx/>
                <a:uFillTx/>
                <a:latin typeface="Helvetica" pitchFamily="34" charset="0"/>
              </a:rPr>
              <a:t>	- Current conditions and need for the project</a:t>
            </a:r>
          </a:p>
        </p:txBody>
      </p:sp>
      <p:sp>
        <p:nvSpPr>
          <p:cNvPr id="5" name="Slide Number Placeholder 4"/>
          <p:cNvSpPr>
            <a:spLocks noGrp="1"/>
          </p:cNvSpPr>
          <p:nvPr>
            <p:ph type="sldNum" sz="quarter" idx="12"/>
          </p:nvPr>
        </p:nvSpPr>
        <p:spPr/>
        <p:txBody>
          <a:bodyPr/>
          <a:lstStyle/>
          <a:p>
            <a:pPr>
              <a:buNone/>
              <a:defRPr/>
            </a:pPr>
            <a:fld id="{103A245A-4344-4ADD-88E1-2801F720F328}" type="slidenum">
              <a:rPr lang="en-US" smtClean="0">
                <a:latin typeface="Helvetica" panose="020B0604020202020204" pitchFamily="34" charset="0"/>
                <a:cs typeface="Helvetica" panose="020B0604020202020204" pitchFamily="34" charset="0"/>
              </a:rPr>
              <a:pPr>
                <a:buNone/>
                <a:defRPr/>
              </a:pPr>
              <a:t>9</a:t>
            </a:fld>
            <a:endParaRPr lang="en-US" dirty="0">
              <a:latin typeface="Helvetica" panose="020B0604020202020204" pitchFamily="34" charset="0"/>
              <a:cs typeface="Helvetica" panose="020B0604020202020204" pitchFamily="34" charset="0"/>
            </a:endParaRPr>
          </a:p>
        </p:txBody>
      </p:sp>
      <p:sp>
        <p:nvSpPr>
          <p:cNvPr id="6" name="Rectangle 6">
            <a:extLst>
              <a:ext uri="{FF2B5EF4-FFF2-40B4-BE49-F238E27FC236}">
                <a16:creationId xmlns:a16="http://schemas.microsoft.com/office/drawing/2014/main" id="{A1C2ABC2-CCF1-428E-9495-3334C7C6BC9D}"/>
              </a:ext>
            </a:extLst>
          </p:cNvPr>
          <p:cNvSpPr>
            <a:spLocks noChangeArrowheads="1"/>
          </p:cNvSpPr>
          <p:nvPr/>
        </p:nvSpPr>
        <p:spPr bwMode="auto">
          <a:xfrm>
            <a:off x="7199790" y="327293"/>
            <a:ext cx="1828800" cy="246221"/>
          </a:xfrm>
          <a:prstGeom prst="rect">
            <a:avLst/>
          </a:prstGeom>
          <a:noFill/>
          <a:ln w="9525">
            <a:noFill/>
            <a:miter lim="800000"/>
            <a:headEnd/>
            <a:tailEnd/>
          </a:ln>
        </p:spPr>
        <p:txBody>
          <a:bodyPr wrap="square">
            <a:spAutoFit/>
          </a:bodyPr>
          <a:lstStyle/>
          <a:p>
            <a:pPr algn="ctr">
              <a:spcBef>
                <a:spcPct val="50000"/>
              </a:spcBef>
              <a:buClrTx/>
              <a:buFontTx/>
              <a:buNone/>
            </a:pPr>
            <a:r>
              <a:rPr lang="en-US" sz="1000" dirty="0">
                <a:solidFill>
                  <a:srgbClr val="000000"/>
                </a:solidFill>
                <a:latin typeface="Helvetica" pitchFamily="34" charset="0"/>
              </a:rPr>
              <a:t>March 12, 2019</a:t>
            </a:r>
          </a:p>
        </p:txBody>
      </p:sp>
    </p:spTree>
    <p:extLst>
      <p:ext uri="{BB962C8B-B14F-4D97-AF65-F5344CB8AC3E}">
        <p14:creationId xmlns:p14="http://schemas.microsoft.com/office/powerpoint/2010/main" val="21884418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41022</TotalTime>
  <Words>3032</Words>
  <Application>Microsoft Office PowerPoint</Application>
  <PresentationFormat>On-screen Show (4:3)</PresentationFormat>
  <Paragraphs>1159</Paragraphs>
  <Slides>27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Helvetica</vt:lpstr>
      <vt:lpstr>Times New Roman</vt:lpstr>
      <vt:lpstr>Wingdings</vt:lpstr>
      <vt:lpstr>Office Theme</vt:lpstr>
      <vt:lpstr>2020-2024   Highway Program   Development  </vt:lpstr>
      <vt:lpstr>PowerPoint Presentation</vt:lpstr>
      <vt:lpstr>PowerPoint Presentation</vt:lpstr>
      <vt:lpstr>Decision Points</vt:lpstr>
      <vt:lpstr>FY 19-24 Primary Road/TIME-21 Funds Forecast (x $1,000,000)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Decision Points</vt:lpstr>
      <vt:lpstr>PowerPoint Presentation</vt:lpstr>
      <vt:lpstr>Next Steps</vt:lpstr>
    </vt:vector>
  </TitlesOfParts>
  <Company>Iowa Dept of Transportation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Kyle J. Lake</dc:creator>
  <cp:lastModifiedBy>Tebben, Donald</cp:lastModifiedBy>
  <cp:revision>1997</cp:revision>
  <cp:lastPrinted>2019-03-05T15:31:53Z</cp:lastPrinted>
  <dcterms:created xsi:type="dcterms:W3CDTF">2001-05-04T13:55:51Z</dcterms:created>
  <dcterms:modified xsi:type="dcterms:W3CDTF">2019-03-05T16:42:34Z</dcterms:modified>
</cp:coreProperties>
</file>