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99" r:id="rId5"/>
  </p:sldMasterIdLst>
  <p:notesMasterIdLst>
    <p:notesMasterId r:id="rId16"/>
  </p:notesMasterIdLst>
  <p:sldIdLst>
    <p:sldId id="257" r:id="rId6"/>
    <p:sldId id="335" r:id="rId7"/>
    <p:sldId id="337" r:id="rId8"/>
    <p:sldId id="336" r:id="rId9"/>
    <p:sldId id="271" r:id="rId10"/>
    <p:sldId id="340" r:id="rId11"/>
    <p:sldId id="314" r:id="rId12"/>
    <p:sldId id="343" r:id="rId13"/>
    <p:sldId id="313" r:id="rId14"/>
    <p:sldId id="33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12378C-B1A4-465A-88F4-F6A6BBEEBA33}">
          <p14:sldIdLst>
            <p14:sldId id="257"/>
            <p14:sldId id="335"/>
            <p14:sldId id="337"/>
          </p14:sldIdLst>
        </p14:section>
        <p14:section name="Untitled Section" id="{7A954743-B25B-4F25-9145-51FF86E87350}">
          <p14:sldIdLst>
            <p14:sldId id="336"/>
            <p14:sldId id="271"/>
            <p14:sldId id="340"/>
            <p14:sldId id="314"/>
            <p14:sldId id="343"/>
            <p14:sldId id="313"/>
            <p14:sldId id="33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ubrich, Matthew" initials="HM" lastIdx="1" clrIdx="0">
    <p:extLst>
      <p:ext uri="{19B8F6BF-5375-455C-9EA6-DF929625EA0E}">
        <p15:presenceInfo xmlns:p15="http://schemas.microsoft.com/office/powerpoint/2012/main" userId="S-1-5-21-133048727-1090477886-634672238-367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57401A-2E22-4275-B6F8-5E6C395AD6E0}" v="103" dt="2020-03-02T22:37:02.2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335" autoAdjust="0"/>
  </p:normalViewPr>
  <p:slideViewPr>
    <p:cSldViewPr snapToGrid="0">
      <p:cViewPr varScale="1">
        <p:scale>
          <a:sx n="148" d="100"/>
          <a:sy n="148" d="100"/>
        </p:scale>
        <p:origin x="22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ubrich, Matthew" userId="9d8dfec4-8d66-444b-9b2f-b99afef796b3" providerId="ADAL" clId="{04B80B2B-8EBE-4631-B09B-1FA38B1E1AFF}"/>
    <pc:docChg chg="custSel modSld">
      <pc:chgData name="Haubrich, Matthew" userId="9d8dfec4-8d66-444b-9b2f-b99afef796b3" providerId="ADAL" clId="{04B80B2B-8EBE-4631-B09B-1FA38B1E1AFF}" dt="2020-02-24T20:26:15.979" v="49" actId="478"/>
      <pc:docMkLst>
        <pc:docMk/>
      </pc:docMkLst>
      <pc:sldChg chg="modSp">
        <pc:chgData name="Haubrich, Matthew" userId="9d8dfec4-8d66-444b-9b2f-b99afef796b3" providerId="ADAL" clId="{04B80B2B-8EBE-4631-B09B-1FA38B1E1AFF}" dt="2020-02-24T19:45:34.883" v="15" actId="403"/>
        <pc:sldMkLst>
          <pc:docMk/>
          <pc:sldMk cId="2095332901" sldId="257"/>
        </pc:sldMkLst>
        <pc:spChg chg="mod">
          <ac:chgData name="Haubrich, Matthew" userId="9d8dfec4-8d66-444b-9b2f-b99afef796b3" providerId="ADAL" clId="{04B80B2B-8EBE-4631-B09B-1FA38B1E1AFF}" dt="2020-02-24T19:45:34.883" v="15" actId="403"/>
          <ac:spMkLst>
            <pc:docMk/>
            <pc:sldMk cId="2095332901" sldId="257"/>
            <ac:spMk id="3" creationId="{00000000-0000-0000-0000-000000000000}"/>
          </ac:spMkLst>
        </pc:spChg>
      </pc:sldChg>
      <pc:sldChg chg="delSp modSp">
        <pc:chgData name="Haubrich, Matthew" userId="9d8dfec4-8d66-444b-9b2f-b99afef796b3" providerId="ADAL" clId="{04B80B2B-8EBE-4631-B09B-1FA38B1E1AFF}" dt="2020-02-24T19:45:50.028" v="16" actId="478"/>
        <pc:sldMkLst>
          <pc:docMk/>
          <pc:sldMk cId="2894996203" sldId="335"/>
        </pc:sldMkLst>
        <pc:spChg chg="del">
          <ac:chgData name="Haubrich, Matthew" userId="9d8dfec4-8d66-444b-9b2f-b99afef796b3" providerId="ADAL" clId="{04B80B2B-8EBE-4631-B09B-1FA38B1E1AFF}" dt="2020-02-24T19:45:50.028" v="16" actId="478"/>
          <ac:spMkLst>
            <pc:docMk/>
            <pc:sldMk cId="2894996203" sldId="335"/>
            <ac:spMk id="2" creationId="{00000000-0000-0000-0000-000000000000}"/>
          </ac:spMkLst>
        </pc:spChg>
        <pc:spChg chg="mod">
          <ac:chgData name="Haubrich, Matthew" userId="9d8dfec4-8d66-444b-9b2f-b99afef796b3" providerId="ADAL" clId="{04B80B2B-8EBE-4631-B09B-1FA38B1E1AFF}" dt="2020-02-24T19:45:23.890" v="9" actId="27636"/>
          <ac:spMkLst>
            <pc:docMk/>
            <pc:sldMk cId="2894996203" sldId="335"/>
            <ac:spMk id="6" creationId="{00000000-0000-0000-0000-000000000000}"/>
          </ac:spMkLst>
        </pc:spChg>
      </pc:sldChg>
      <pc:sldChg chg="delSp">
        <pc:chgData name="Haubrich, Matthew" userId="9d8dfec4-8d66-444b-9b2f-b99afef796b3" providerId="ADAL" clId="{04B80B2B-8EBE-4631-B09B-1FA38B1E1AFF}" dt="2020-02-24T20:26:15.979" v="49" actId="478"/>
        <pc:sldMkLst>
          <pc:docMk/>
          <pc:sldMk cId="30029923" sldId="336"/>
        </pc:sldMkLst>
        <pc:spChg chg="del">
          <ac:chgData name="Haubrich, Matthew" userId="9d8dfec4-8d66-444b-9b2f-b99afef796b3" providerId="ADAL" clId="{04B80B2B-8EBE-4631-B09B-1FA38B1E1AFF}" dt="2020-02-24T20:26:15.979" v="49" actId="478"/>
          <ac:spMkLst>
            <pc:docMk/>
            <pc:sldMk cId="30029923" sldId="336"/>
            <ac:spMk id="2" creationId="{00000000-0000-0000-0000-000000000000}"/>
          </ac:spMkLst>
        </pc:spChg>
      </pc:sldChg>
      <pc:sldChg chg="modSp">
        <pc:chgData name="Haubrich, Matthew" userId="9d8dfec4-8d66-444b-9b2f-b99afef796b3" providerId="ADAL" clId="{04B80B2B-8EBE-4631-B09B-1FA38B1E1AFF}" dt="2020-02-24T19:47:44.987" v="48"/>
        <pc:sldMkLst>
          <pc:docMk/>
          <pc:sldMk cId="457995819" sldId="337"/>
        </pc:sldMkLst>
        <pc:spChg chg="mod">
          <ac:chgData name="Haubrich, Matthew" userId="9d8dfec4-8d66-444b-9b2f-b99afef796b3" providerId="ADAL" clId="{04B80B2B-8EBE-4631-B09B-1FA38B1E1AFF}" dt="2020-02-24T19:47:44.987" v="48"/>
          <ac:spMkLst>
            <pc:docMk/>
            <pc:sldMk cId="457995819" sldId="337"/>
            <ac:spMk id="5" creationId="{00000000-0000-0000-0000-000000000000}"/>
          </ac:spMkLst>
        </pc:spChg>
      </pc:sldChg>
    </pc:docChg>
  </pc:docChgLst>
  <pc:docChgLst>
    <pc:chgData name="Haubrich, Matthew" userId="9d8dfec4-8d66-444b-9b2f-b99afef796b3" providerId="ADAL" clId="{4857401A-2E22-4275-B6F8-5E6C395AD6E0}"/>
    <pc:docChg chg="undo custSel mod delSld modSld sldOrd modSection">
      <pc:chgData name="Haubrich, Matthew" userId="9d8dfec4-8d66-444b-9b2f-b99afef796b3" providerId="ADAL" clId="{4857401A-2E22-4275-B6F8-5E6C395AD6E0}" dt="2020-03-04T19:43:04.742" v="1145" actId="20577"/>
      <pc:docMkLst>
        <pc:docMk/>
      </pc:docMkLst>
      <pc:sldChg chg="modSp">
        <pc:chgData name="Haubrich, Matthew" userId="9d8dfec4-8d66-444b-9b2f-b99afef796b3" providerId="ADAL" clId="{4857401A-2E22-4275-B6F8-5E6C395AD6E0}" dt="2020-03-02T22:38:42.228" v="1053" actId="121"/>
        <pc:sldMkLst>
          <pc:docMk/>
          <pc:sldMk cId="2410989778" sldId="271"/>
        </pc:sldMkLst>
        <pc:graphicFrameChg chg="mod modGraphic">
          <ac:chgData name="Haubrich, Matthew" userId="9d8dfec4-8d66-444b-9b2f-b99afef796b3" providerId="ADAL" clId="{4857401A-2E22-4275-B6F8-5E6C395AD6E0}" dt="2020-03-02T22:38:42.228" v="1053" actId="121"/>
          <ac:graphicFrameMkLst>
            <pc:docMk/>
            <pc:sldMk cId="2410989778" sldId="271"/>
            <ac:graphicFrameMk id="4" creationId="{00000000-0000-0000-0000-000000000000}"/>
          </ac:graphicFrameMkLst>
        </pc:graphicFrameChg>
      </pc:sldChg>
      <pc:sldChg chg="addSp delSp modSp mod setBg modNotesTx">
        <pc:chgData name="Haubrich, Matthew" userId="9d8dfec4-8d66-444b-9b2f-b99afef796b3" providerId="ADAL" clId="{4857401A-2E22-4275-B6F8-5E6C395AD6E0}" dt="2020-02-28T22:23:36.895" v="859" actId="692"/>
        <pc:sldMkLst>
          <pc:docMk/>
          <pc:sldMk cId="2725305326" sldId="313"/>
        </pc:sldMkLst>
        <pc:spChg chg="mod">
          <ac:chgData name="Haubrich, Matthew" userId="9d8dfec4-8d66-444b-9b2f-b99afef796b3" providerId="ADAL" clId="{4857401A-2E22-4275-B6F8-5E6C395AD6E0}" dt="2020-02-28T21:02:44.504" v="710" actId="26606"/>
          <ac:spMkLst>
            <pc:docMk/>
            <pc:sldMk cId="2725305326" sldId="313"/>
            <ac:spMk id="2" creationId="{00000000-0000-0000-0000-000000000000}"/>
          </ac:spMkLst>
        </pc:spChg>
        <pc:spChg chg="mod">
          <ac:chgData name="Haubrich, Matthew" userId="9d8dfec4-8d66-444b-9b2f-b99afef796b3" providerId="ADAL" clId="{4857401A-2E22-4275-B6F8-5E6C395AD6E0}" dt="2020-02-28T21:03:12.958" v="724" actId="20577"/>
          <ac:spMkLst>
            <pc:docMk/>
            <pc:sldMk cId="2725305326" sldId="313"/>
            <ac:spMk id="5" creationId="{00000000-0000-0000-0000-000000000000}"/>
          </ac:spMkLst>
        </pc:spChg>
        <pc:spChg chg="mod ord">
          <ac:chgData name="Haubrich, Matthew" userId="9d8dfec4-8d66-444b-9b2f-b99afef796b3" providerId="ADAL" clId="{4857401A-2E22-4275-B6F8-5E6C395AD6E0}" dt="2020-02-28T21:02:44.504" v="710" actId="26606"/>
          <ac:spMkLst>
            <pc:docMk/>
            <pc:sldMk cId="2725305326" sldId="313"/>
            <ac:spMk id="6" creationId="{00000000-0000-0000-0000-000000000000}"/>
          </ac:spMkLst>
        </pc:spChg>
        <pc:spChg chg="add del">
          <ac:chgData name="Haubrich, Matthew" userId="9d8dfec4-8d66-444b-9b2f-b99afef796b3" providerId="ADAL" clId="{4857401A-2E22-4275-B6F8-5E6C395AD6E0}" dt="2020-02-28T21:02:17.231" v="702" actId="26606"/>
          <ac:spMkLst>
            <pc:docMk/>
            <pc:sldMk cId="2725305326" sldId="313"/>
            <ac:spMk id="74" creationId="{70BEB1E7-2F88-40BC-B73D-42E5B6F80BFC}"/>
          </ac:spMkLst>
        </pc:spChg>
        <pc:spChg chg="add del">
          <ac:chgData name="Haubrich, Matthew" userId="9d8dfec4-8d66-444b-9b2f-b99afef796b3" providerId="ADAL" clId="{4857401A-2E22-4275-B6F8-5E6C395AD6E0}" dt="2020-02-28T21:02:17.231" v="702" actId="26606"/>
          <ac:spMkLst>
            <pc:docMk/>
            <pc:sldMk cId="2725305326" sldId="313"/>
            <ac:spMk id="76" creationId="{A7B99495-F43F-4D80-A44F-2CB4764EB90B}"/>
          </ac:spMkLst>
        </pc:spChg>
        <pc:spChg chg="add del">
          <ac:chgData name="Haubrich, Matthew" userId="9d8dfec4-8d66-444b-9b2f-b99afef796b3" providerId="ADAL" clId="{4857401A-2E22-4275-B6F8-5E6C395AD6E0}" dt="2020-02-28T21:02:29.069" v="706" actId="26606"/>
          <ac:spMkLst>
            <pc:docMk/>
            <pc:sldMk cId="2725305326" sldId="313"/>
            <ac:spMk id="78" creationId="{D3F51FEB-38FB-4F6C-9F7B-2F2AFAB65463}"/>
          </ac:spMkLst>
        </pc:spChg>
        <pc:spChg chg="add del">
          <ac:chgData name="Haubrich, Matthew" userId="9d8dfec4-8d66-444b-9b2f-b99afef796b3" providerId="ADAL" clId="{4857401A-2E22-4275-B6F8-5E6C395AD6E0}" dt="2020-02-28T21:02:29.069" v="706" actId="26606"/>
          <ac:spMkLst>
            <pc:docMk/>
            <pc:sldMk cId="2725305326" sldId="313"/>
            <ac:spMk id="80" creationId="{1E547BA6-BAE0-43BB-A7CA-60F69CE252F0}"/>
          </ac:spMkLst>
        </pc:spChg>
        <pc:spChg chg="add del">
          <ac:chgData name="Haubrich, Matthew" userId="9d8dfec4-8d66-444b-9b2f-b99afef796b3" providerId="ADAL" clId="{4857401A-2E22-4275-B6F8-5E6C395AD6E0}" dt="2020-02-28T21:02:17.231" v="702" actId="26606"/>
          <ac:spMkLst>
            <pc:docMk/>
            <pc:sldMk cId="2725305326" sldId="313"/>
            <ac:spMk id="1029" creationId="{D3E17859-C5F0-476F-A082-A4CB8841DB24}"/>
          </ac:spMkLst>
        </pc:spChg>
        <pc:spChg chg="add del">
          <ac:chgData name="Haubrich, Matthew" userId="9d8dfec4-8d66-444b-9b2f-b99afef796b3" providerId="ADAL" clId="{4857401A-2E22-4275-B6F8-5E6C395AD6E0}" dt="2020-02-28T21:02:23.038" v="704" actId="26606"/>
          <ac:spMkLst>
            <pc:docMk/>
            <pc:sldMk cId="2725305326" sldId="313"/>
            <ac:spMk id="1031" creationId="{77C59BEC-C4CC-4741-B975-08C543178D3D}"/>
          </ac:spMkLst>
        </pc:spChg>
        <pc:spChg chg="add del">
          <ac:chgData name="Haubrich, Matthew" userId="9d8dfec4-8d66-444b-9b2f-b99afef796b3" providerId="ADAL" clId="{4857401A-2E22-4275-B6F8-5E6C395AD6E0}" dt="2020-02-28T21:02:23.038" v="704" actId="26606"/>
          <ac:spMkLst>
            <pc:docMk/>
            <pc:sldMk cId="2725305326" sldId="313"/>
            <ac:spMk id="1032" creationId="{A7B99495-F43F-4D80-A44F-2CB4764EB90B}"/>
          </ac:spMkLst>
        </pc:spChg>
        <pc:spChg chg="add del">
          <ac:chgData name="Haubrich, Matthew" userId="9d8dfec4-8d66-444b-9b2f-b99afef796b3" providerId="ADAL" clId="{4857401A-2E22-4275-B6F8-5E6C395AD6E0}" dt="2020-02-28T21:02:23.038" v="704" actId="26606"/>
          <ac:spMkLst>
            <pc:docMk/>
            <pc:sldMk cId="2725305326" sldId="313"/>
            <ac:spMk id="1033" creationId="{72DEF309-605D-4117-9340-6D589B6C3A34}"/>
          </ac:spMkLst>
        </pc:spChg>
        <pc:spChg chg="add del">
          <ac:chgData name="Haubrich, Matthew" userId="9d8dfec4-8d66-444b-9b2f-b99afef796b3" providerId="ADAL" clId="{4857401A-2E22-4275-B6F8-5E6C395AD6E0}" dt="2020-02-28T21:02:29.069" v="706" actId="26606"/>
          <ac:spMkLst>
            <pc:docMk/>
            <pc:sldMk cId="2725305326" sldId="313"/>
            <ac:spMk id="1035" creationId="{2B566528-1B12-4246-9431-5C2D7D081168}"/>
          </ac:spMkLst>
        </pc:spChg>
        <pc:spChg chg="add del">
          <ac:chgData name="Haubrich, Matthew" userId="9d8dfec4-8d66-444b-9b2f-b99afef796b3" providerId="ADAL" clId="{4857401A-2E22-4275-B6F8-5E6C395AD6E0}" dt="2020-02-28T21:02:29.069" v="706" actId="26606"/>
          <ac:spMkLst>
            <pc:docMk/>
            <pc:sldMk cId="2725305326" sldId="313"/>
            <ac:spMk id="1036" creationId="{2E80C965-DB6D-4F81-9E9E-B027384D0BD6}"/>
          </ac:spMkLst>
        </pc:spChg>
        <pc:spChg chg="add del">
          <ac:chgData name="Haubrich, Matthew" userId="9d8dfec4-8d66-444b-9b2f-b99afef796b3" providerId="ADAL" clId="{4857401A-2E22-4275-B6F8-5E6C395AD6E0}" dt="2020-02-28T21:02:29.069" v="706" actId="26606"/>
          <ac:spMkLst>
            <pc:docMk/>
            <pc:sldMk cId="2725305326" sldId="313"/>
            <ac:spMk id="1037" creationId="{A580F890-B085-4E95-96AA-55AEBEC5CE6E}"/>
          </ac:spMkLst>
        </pc:spChg>
        <pc:spChg chg="add del">
          <ac:chgData name="Haubrich, Matthew" userId="9d8dfec4-8d66-444b-9b2f-b99afef796b3" providerId="ADAL" clId="{4857401A-2E22-4275-B6F8-5E6C395AD6E0}" dt="2020-02-28T21:02:33.629" v="708" actId="26606"/>
          <ac:spMkLst>
            <pc:docMk/>
            <pc:sldMk cId="2725305326" sldId="313"/>
            <ac:spMk id="1039" creationId="{92468898-5A6E-4D55-85EC-308E785EE06C}"/>
          </ac:spMkLst>
        </pc:spChg>
        <pc:spChg chg="add del">
          <ac:chgData name="Haubrich, Matthew" userId="9d8dfec4-8d66-444b-9b2f-b99afef796b3" providerId="ADAL" clId="{4857401A-2E22-4275-B6F8-5E6C395AD6E0}" dt="2020-02-28T21:02:33.629" v="708" actId="26606"/>
          <ac:spMkLst>
            <pc:docMk/>
            <pc:sldMk cId="2725305326" sldId="313"/>
            <ac:spMk id="1040" creationId="{3E23A947-2D45-4208-AE2B-64948C87A3EB}"/>
          </ac:spMkLst>
        </pc:spChg>
        <pc:spChg chg="add del">
          <ac:chgData name="Haubrich, Matthew" userId="9d8dfec4-8d66-444b-9b2f-b99afef796b3" providerId="ADAL" clId="{4857401A-2E22-4275-B6F8-5E6C395AD6E0}" dt="2020-02-28T21:02:33.629" v="708" actId="26606"/>
          <ac:spMkLst>
            <pc:docMk/>
            <pc:sldMk cId="2725305326" sldId="313"/>
            <ac:spMk id="1041" creationId="{E5BBB0F9-6A59-4D02-A9C7-A2D6516684CE}"/>
          </ac:spMkLst>
        </pc:spChg>
        <pc:spChg chg="add del">
          <ac:chgData name="Haubrich, Matthew" userId="9d8dfec4-8d66-444b-9b2f-b99afef796b3" providerId="ADAL" clId="{4857401A-2E22-4275-B6F8-5E6C395AD6E0}" dt="2020-02-28T21:02:44.504" v="710" actId="26606"/>
          <ac:spMkLst>
            <pc:docMk/>
            <pc:sldMk cId="2725305326" sldId="313"/>
            <ac:spMk id="1043" creationId="{77C59BEC-C4CC-4741-B975-08C543178D3D}"/>
          </ac:spMkLst>
        </pc:spChg>
        <pc:spChg chg="add del">
          <ac:chgData name="Haubrich, Matthew" userId="9d8dfec4-8d66-444b-9b2f-b99afef796b3" providerId="ADAL" clId="{4857401A-2E22-4275-B6F8-5E6C395AD6E0}" dt="2020-02-28T21:02:44.504" v="710" actId="26606"/>
          <ac:spMkLst>
            <pc:docMk/>
            <pc:sldMk cId="2725305326" sldId="313"/>
            <ac:spMk id="1044" creationId="{A7B99495-F43F-4D80-A44F-2CB4764EB90B}"/>
          </ac:spMkLst>
        </pc:spChg>
        <pc:spChg chg="add del">
          <ac:chgData name="Haubrich, Matthew" userId="9d8dfec4-8d66-444b-9b2f-b99afef796b3" providerId="ADAL" clId="{4857401A-2E22-4275-B6F8-5E6C395AD6E0}" dt="2020-02-28T21:02:44.504" v="710" actId="26606"/>
          <ac:spMkLst>
            <pc:docMk/>
            <pc:sldMk cId="2725305326" sldId="313"/>
            <ac:spMk id="1045" creationId="{72DEF309-605D-4117-9340-6D589B6C3A34}"/>
          </ac:spMkLst>
        </pc:spChg>
        <pc:graphicFrameChg chg="add mod">
          <ac:chgData name="Haubrich, Matthew" userId="9d8dfec4-8d66-444b-9b2f-b99afef796b3" providerId="ADAL" clId="{4857401A-2E22-4275-B6F8-5E6C395AD6E0}" dt="2020-02-28T22:23:36.895" v="859" actId="692"/>
          <ac:graphicFrameMkLst>
            <pc:docMk/>
            <pc:sldMk cId="2725305326" sldId="313"/>
            <ac:graphicFrameMk id="7" creationId="{D6C7F266-9C6F-4BEC-AA36-7374AC85E7AF}"/>
          </ac:graphicFrameMkLst>
        </pc:graphicFrameChg>
        <pc:picChg chg="del mod ord">
          <ac:chgData name="Haubrich, Matthew" userId="9d8dfec4-8d66-444b-9b2f-b99afef796b3" providerId="ADAL" clId="{4857401A-2E22-4275-B6F8-5E6C395AD6E0}" dt="2020-02-28T22:21:53.744" v="840" actId="478"/>
          <ac:picMkLst>
            <pc:docMk/>
            <pc:sldMk cId="2725305326" sldId="313"/>
            <ac:picMk id="1027" creationId="{57662318-EC1C-4607-932A-6D01E1A0F265}"/>
          </ac:picMkLst>
        </pc:picChg>
        <pc:cxnChg chg="add del">
          <ac:chgData name="Haubrich, Matthew" userId="9d8dfec4-8d66-444b-9b2f-b99afef796b3" providerId="ADAL" clId="{4857401A-2E22-4275-B6F8-5E6C395AD6E0}" dt="2020-02-28T21:02:08.338" v="700" actId="26606"/>
          <ac:cxnSpMkLst>
            <pc:docMk/>
            <pc:sldMk cId="2725305326" sldId="313"/>
            <ac:cxnSpMk id="72" creationId="{E4A809D5-3600-46D4-A466-67F2349A54FB}"/>
          </ac:cxnSpMkLst>
        </pc:cxnChg>
      </pc:sldChg>
      <pc:sldChg chg="addSp delSp modSp mod modNotesTx">
        <pc:chgData name="Haubrich, Matthew" userId="9d8dfec4-8d66-444b-9b2f-b99afef796b3" providerId="ADAL" clId="{4857401A-2E22-4275-B6F8-5E6C395AD6E0}" dt="2020-02-28T21:53:36.755" v="836" actId="27918"/>
        <pc:sldMkLst>
          <pc:docMk/>
          <pc:sldMk cId="21730520" sldId="314"/>
        </pc:sldMkLst>
        <pc:graphicFrameChg chg="del">
          <ac:chgData name="Haubrich, Matthew" userId="9d8dfec4-8d66-444b-9b2f-b99afef796b3" providerId="ADAL" clId="{4857401A-2E22-4275-B6F8-5E6C395AD6E0}" dt="2020-02-28T21:23:56.265" v="760" actId="478"/>
          <ac:graphicFrameMkLst>
            <pc:docMk/>
            <pc:sldMk cId="21730520" sldId="314"/>
            <ac:graphicFrameMk id="9" creationId="{00000000-0008-0000-0100-000005000000}"/>
          </ac:graphicFrameMkLst>
        </pc:graphicFrameChg>
        <pc:graphicFrameChg chg="del">
          <ac:chgData name="Haubrich, Matthew" userId="9d8dfec4-8d66-444b-9b2f-b99afef796b3" providerId="ADAL" clId="{4857401A-2E22-4275-B6F8-5E6C395AD6E0}" dt="2020-02-28T21:25:41.695" v="768" actId="478"/>
          <ac:graphicFrameMkLst>
            <pc:docMk/>
            <pc:sldMk cId="21730520" sldId="314"/>
            <ac:graphicFrameMk id="10" creationId="{00000000-0008-0000-0100-000006000000}"/>
          </ac:graphicFrameMkLst>
        </pc:graphicFrameChg>
        <pc:graphicFrameChg chg="add mod">
          <ac:chgData name="Haubrich, Matthew" userId="9d8dfec4-8d66-444b-9b2f-b99afef796b3" providerId="ADAL" clId="{4857401A-2E22-4275-B6F8-5E6C395AD6E0}" dt="2020-02-28T21:19:54.282" v="737" actId="14100"/>
          <ac:graphicFrameMkLst>
            <pc:docMk/>
            <pc:sldMk cId="21730520" sldId="314"/>
            <ac:graphicFrameMk id="11" creationId="{6156DDEE-EAF4-4781-ABB6-B128D6864E2C}"/>
          </ac:graphicFrameMkLst>
        </pc:graphicFrameChg>
        <pc:graphicFrameChg chg="add mod">
          <ac:chgData name="Haubrich, Matthew" userId="9d8dfec4-8d66-444b-9b2f-b99afef796b3" providerId="ADAL" clId="{4857401A-2E22-4275-B6F8-5E6C395AD6E0}" dt="2020-02-28T21:21:17.763" v="742" actId="14100"/>
          <ac:graphicFrameMkLst>
            <pc:docMk/>
            <pc:sldMk cId="21730520" sldId="314"/>
            <ac:graphicFrameMk id="12" creationId="{A29E253D-3709-4838-B4ED-A69120BFB875}"/>
          </ac:graphicFrameMkLst>
        </pc:graphicFrameChg>
        <pc:graphicFrameChg chg="del">
          <ac:chgData name="Haubrich, Matthew" userId="9d8dfec4-8d66-444b-9b2f-b99afef796b3" providerId="ADAL" clId="{4857401A-2E22-4275-B6F8-5E6C395AD6E0}" dt="2020-02-28T21:18:48.584" v="732" actId="478"/>
          <ac:graphicFrameMkLst>
            <pc:docMk/>
            <pc:sldMk cId="21730520" sldId="314"/>
            <ac:graphicFrameMk id="13" creationId="{00000000-0000-0000-0000-000000000000}"/>
          </ac:graphicFrameMkLst>
        </pc:graphicFrameChg>
        <pc:graphicFrameChg chg="del">
          <ac:chgData name="Haubrich, Matthew" userId="9d8dfec4-8d66-444b-9b2f-b99afef796b3" providerId="ADAL" clId="{4857401A-2E22-4275-B6F8-5E6C395AD6E0}" dt="2020-02-28T21:20:52.248" v="738" actId="478"/>
          <ac:graphicFrameMkLst>
            <pc:docMk/>
            <pc:sldMk cId="21730520" sldId="314"/>
            <ac:graphicFrameMk id="14" creationId="{00000000-0000-0000-0000-000000000000}"/>
          </ac:graphicFrameMkLst>
        </pc:graphicFrameChg>
        <pc:graphicFrameChg chg="add mod">
          <ac:chgData name="Haubrich, Matthew" userId="9d8dfec4-8d66-444b-9b2f-b99afef796b3" providerId="ADAL" clId="{4857401A-2E22-4275-B6F8-5E6C395AD6E0}" dt="2020-02-28T21:24:58.498" v="767" actId="14100"/>
          <ac:graphicFrameMkLst>
            <pc:docMk/>
            <pc:sldMk cId="21730520" sldId="314"/>
            <ac:graphicFrameMk id="16" creationId="{DFE99AE5-D1CC-40F3-8C31-D34DF02F4E02}"/>
          </ac:graphicFrameMkLst>
        </pc:graphicFrameChg>
        <pc:graphicFrameChg chg="add mod">
          <ac:chgData name="Haubrich, Matthew" userId="9d8dfec4-8d66-444b-9b2f-b99afef796b3" providerId="ADAL" clId="{4857401A-2E22-4275-B6F8-5E6C395AD6E0}" dt="2020-02-28T21:27:25.857" v="776" actId="14100"/>
          <ac:graphicFrameMkLst>
            <pc:docMk/>
            <pc:sldMk cId="21730520" sldId="314"/>
            <ac:graphicFrameMk id="17" creationId="{6C68C37C-59BD-4C38-BD6D-08380D092516}"/>
          </ac:graphicFrameMkLst>
        </pc:graphicFrameChg>
        <pc:picChg chg="add mod">
          <ac:chgData name="Haubrich, Matthew" userId="9d8dfec4-8d66-444b-9b2f-b99afef796b3" providerId="ADAL" clId="{4857401A-2E22-4275-B6F8-5E6C395AD6E0}" dt="2020-02-28T21:23:01.922" v="759" actId="1035"/>
          <ac:picMkLst>
            <pc:docMk/>
            <pc:sldMk cId="21730520" sldId="314"/>
            <ac:picMk id="3" creationId="{24F2221A-9FE9-4AA4-A406-100BFFF4440F}"/>
          </ac:picMkLst>
        </pc:picChg>
        <pc:picChg chg="del">
          <ac:chgData name="Haubrich, Matthew" userId="9d8dfec4-8d66-444b-9b2f-b99afef796b3" providerId="ADAL" clId="{4857401A-2E22-4275-B6F8-5E6C395AD6E0}" dt="2020-02-28T21:22:44.669" v="743" actId="478"/>
          <ac:picMkLst>
            <pc:docMk/>
            <pc:sldMk cId="21730520" sldId="314"/>
            <ac:picMk id="15" creationId="{00000000-0000-0000-0000-000000000000}"/>
          </ac:picMkLst>
        </pc:picChg>
      </pc:sldChg>
      <pc:sldChg chg="modSp">
        <pc:chgData name="Haubrich, Matthew" userId="9d8dfec4-8d66-444b-9b2f-b99afef796b3" providerId="ADAL" clId="{4857401A-2E22-4275-B6F8-5E6C395AD6E0}" dt="2020-03-04T19:43:04.742" v="1145" actId="20577"/>
        <pc:sldMkLst>
          <pc:docMk/>
          <pc:sldMk cId="457995819" sldId="337"/>
        </pc:sldMkLst>
        <pc:spChg chg="mod">
          <ac:chgData name="Haubrich, Matthew" userId="9d8dfec4-8d66-444b-9b2f-b99afef796b3" providerId="ADAL" clId="{4857401A-2E22-4275-B6F8-5E6C395AD6E0}" dt="2020-03-04T19:43:04.742" v="1145" actId="20577"/>
          <ac:spMkLst>
            <pc:docMk/>
            <pc:sldMk cId="457995819" sldId="337"/>
            <ac:spMk id="5" creationId="{00000000-0000-0000-0000-000000000000}"/>
          </ac:spMkLst>
        </pc:spChg>
      </pc:sldChg>
      <pc:sldChg chg="modSp">
        <pc:chgData name="Haubrich, Matthew" userId="9d8dfec4-8d66-444b-9b2f-b99afef796b3" providerId="ADAL" clId="{4857401A-2E22-4275-B6F8-5E6C395AD6E0}" dt="2020-02-28T20:53:54.728" v="668" actId="20577"/>
        <pc:sldMkLst>
          <pc:docMk/>
          <pc:sldMk cId="2979141026" sldId="339"/>
        </pc:sldMkLst>
        <pc:spChg chg="mod">
          <ac:chgData name="Haubrich, Matthew" userId="9d8dfec4-8d66-444b-9b2f-b99afef796b3" providerId="ADAL" clId="{4857401A-2E22-4275-B6F8-5E6C395AD6E0}" dt="2020-02-28T20:53:54.728" v="668" actId="20577"/>
          <ac:spMkLst>
            <pc:docMk/>
            <pc:sldMk cId="2979141026" sldId="339"/>
            <ac:spMk id="5" creationId="{00000000-0000-0000-0000-000000000000}"/>
          </ac:spMkLst>
        </pc:spChg>
      </pc:sldChg>
      <pc:sldChg chg="addSp delSp modSp mod modTransition modNotesTx">
        <pc:chgData name="Haubrich, Matthew" userId="9d8dfec4-8d66-444b-9b2f-b99afef796b3" providerId="ADAL" clId="{4857401A-2E22-4275-B6F8-5E6C395AD6E0}" dt="2020-02-28T22:09:33.236" v="837" actId="27918"/>
        <pc:sldMkLst>
          <pc:docMk/>
          <pc:sldMk cId="479195744" sldId="340"/>
        </pc:sldMkLst>
        <pc:graphicFrameChg chg="add mod">
          <ac:chgData name="Haubrich, Matthew" userId="9d8dfec4-8d66-444b-9b2f-b99afef796b3" providerId="ADAL" clId="{4857401A-2E22-4275-B6F8-5E6C395AD6E0}" dt="2020-02-28T21:31:27.278" v="830" actId="404"/>
          <ac:graphicFrameMkLst>
            <pc:docMk/>
            <pc:sldMk cId="479195744" sldId="340"/>
            <ac:graphicFrameMk id="5" creationId="{A5ABC203-85B8-433F-9EED-33DCCE7CAFB2}"/>
          </ac:graphicFrameMkLst>
        </pc:graphicFrameChg>
        <pc:graphicFrameChg chg="del">
          <ac:chgData name="Haubrich, Matthew" userId="9d8dfec4-8d66-444b-9b2f-b99afef796b3" providerId="ADAL" clId="{4857401A-2E22-4275-B6F8-5E6C395AD6E0}" dt="2020-02-28T21:08:37.900" v="725" actId="478"/>
          <ac:graphicFrameMkLst>
            <pc:docMk/>
            <pc:sldMk cId="479195744" sldId="340"/>
            <ac:graphicFrameMk id="7" creationId="{00000000-0000-0000-0000-000000000000}"/>
          </ac:graphicFrameMkLst>
        </pc:graphicFrameChg>
      </pc:sldChg>
      <pc:sldChg chg="del modTransition">
        <pc:chgData name="Haubrich, Matthew" userId="9d8dfec4-8d66-444b-9b2f-b99afef796b3" providerId="ADAL" clId="{4857401A-2E22-4275-B6F8-5E6C395AD6E0}" dt="2020-02-28T21:10:25.376" v="730" actId="2696"/>
        <pc:sldMkLst>
          <pc:docMk/>
          <pc:sldMk cId="2434233828" sldId="342"/>
        </pc:sldMkLst>
      </pc:sldChg>
      <pc:sldChg chg="addSp delSp modSp ord modNotesTx">
        <pc:chgData name="Haubrich, Matthew" userId="9d8dfec4-8d66-444b-9b2f-b99afef796b3" providerId="ADAL" clId="{4857401A-2E22-4275-B6F8-5E6C395AD6E0}" dt="2020-02-28T22:10:51.939" v="839"/>
        <pc:sldMkLst>
          <pc:docMk/>
          <pc:sldMk cId="3597736824" sldId="343"/>
        </pc:sldMkLst>
        <pc:spChg chg="ord">
          <ac:chgData name="Haubrich, Matthew" userId="9d8dfec4-8d66-444b-9b2f-b99afef796b3" providerId="ADAL" clId="{4857401A-2E22-4275-B6F8-5E6C395AD6E0}" dt="2020-02-28T20:47:31.978" v="233" actId="166"/>
          <ac:spMkLst>
            <pc:docMk/>
            <pc:sldMk cId="3597736824" sldId="343"/>
            <ac:spMk id="3" creationId="{9E379FF8-A891-4757-B198-55FE59660E80}"/>
          </ac:spMkLst>
        </pc:spChg>
        <pc:picChg chg="del">
          <ac:chgData name="Haubrich, Matthew" userId="9d8dfec4-8d66-444b-9b2f-b99afef796b3" providerId="ADAL" clId="{4857401A-2E22-4275-B6F8-5E6C395AD6E0}" dt="2020-02-28T20:42:45.691" v="224" actId="478"/>
          <ac:picMkLst>
            <pc:docMk/>
            <pc:sldMk cId="3597736824" sldId="343"/>
            <ac:picMk id="4" creationId="{B1EFABFC-5CD9-4A07-A309-F47ED0AB8944}"/>
          </ac:picMkLst>
        </pc:picChg>
        <pc:picChg chg="add mod">
          <ac:chgData name="Haubrich, Matthew" userId="9d8dfec4-8d66-444b-9b2f-b99afef796b3" providerId="ADAL" clId="{4857401A-2E22-4275-B6F8-5E6C395AD6E0}" dt="2020-02-28T20:47:51.349" v="242" actId="1036"/>
          <ac:picMkLst>
            <pc:docMk/>
            <pc:sldMk cId="3597736824" sldId="343"/>
            <ac:picMk id="7" creationId="{89AFE7AB-7F80-4F9A-99B3-4F6BDE320724}"/>
          </ac:picMkLst>
        </pc:picChg>
        <pc:picChg chg="add del mod">
          <ac:chgData name="Haubrich, Matthew" userId="9d8dfec4-8d66-444b-9b2f-b99afef796b3" providerId="ADAL" clId="{4857401A-2E22-4275-B6F8-5E6C395AD6E0}" dt="2020-02-28T20:47:14.453" v="230" actId="478"/>
          <ac:picMkLst>
            <pc:docMk/>
            <pc:sldMk cId="3597736824" sldId="343"/>
            <ac:picMk id="1026" creationId="{B420555B-51B9-49B5-A59C-F186D662986B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.sharepoint.com/sites/XDIV/TAM/TAM%20Governance/2021%20Program%2010yr%20look%20ahea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.sharepoint.com/sites/XDIV/TAM/TAM%20Governance/2021%20Program%2010yr%20look%20ahea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.sharepoint.com/sites/XDIV/TAM/TAM%20Governance/2021%20Program%2010yr%20look%20ahea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.sharepoint.com/sites/XDIV/TAM/TAM%20Governance/2021%20Program%2010yr%20look%20ahea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.sharepoint.com/sites/XDIV/TAM/TAM%20Governance/2021%20Program%2010yr%20look%20ahea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.sharepoint.com/sites/XDIV/TAM/TAM%20Governance/2021%20Program%2010yr%20look%20ahea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'2021 Scenarios'!$D$169</c:f>
              <c:strCache>
                <c:ptCount val="1"/>
                <c:pt idx="0">
                  <c:v>Interstate Programs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'2021 Scenarios'!$A$170:$B$217</c:f>
              <c:multiLvlStrCache>
                <c:ptCount val="35"/>
                <c:lvl>
                  <c:pt idx="1">
                    <c:v>'21</c:v>
                  </c:pt>
                  <c:pt idx="2">
                    <c:v>'22</c:v>
                  </c:pt>
                  <c:pt idx="3">
                    <c:v>'23</c:v>
                  </c:pt>
                  <c:pt idx="4">
                    <c:v>'24</c:v>
                  </c:pt>
                  <c:pt idx="5">
                    <c:v>'25</c:v>
                  </c:pt>
                  <c:pt idx="6">
                    <c:v>'26</c:v>
                  </c:pt>
                  <c:pt idx="7">
                    <c:v>'27</c:v>
                  </c:pt>
                  <c:pt idx="8">
                    <c:v>'28</c:v>
                  </c:pt>
                  <c:pt idx="9">
                    <c:v>'29</c:v>
                  </c:pt>
                  <c:pt idx="10">
                    <c:v>'30</c:v>
                  </c:pt>
                  <c:pt idx="13">
                    <c:v>'21</c:v>
                  </c:pt>
                  <c:pt idx="14">
                    <c:v>'22</c:v>
                  </c:pt>
                  <c:pt idx="15">
                    <c:v>'23</c:v>
                  </c:pt>
                  <c:pt idx="16">
                    <c:v>'24</c:v>
                  </c:pt>
                  <c:pt idx="17">
                    <c:v>'25</c:v>
                  </c:pt>
                  <c:pt idx="18">
                    <c:v>'26</c:v>
                  </c:pt>
                  <c:pt idx="19">
                    <c:v>'27</c:v>
                  </c:pt>
                  <c:pt idx="20">
                    <c:v>'28</c:v>
                  </c:pt>
                  <c:pt idx="21">
                    <c:v>'29</c:v>
                  </c:pt>
                  <c:pt idx="22">
                    <c:v>'30</c:v>
                  </c:pt>
                  <c:pt idx="25">
                    <c:v>'21</c:v>
                  </c:pt>
                  <c:pt idx="26">
                    <c:v>'22</c:v>
                  </c:pt>
                  <c:pt idx="27">
                    <c:v>'23</c:v>
                  </c:pt>
                  <c:pt idx="28">
                    <c:v>'24</c:v>
                  </c:pt>
                  <c:pt idx="29">
                    <c:v>'25</c:v>
                  </c:pt>
                  <c:pt idx="30">
                    <c:v>'26</c:v>
                  </c:pt>
                  <c:pt idx="31">
                    <c:v>'27</c:v>
                  </c:pt>
                  <c:pt idx="32">
                    <c:v>'28</c:v>
                  </c:pt>
                  <c:pt idx="33">
                    <c:v>'29</c:v>
                  </c:pt>
                  <c:pt idx="34">
                    <c:v>'30</c:v>
                  </c:pt>
                </c:lvl>
                <c:lvl>
                  <c:pt idx="0">
                    <c:v>100% of Current Funding   </c:v>
                  </c:pt>
                  <c:pt idx="12">
                    <c:v>150% of Current Funding   </c:v>
                  </c:pt>
                  <c:pt idx="24">
                    <c:v>200% of Current Funding   </c:v>
                  </c:pt>
                </c:lvl>
              </c:multiLvlStrCache>
            </c:multiLvlStrRef>
          </c:cat>
          <c:val>
            <c:numRef>
              <c:f>'2021 Scenarios'!$D$170:$D$217</c:f>
              <c:numCache>
                <c:formatCode>General</c:formatCode>
                <c:ptCount val="36"/>
                <c:pt idx="1">
                  <c:v>443.8</c:v>
                </c:pt>
                <c:pt idx="2">
                  <c:v>379.4</c:v>
                </c:pt>
                <c:pt idx="3">
                  <c:v>250.9</c:v>
                </c:pt>
                <c:pt idx="4">
                  <c:v>211.79999999999998</c:v>
                </c:pt>
                <c:pt idx="5">
                  <c:v>330</c:v>
                </c:pt>
                <c:pt idx="6">
                  <c:v>330</c:v>
                </c:pt>
                <c:pt idx="7">
                  <c:v>330</c:v>
                </c:pt>
                <c:pt idx="8">
                  <c:v>330</c:v>
                </c:pt>
                <c:pt idx="9">
                  <c:v>330</c:v>
                </c:pt>
                <c:pt idx="10">
                  <c:v>330</c:v>
                </c:pt>
                <c:pt idx="13">
                  <c:v>443.8</c:v>
                </c:pt>
                <c:pt idx="14">
                  <c:v>379.4</c:v>
                </c:pt>
                <c:pt idx="15">
                  <c:v>250.9</c:v>
                </c:pt>
                <c:pt idx="16">
                  <c:v>211.79999999999998</c:v>
                </c:pt>
                <c:pt idx="17">
                  <c:v>330</c:v>
                </c:pt>
                <c:pt idx="18">
                  <c:v>330</c:v>
                </c:pt>
                <c:pt idx="19">
                  <c:v>330</c:v>
                </c:pt>
                <c:pt idx="20">
                  <c:v>330</c:v>
                </c:pt>
                <c:pt idx="21">
                  <c:v>330</c:v>
                </c:pt>
                <c:pt idx="22">
                  <c:v>330</c:v>
                </c:pt>
                <c:pt idx="25">
                  <c:v>443.8</c:v>
                </c:pt>
                <c:pt idx="26">
                  <c:v>379.4</c:v>
                </c:pt>
                <c:pt idx="27">
                  <c:v>250.9</c:v>
                </c:pt>
                <c:pt idx="28">
                  <c:v>211.79999999999998</c:v>
                </c:pt>
                <c:pt idx="29">
                  <c:v>330</c:v>
                </c:pt>
                <c:pt idx="30">
                  <c:v>330</c:v>
                </c:pt>
                <c:pt idx="31">
                  <c:v>330</c:v>
                </c:pt>
                <c:pt idx="32">
                  <c:v>330</c:v>
                </c:pt>
                <c:pt idx="33">
                  <c:v>330</c:v>
                </c:pt>
                <c:pt idx="34">
                  <c:v>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AD-4854-A22D-E9FEAEF33F77}"/>
            </c:ext>
          </c:extLst>
        </c:ser>
        <c:ser>
          <c:idx val="2"/>
          <c:order val="1"/>
          <c:tx>
            <c:strRef>
              <c:f>'2021 Scenarios'!$E$169</c:f>
              <c:strCache>
                <c:ptCount val="1"/>
                <c:pt idx="0">
                  <c:v>Non-Interstate Capacity/Enhancement (NR)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'2021 Scenarios'!$A$170:$B$217</c:f>
              <c:multiLvlStrCache>
                <c:ptCount val="35"/>
                <c:lvl>
                  <c:pt idx="1">
                    <c:v>'21</c:v>
                  </c:pt>
                  <c:pt idx="2">
                    <c:v>'22</c:v>
                  </c:pt>
                  <c:pt idx="3">
                    <c:v>'23</c:v>
                  </c:pt>
                  <c:pt idx="4">
                    <c:v>'24</c:v>
                  </c:pt>
                  <c:pt idx="5">
                    <c:v>'25</c:v>
                  </c:pt>
                  <c:pt idx="6">
                    <c:v>'26</c:v>
                  </c:pt>
                  <c:pt idx="7">
                    <c:v>'27</c:v>
                  </c:pt>
                  <c:pt idx="8">
                    <c:v>'28</c:v>
                  </c:pt>
                  <c:pt idx="9">
                    <c:v>'29</c:v>
                  </c:pt>
                  <c:pt idx="10">
                    <c:v>'30</c:v>
                  </c:pt>
                  <c:pt idx="13">
                    <c:v>'21</c:v>
                  </c:pt>
                  <c:pt idx="14">
                    <c:v>'22</c:v>
                  </c:pt>
                  <c:pt idx="15">
                    <c:v>'23</c:v>
                  </c:pt>
                  <c:pt idx="16">
                    <c:v>'24</c:v>
                  </c:pt>
                  <c:pt idx="17">
                    <c:v>'25</c:v>
                  </c:pt>
                  <c:pt idx="18">
                    <c:v>'26</c:v>
                  </c:pt>
                  <c:pt idx="19">
                    <c:v>'27</c:v>
                  </c:pt>
                  <c:pt idx="20">
                    <c:v>'28</c:v>
                  </c:pt>
                  <c:pt idx="21">
                    <c:v>'29</c:v>
                  </c:pt>
                  <c:pt idx="22">
                    <c:v>'30</c:v>
                  </c:pt>
                  <c:pt idx="25">
                    <c:v>'21</c:v>
                  </c:pt>
                  <c:pt idx="26">
                    <c:v>'22</c:v>
                  </c:pt>
                  <c:pt idx="27">
                    <c:v>'23</c:v>
                  </c:pt>
                  <c:pt idx="28">
                    <c:v>'24</c:v>
                  </c:pt>
                  <c:pt idx="29">
                    <c:v>'25</c:v>
                  </c:pt>
                  <c:pt idx="30">
                    <c:v>'26</c:v>
                  </c:pt>
                  <c:pt idx="31">
                    <c:v>'27</c:v>
                  </c:pt>
                  <c:pt idx="32">
                    <c:v>'28</c:v>
                  </c:pt>
                  <c:pt idx="33">
                    <c:v>'29</c:v>
                  </c:pt>
                  <c:pt idx="34">
                    <c:v>'30</c:v>
                  </c:pt>
                </c:lvl>
                <c:lvl>
                  <c:pt idx="0">
                    <c:v>100% of Current Funding   </c:v>
                  </c:pt>
                  <c:pt idx="12">
                    <c:v>150% of Current Funding   </c:v>
                  </c:pt>
                  <c:pt idx="24">
                    <c:v>200% of Current Funding   </c:v>
                  </c:pt>
                </c:lvl>
              </c:multiLvlStrCache>
            </c:multiLvlStrRef>
          </c:cat>
          <c:val>
            <c:numRef>
              <c:f>'2021 Scenarios'!$E$170:$E$217</c:f>
              <c:numCache>
                <c:formatCode>General</c:formatCode>
                <c:ptCount val="36"/>
                <c:pt idx="1">
                  <c:v>118.5</c:v>
                </c:pt>
                <c:pt idx="2">
                  <c:v>91.2</c:v>
                </c:pt>
                <c:pt idx="3">
                  <c:v>202.4</c:v>
                </c:pt>
                <c:pt idx="4">
                  <c:v>204.1</c:v>
                </c:pt>
                <c:pt idx="5">
                  <c:v>89.8</c:v>
                </c:pt>
                <c:pt idx="6">
                  <c:v>63.4</c:v>
                </c:pt>
                <c:pt idx="7">
                  <c:v>40.1</c:v>
                </c:pt>
                <c:pt idx="8">
                  <c:v>30</c:v>
                </c:pt>
                <c:pt idx="9">
                  <c:v>30</c:v>
                </c:pt>
                <c:pt idx="10">
                  <c:v>30</c:v>
                </c:pt>
                <c:pt idx="13">
                  <c:v>118.5</c:v>
                </c:pt>
                <c:pt idx="14">
                  <c:v>91.2</c:v>
                </c:pt>
                <c:pt idx="15">
                  <c:v>202.4</c:v>
                </c:pt>
                <c:pt idx="16">
                  <c:v>204.1</c:v>
                </c:pt>
                <c:pt idx="17">
                  <c:v>89.8</c:v>
                </c:pt>
                <c:pt idx="18">
                  <c:v>63.4</c:v>
                </c:pt>
                <c:pt idx="19">
                  <c:v>40.1</c:v>
                </c:pt>
                <c:pt idx="20">
                  <c:v>30</c:v>
                </c:pt>
                <c:pt idx="21">
                  <c:v>30</c:v>
                </c:pt>
                <c:pt idx="22">
                  <c:v>30</c:v>
                </c:pt>
                <c:pt idx="25">
                  <c:v>118.5</c:v>
                </c:pt>
                <c:pt idx="26">
                  <c:v>91.2</c:v>
                </c:pt>
                <c:pt idx="27">
                  <c:v>202.4</c:v>
                </c:pt>
                <c:pt idx="28">
                  <c:v>204.1</c:v>
                </c:pt>
                <c:pt idx="29">
                  <c:v>89.8</c:v>
                </c:pt>
                <c:pt idx="30">
                  <c:v>63.4</c:v>
                </c:pt>
                <c:pt idx="31">
                  <c:v>40.1</c:v>
                </c:pt>
                <c:pt idx="32">
                  <c:v>30</c:v>
                </c:pt>
                <c:pt idx="33">
                  <c:v>30</c:v>
                </c:pt>
                <c:pt idx="3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AD-4854-A22D-E9FEAEF33F77}"/>
            </c:ext>
          </c:extLst>
        </c:ser>
        <c:ser>
          <c:idx val="0"/>
          <c:order val="2"/>
          <c:tx>
            <c:strRef>
              <c:f>'2021 Scenarios'!$C$169</c:f>
              <c:strCache>
                <c:ptCount val="1"/>
                <c:pt idx="0">
                  <c:v>Non-Interstate Stewardhip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multiLvlStrRef>
              <c:f>'2021 Scenarios'!$A$170:$B$217</c:f>
              <c:multiLvlStrCache>
                <c:ptCount val="35"/>
                <c:lvl>
                  <c:pt idx="1">
                    <c:v>'21</c:v>
                  </c:pt>
                  <c:pt idx="2">
                    <c:v>'22</c:v>
                  </c:pt>
                  <c:pt idx="3">
                    <c:v>'23</c:v>
                  </c:pt>
                  <c:pt idx="4">
                    <c:v>'24</c:v>
                  </c:pt>
                  <c:pt idx="5">
                    <c:v>'25</c:v>
                  </c:pt>
                  <c:pt idx="6">
                    <c:v>'26</c:v>
                  </c:pt>
                  <c:pt idx="7">
                    <c:v>'27</c:v>
                  </c:pt>
                  <c:pt idx="8">
                    <c:v>'28</c:v>
                  </c:pt>
                  <c:pt idx="9">
                    <c:v>'29</c:v>
                  </c:pt>
                  <c:pt idx="10">
                    <c:v>'30</c:v>
                  </c:pt>
                  <c:pt idx="13">
                    <c:v>'21</c:v>
                  </c:pt>
                  <c:pt idx="14">
                    <c:v>'22</c:v>
                  </c:pt>
                  <c:pt idx="15">
                    <c:v>'23</c:v>
                  </c:pt>
                  <c:pt idx="16">
                    <c:v>'24</c:v>
                  </c:pt>
                  <c:pt idx="17">
                    <c:v>'25</c:v>
                  </c:pt>
                  <c:pt idx="18">
                    <c:v>'26</c:v>
                  </c:pt>
                  <c:pt idx="19">
                    <c:v>'27</c:v>
                  </c:pt>
                  <c:pt idx="20">
                    <c:v>'28</c:v>
                  </c:pt>
                  <c:pt idx="21">
                    <c:v>'29</c:v>
                  </c:pt>
                  <c:pt idx="22">
                    <c:v>'30</c:v>
                  </c:pt>
                  <c:pt idx="25">
                    <c:v>'21</c:v>
                  </c:pt>
                  <c:pt idx="26">
                    <c:v>'22</c:v>
                  </c:pt>
                  <c:pt idx="27">
                    <c:v>'23</c:v>
                  </c:pt>
                  <c:pt idx="28">
                    <c:v>'24</c:v>
                  </c:pt>
                  <c:pt idx="29">
                    <c:v>'25</c:v>
                  </c:pt>
                  <c:pt idx="30">
                    <c:v>'26</c:v>
                  </c:pt>
                  <c:pt idx="31">
                    <c:v>'27</c:v>
                  </c:pt>
                  <c:pt idx="32">
                    <c:v>'28</c:v>
                  </c:pt>
                  <c:pt idx="33">
                    <c:v>'29</c:v>
                  </c:pt>
                  <c:pt idx="34">
                    <c:v>'30</c:v>
                  </c:pt>
                </c:lvl>
                <c:lvl>
                  <c:pt idx="0">
                    <c:v>100% of Current Funding   </c:v>
                  </c:pt>
                  <c:pt idx="12">
                    <c:v>150% of Current Funding   </c:v>
                  </c:pt>
                  <c:pt idx="24">
                    <c:v>200% of Current Funding   </c:v>
                  </c:pt>
                </c:lvl>
              </c:multiLvlStrCache>
            </c:multiLvlStrRef>
          </c:cat>
          <c:val>
            <c:numRef>
              <c:f>'2021 Scenarios'!$C$170:$C$217</c:f>
              <c:numCache>
                <c:formatCode>General</c:formatCode>
                <c:ptCount val="36"/>
                <c:pt idx="1">
                  <c:v>187.3</c:v>
                </c:pt>
                <c:pt idx="2">
                  <c:v>204.7</c:v>
                </c:pt>
                <c:pt idx="3">
                  <c:v>266</c:v>
                </c:pt>
                <c:pt idx="4">
                  <c:v>280</c:v>
                </c:pt>
                <c:pt idx="5">
                  <c:v>300</c:v>
                </c:pt>
                <c:pt idx="6">
                  <c:v>320</c:v>
                </c:pt>
                <c:pt idx="7">
                  <c:v>345</c:v>
                </c:pt>
                <c:pt idx="8">
                  <c:v>370</c:v>
                </c:pt>
                <c:pt idx="9">
                  <c:v>395</c:v>
                </c:pt>
                <c:pt idx="10">
                  <c:v>405</c:v>
                </c:pt>
                <c:pt idx="13">
                  <c:v>187.3</c:v>
                </c:pt>
                <c:pt idx="14">
                  <c:v>204.7</c:v>
                </c:pt>
                <c:pt idx="15">
                  <c:v>266</c:v>
                </c:pt>
                <c:pt idx="16">
                  <c:v>280</c:v>
                </c:pt>
                <c:pt idx="17">
                  <c:v>437.5</c:v>
                </c:pt>
                <c:pt idx="18">
                  <c:v>467.5</c:v>
                </c:pt>
                <c:pt idx="19">
                  <c:v>505</c:v>
                </c:pt>
                <c:pt idx="20">
                  <c:v>542.5</c:v>
                </c:pt>
                <c:pt idx="21">
                  <c:v>580</c:v>
                </c:pt>
                <c:pt idx="22">
                  <c:v>595</c:v>
                </c:pt>
                <c:pt idx="25">
                  <c:v>187.3</c:v>
                </c:pt>
                <c:pt idx="26">
                  <c:v>204.7</c:v>
                </c:pt>
                <c:pt idx="27">
                  <c:v>266</c:v>
                </c:pt>
                <c:pt idx="28">
                  <c:v>280</c:v>
                </c:pt>
                <c:pt idx="29">
                  <c:v>575</c:v>
                </c:pt>
                <c:pt idx="30">
                  <c:v>615</c:v>
                </c:pt>
                <c:pt idx="31">
                  <c:v>665</c:v>
                </c:pt>
                <c:pt idx="32">
                  <c:v>715</c:v>
                </c:pt>
                <c:pt idx="33">
                  <c:v>765</c:v>
                </c:pt>
                <c:pt idx="34">
                  <c:v>785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AD-4854-A22D-E9FEAEF33F77}"/>
            </c:ext>
          </c:extLst>
        </c:ser>
        <c:ser>
          <c:idx val="3"/>
          <c:order val="3"/>
          <c:tx>
            <c:strRef>
              <c:f>'2021 Scenarios'!$F$169</c:f>
              <c:strCache>
                <c:ptCount val="1"/>
                <c:pt idx="0">
                  <c:v>Total Expenditures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multiLvlStrRef>
              <c:f>'2021 Scenarios'!$A$170:$B$217</c:f>
              <c:multiLvlStrCache>
                <c:ptCount val="35"/>
                <c:lvl>
                  <c:pt idx="1">
                    <c:v>'21</c:v>
                  </c:pt>
                  <c:pt idx="2">
                    <c:v>'22</c:v>
                  </c:pt>
                  <c:pt idx="3">
                    <c:v>'23</c:v>
                  </c:pt>
                  <c:pt idx="4">
                    <c:v>'24</c:v>
                  </c:pt>
                  <c:pt idx="5">
                    <c:v>'25</c:v>
                  </c:pt>
                  <c:pt idx="6">
                    <c:v>'26</c:v>
                  </c:pt>
                  <c:pt idx="7">
                    <c:v>'27</c:v>
                  </c:pt>
                  <c:pt idx="8">
                    <c:v>'28</c:v>
                  </c:pt>
                  <c:pt idx="9">
                    <c:v>'29</c:v>
                  </c:pt>
                  <c:pt idx="10">
                    <c:v>'30</c:v>
                  </c:pt>
                  <c:pt idx="13">
                    <c:v>'21</c:v>
                  </c:pt>
                  <c:pt idx="14">
                    <c:v>'22</c:v>
                  </c:pt>
                  <c:pt idx="15">
                    <c:v>'23</c:v>
                  </c:pt>
                  <c:pt idx="16">
                    <c:v>'24</c:v>
                  </c:pt>
                  <c:pt idx="17">
                    <c:v>'25</c:v>
                  </c:pt>
                  <c:pt idx="18">
                    <c:v>'26</c:v>
                  </c:pt>
                  <c:pt idx="19">
                    <c:v>'27</c:v>
                  </c:pt>
                  <c:pt idx="20">
                    <c:v>'28</c:v>
                  </c:pt>
                  <c:pt idx="21">
                    <c:v>'29</c:v>
                  </c:pt>
                  <c:pt idx="22">
                    <c:v>'30</c:v>
                  </c:pt>
                  <c:pt idx="25">
                    <c:v>'21</c:v>
                  </c:pt>
                  <c:pt idx="26">
                    <c:v>'22</c:v>
                  </c:pt>
                  <c:pt idx="27">
                    <c:v>'23</c:v>
                  </c:pt>
                  <c:pt idx="28">
                    <c:v>'24</c:v>
                  </c:pt>
                  <c:pt idx="29">
                    <c:v>'25</c:v>
                  </c:pt>
                  <c:pt idx="30">
                    <c:v>'26</c:v>
                  </c:pt>
                  <c:pt idx="31">
                    <c:v>'27</c:v>
                  </c:pt>
                  <c:pt idx="32">
                    <c:v>'28</c:v>
                  </c:pt>
                  <c:pt idx="33">
                    <c:v>'29</c:v>
                  </c:pt>
                  <c:pt idx="34">
                    <c:v>'30</c:v>
                  </c:pt>
                </c:lvl>
                <c:lvl>
                  <c:pt idx="0">
                    <c:v>100% of Current Funding   </c:v>
                  </c:pt>
                  <c:pt idx="12">
                    <c:v>150% of Current Funding   </c:v>
                  </c:pt>
                  <c:pt idx="24">
                    <c:v>200% of Current Funding   </c:v>
                  </c:pt>
                </c:lvl>
              </c:multiLvlStrCache>
            </c:multiLvlStrRef>
          </c:cat>
          <c:val>
            <c:numRef>
              <c:f>'2021 Scenarios'!$F$170:$F$217</c:f>
              <c:numCache>
                <c:formatCode>General</c:formatCode>
                <c:ptCount val="36"/>
                <c:pt idx="1">
                  <c:v>749.6</c:v>
                </c:pt>
                <c:pt idx="2">
                  <c:v>675.3</c:v>
                </c:pt>
                <c:pt idx="3">
                  <c:v>719.3</c:v>
                </c:pt>
                <c:pt idx="4">
                  <c:v>695.9</c:v>
                </c:pt>
                <c:pt idx="5">
                  <c:v>719.8</c:v>
                </c:pt>
                <c:pt idx="6">
                  <c:v>713.4</c:v>
                </c:pt>
                <c:pt idx="7">
                  <c:v>715.1</c:v>
                </c:pt>
                <c:pt idx="8">
                  <c:v>730</c:v>
                </c:pt>
                <c:pt idx="9">
                  <c:v>755</c:v>
                </c:pt>
                <c:pt idx="10">
                  <c:v>765</c:v>
                </c:pt>
                <c:pt idx="13">
                  <c:v>749.6</c:v>
                </c:pt>
                <c:pt idx="14">
                  <c:v>675.3</c:v>
                </c:pt>
                <c:pt idx="15">
                  <c:v>719.3</c:v>
                </c:pt>
                <c:pt idx="16">
                  <c:v>695.9</c:v>
                </c:pt>
                <c:pt idx="17">
                  <c:v>857.3</c:v>
                </c:pt>
                <c:pt idx="18">
                  <c:v>860.9</c:v>
                </c:pt>
                <c:pt idx="19">
                  <c:v>875.1</c:v>
                </c:pt>
                <c:pt idx="20">
                  <c:v>902.5</c:v>
                </c:pt>
                <c:pt idx="21">
                  <c:v>940</c:v>
                </c:pt>
                <c:pt idx="22">
                  <c:v>955</c:v>
                </c:pt>
                <c:pt idx="25">
                  <c:v>749.6</c:v>
                </c:pt>
                <c:pt idx="26">
                  <c:v>675.3</c:v>
                </c:pt>
                <c:pt idx="27">
                  <c:v>719.3</c:v>
                </c:pt>
                <c:pt idx="28">
                  <c:v>695.9</c:v>
                </c:pt>
                <c:pt idx="29">
                  <c:v>994.8</c:v>
                </c:pt>
                <c:pt idx="30">
                  <c:v>1008.4</c:v>
                </c:pt>
                <c:pt idx="31">
                  <c:v>1035.0999999999999</c:v>
                </c:pt>
                <c:pt idx="32">
                  <c:v>1075</c:v>
                </c:pt>
                <c:pt idx="33">
                  <c:v>1125</c:v>
                </c:pt>
                <c:pt idx="34">
                  <c:v>1145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AD-4854-A22D-E9FEAEF33F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386813064"/>
        <c:axId val="386819296"/>
      </c:barChart>
      <c:lineChart>
        <c:grouping val="standard"/>
        <c:varyColors val="0"/>
        <c:ser>
          <c:idx val="4"/>
          <c:order val="4"/>
          <c:tx>
            <c:strRef>
              <c:f>'2021 Scenarios'!$G$169</c:f>
              <c:strCache>
                <c:ptCount val="1"/>
                <c:pt idx="0">
                  <c:v>Anticipated Revenue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ash"/>
            <c:size val="20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Lit>
              <c:ptCount val="36"/>
              <c:pt idx="0">
                <c:v>100% of Current Funding   </c:v>
              </c:pt>
              <c:pt idx="1">
                <c:v>100% of Current Funding    '21</c:v>
              </c:pt>
              <c:pt idx="2">
                <c:v>100% of Current Funding    '22</c:v>
              </c:pt>
              <c:pt idx="3">
                <c:v>100% of Current Funding    '23</c:v>
              </c:pt>
              <c:pt idx="4">
                <c:v>100% of Current Funding    '24</c:v>
              </c:pt>
              <c:pt idx="5">
                <c:v>100% of Current Funding    '25</c:v>
              </c:pt>
              <c:pt idx="6">
                <c:v>100% of Current Funding    '26</c:v>
              </c:pt>
              <c:pt idx="7">
                <c:v>100% of Current Funding    '27</c:v>
              </c:pt>
              <c:pt idx="8">
                <c:v>100% of Current Funding    '28</c:v>
              </c:pt>
              <c:pt idx="9">
                <c:v>100% of Current Funding    '29</c:v>
              </c:pt>
              <c:pt idx="10">
                <c:v>100% of Current Funding    '30</c:v>
              </c:pt>
              <c:pt idx="12">
                <c:v>150% of Current Funding   </c:v>
              </c:pt>
              <c:pt idx="13">
                <c:v>150% of Current Funding    '21</c:v>
              </c:pt>
              <c:pt idx="14">
                <c:v>150% of Current Funding    '22</c:v>
              </c:pt>
              <c:pt idx="15">
                <c:v>150% of Current Funding    '23</c:v>
              </c:pt>
              <c:pt idx="16">
                <c:v>150% of Current Funding    '24</c:v>
              </c:pt>
              <c:pt idx="17">
                <c:v>150% of Current Funding    '25</c:v>
              </c:pt>
              <c:pt idx="18">
                <c:v>150% of Current Funding    '26</c:v>
              </c:pt>
              <c:pt idx="19">
                <c:v>150% of Current Funding    '27</c:v>
              </c:pt>
              <c:pt idx="20">
                <c:v>150% of Current Funding    '28</c:v>
              </c:pt>
              <c:pt idx="21">
                <c:v>150% of Current Funding    '29</c:v>
              </c:pt>
              <c:pt idx="22">
                <c:v>150% of Current Funding    '30</c:v>
              </c:pt>
              <c:pt idx="24">
                <c:v>200% of Current Funding   </c:v>
              </c:pt>
              <c:pt idx="25">
                <c:v>200% of Current Funding    '21</c:v>
              </c:pt>
              <c:pt idx="26">
                <c:v>200% of Current Funding    '22</c:v>
              </c:pt>
              <c:pt idx="27">
                <c:v>200% of Current Funding    '23</c:v>
              </c:pt>
              <c:pt idx="28">
                <c:v>200% of Current Funding    '24</c:v>
              </c:pt>
              <c:pt idx="29">
                <c:v>200% of Current Funding    '25</c:v>
              </c:pt>
              <c:pt idx="30">
                <c:v>200% of Current Funding    '26</c:v>
              </c:pt>
              <c:pt idx="31">
                <c:v>200% of Current Funding    '27</c:v>
              </c:pt>
              <c:pt idx="32">
                <c:v>200% of Current Funding    '28</c:v>
              </c:pt>
              <c:pt idx="33">
                <c:v>200% of Current Funding    '29</c:v>
              </c:pt>
              <c:pt idx="34">
                <c:v>200% of Current Funding    '30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Scenarios'!$G$170:$G$217</c:f>
              <c:numCache>
                <c:formatCode>General</c:formatCode>
                <c:ptCount val="36"/>
                <c:pt idx="1">
                  <c:v>722</c:v>
                </c:pt>
                <c:pt idx="2">
                  <c:v>675.2</c:v>
                </c:pt>
                <c:pt idx="3">
                  <c:v>700.7</c:v>
                </c:pt>
                <c:pt idx="4">
                  <c:v>693.8</c:v>
                </c:pt>
                <c:pt idx="5">
                  <c:v>686.2</c:v>
                </c:pt>
                <c:pt idx="6">
                  <c:v>686.2</c:v>
                </c:pt>
                <c:pt idx="7">
                  <c:v>686.2</c:v>
                </c:pt>
                <c:pt idx="8">
                  <c:v>686.2</c:v>
                </c:pt>
                <c:pt idx="9">
                  <c:v>686.2</c:v>
                </c:pt>
                <c:pt idx="10">
                  <c:v>686.2</c:v>
                </c:pt>
                <c:pt idx="13">
                  <c:v>722</c:v>
                </c:pt>
                <c:pt idx="14">
                  <c:v>675.2</c:v>
                </c:pt>
                <c:pt idx="15">
                  <c:v>700.7</c:v>
                </c:pt>
                <c:pt idx="16">
                  <c:v>693.8</c:v>
                </c:pt>
                <c:pt idx="17">
                  <c:v>686.2</c:v>
                </c:pt>
                <c:pt idx="18">
                  <c:v>686.2</c:v>
                </c:pt>
                <c:pt idx="19">
                  <c:v>686.2</c:v>
                </c:pt>
                <c:pt idx="20">
                  <c:v>686.2</c:v>
                </c:pt>
                <c:pt idx="21">
                  <c:v>686.2</c:v>
                </c:pt>
                <c:pt idx="22">
                  <c:v>686.2</c:v>
                </c:pt>
                <c:pt idx="25">
                  <c:v>722</c:v>
                </c:pt>
                <c:pt idx="26">
                  <c:v>675.2</c:v>
                </c:pt>
                <c:pt idx="27">
                  <c:v>700.7</c:v>
                </c:pt>
                <c:pt idx="28">
                  <c:v>693.8</c:v>
                </c:pt>
                <c:pt idx="29">
                  <c:v>686.2</c:v>
                </c:pt>
                <c:pt idx="30">
                  <c:v>686.2</c:v>
                </c:pt>
                <c:pt idx="31">
                  <c:v>686.2</c:v>
                </c:pt>
                <c:pt idx="32">
                  <c:v>686.2</c:v>
                </c:pt>
                <c:pt idx="33">
                  <c:v>686.2</c:v>
                </c:pt>
                <c:pt idx="34">
                  <c:v>686.2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FAD-4854-A22D-E9FEAEF33F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6813064"/>
        <c:axId val="386819296"/>
      </c:lineChart>
      <c:catAx>
        <c:axId val="386813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6819296"/>
        <c:crosses val="autoZero"/>
        <c:auto val="1"/>
        <c:lblAlgn val="ctr"/>
        <c:lblOffset val="100"/>
        <c:noMultiLvlLbl val="0"/>
      </c:catAx>
      <c:valAx>
        <c:axId val="386819296"/>
        <c:scaling>
          <c:orientation val="minMax"/>
          <c:max val="1200"/>
        </c:scaling>
        <c:delete val="0"/>
        <c:axPos val="l"/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6813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Non-Interstate Pavement Condition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6"/>
          <c:order val="4"/>
          <c:tx>
            <c:strRef>
              <c:f>'2021 Scenarios'!$R$104</c:f>
              <c:strCache>
                <c:ptCount val="1"/>
                <c:pt idx="0">
                  <c:v>Pri Pav P</c:v>
                </c:pt>
              </c:strCache>
            </c:strRef>
          </c:tx>
          <c:spPr>
            <a:solidFill>
              <a:srgbClr val="C00000">
                <a:alpha val="50000"/>
              </a:srgbClr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Scenarios'!$S$104:$AF$104</c:f>
              <c:numCache>
                <c:formatCode>General</c:formatCode>
                <c:ptCount val="11"/>
                <c:pt idx="0">
                  <c:v>45</c:v>
                </c:pt>
                <c:pt idx="1">
                  <c:v>45</c:v>
                </c:pt>
                <c:pt idx="2">
                  <c:v>45</c:v>
                </c:pt>
                <c:pt idx="3">
                  <c:v>45</c:v>
                </c:pt>
                <c:pt idx="4">
                  <c:v>45</c:v>
                </c:pt>
                <c:pt idx="5">
                  <c:v>45</c:v>
                </c:pt>
                <c:pt idx="6">
                  <c:v>45</c:v>
                </c:pt>
                <c:pt idx="7">
                  <c:v>45</c:v>
                </c:pt>
                <c:pt idx="8">
                  <c:v>45</c:v>
                </c:pt>
                <c:pt idx="9">
                  <c:v>45</c:v>
                </c:pt>
                <c:pt idx="10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80-4825-8DC1-D6FA8A9DDA5E}"/>
            </c:ext>
          </c:extLst>
        </c:ser>
        <c:ser>
          <c:idx val="5"/>
          <c:order val="5"/>
          <c:tx>
            <c:strRef>
              <c:f>'2021 Scenarios'!$R$103</c:f>
              <c:strCache>
                <c:ptCount val="1"/>
                <c:pt idx="0">
                  <c:v>Pri Pav F</c:v>
                </c:pt>
              </c:strCache>
            </c:strRef>
          </c:tx>
          <c:spPr>
            <a:solidFill>
              <a:schemeClr val="accent4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Scenarios'!$S$103:$AF$103</c:f>
              <c:numCache>
                <c:formatCode>General</c:formatCode>
                <c:ptCount val="11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30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  <c:pt idx="1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80-4825-8DC1-D6FA8A9DDA5E}"/>
            </c:ext>
          </c:extLst>
        </c:ser>
        <c:ser>
          <c:idx val="4"/>
          <c:order val="6"/>
          <c:tx>
            <c:strRef>
              <c:f>'2021 Scenarios'!$R$102</c:f>
              <c:strCache>
                <c:ptCount val="1"/>
                <c:pt idx="0">
                  <c:v>Pri Pav G</c:v>
                </c:pt>
              </c:strCache>
            </c:strRef>
          </c:tx>
          <c:spPr>
            <a:solidFill>
              <a:schemeClr val="accent6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Scenarios'!$S$102:$AF$102</c:f>
              <c:numCache>
                <c:formatCode>General</c:formatCode>
                <c:ptCount val="11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  <c:pt idx="8">
                  <c:v>25</c:v>
                </c:pt>
                <c:pt idx="9">
                  <c:v>25</c:v>
                </c:pt>
                <c:pt idx="1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80-4825-8DC1-D6FA8A9DDA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08682224"/>
        <c:axId val="908679272"/>
      </c:barChart>
      <c:lineChart>
        <c:grouping val="standard"/>
        <c:varyColors val="0"/>
        <c:ser>
          <c:idx val="0"/>
          <c:order val="1"/>
          <c:tx>
            <c:strRef>
              <c:f>'2021 Scenarios'!$A$53</c:f>
              <c:strCache>
                <c:ptCount val="1"/>
                <c:pt idx="0">
                  <c:v>Current Funding Level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Scenarios'!$S$56:$AE$56</c:f>
              <c:numCache>
                <c:formatCode>0.0</c:formatCode>
                <c:ptCount val="11"/>
                <c:pt idx="0">
                  <c:v>73.8</c:v>
                </c:pt>
                <c:pt idx="1">
                  <c:v>73.760000000000005</c:v>
                </c:pt>
                <c:pt idx="2">
                  <c:v>73.11</c:v>
                </c:pt>
                <c:pt idx="3">
                  <c:v>72.97</c:v>
                </c:pt>
                <c:pt idx="4">
                  <c:v>72.83</c:v>
                </c:pt>
                <c:pt idx="5">
                  <c:v>72.67</c:v>
                </c:pt>
                <c:pt idx="6">
                  <c:v>72.55</c:v>
                </c:pt>
                <c:pt idx="7">
                  <c:v>72.430000000000007</c:v>
                </c:pt>
                <c:pt idx="8">
                  <c:v>72.33</c:v>
                </c:pt>
                <c:pt idx="9">
                  <c:v>72.19</c:v>
                </c:pt>
                <c:pt idx="10">
                  <c:v>72.09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E80-4825-8DC1-D6FA8A9DDA5E}"/>
            </c:ext>
          </c:extLst>
        </c:ser>
        <c:ser>
          <c:idx val="2"/>
          <c:order val="2"/>
          <c:tx>
            <c:strRef>
              <c:f>'2021 Scenarios'!$A$68</c:f>
              <c:strCache>
                <c:ptCount val="1"/>
                <c:pt idx="0">
                  <c:v>150% Funding Level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Scenarios'!$S$71:$AE$71</c:f>
              <c:numCache>
                <c:formatCode>0.0</c:formatCode>
                <c:ptCount val="11"/>
                <c:pt idx="0">
                  <c:v>73.8</c:v>
                </c:pt>
                <c:pt idx="1">
                  <c:v>73.760000000000005</c:v>
                </c:pt>
                <c:pt idx="2">
                  <c:v>73.11</c:v>
                </c:pt>
                <c:pt idx="3">
                  <c:v>72.97</c:v>
                </c:pt>
                <c:pt idx="4">
                  <c:v>72.83</c:v>
                </c:pt>
                <c:pt idx="5">
                  <c:v>72.67</c:v>
                </c:pt>
                <c:pt idx="6">
                  <c:v>73.05</c:v>
                </c:pt>
                <c:pt idx="7">
                  <c:v>73.34</c:v>
                </c:pt>
                <c:pt idx="8">
                  <c:v>73.64</c:v>
                </c:pt>
                <c:pt idx="9">
                  <c:v>73.91</c:v>
                </c:pt>
                <c:pt idx="10">
                  <c:v>74.180000000000007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E80-4825-8DC1-D6FA8A9DDA5E}"/>
            </c:ext>
          </c:extLst>
        </c:ser>
        <c:ser>
          <c:idx val="3"/>
          <c:order val="3"/>
          <c:tx>
            <c:strRef>
              <c:f>'2021 Scenarios'!$A$83</c:f>
              <c:strCache>
                <c:ptCount val="1"/>
                <c:pt idx="0">
                  <c:v>200% Funding Level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Scenarios'!$S$86:$AE$86</c:f>
              <c:numCache>
                <c:formatCode>0.0</c:formatCode>
                <c:ptCount val="11"/>
                <c:pt idx="0">
                  <c:v>73.8</c:v>
                </c:pt>
                <c:pt idx="1">
                  <c:v>73.760000000000005</c:v>
                </c:pt>
                <c:pt idx="2">
                  <c:v>73.11</c:v>
                </c:pt>
                <c:pt idx="3">
                  <c:v>72.97</c:v>
                </c:pt>
                <c:pt idx="4">
                  <c:v>72.83</c:v>
                </c:pt>
                <c:pt idx="5">
                  <c:v>72.67</c:v>
                </c:pt>
                <c:pt idx="6">
                  <c:v>73.52</c:v>
                </c:pt>
                <c:pt idx="7">
                  <c:v>74.19</c:v>
                </c:pt>
                <c:pt idx="8">
                  <c:v>74.87</c:v>
                </c:pt>
                <c:pt idx="9">
                  <c:v>75.489999999999995</c:v>
                </c:pt>
                <c:pt idx="10">
                  <c:v>76.069999999999993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E80-4825-8DC1-D6FA8A9DDA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682224"/>
        <c:axId val="908679272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'2021 Scenarios'!$A$38</c15:sqref>
                        </c15:formulaRef>
                      </c:ext>
                    </c:extLst>
                    <c:strCache>
                      <c:ptCount val="1"/>
                      <c:pt idx="0">
                        <c:v>75% Funding Level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'2021 Scenarios'!$S$40:$AE$40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'2021 Scenarios'!$S$41:$AE$41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73.8</c:v>
                      </c:pt>
                      <c:pt idx="1">
                        <c:v>73.760000000000005</c:v>
                      </c:pt>
                      <c:pt idx="2">
                        <c:v>72.819999999999993</c:v>
                      </c:pt>
                      <c:pt idx="3">
                        <c:v>72.45</c:v>
                      </c:pt>
                      <c:pt idx="4">
                        <c:v>72.099999999999994</c:v>
                      </c:pt>
                      <c:pt idx="5">
                        <c:v>71.739999999999995</c:v>
                      </c:pt>
                      <c:pt idx="6">
                        <c:v>71.400000000000006</c:v>
                      </c:pt>
                      <c:pt idx="7">
                        <c:v>71.09</c:v>
                      </c:pt>
                      <c:pt idx="8">
                        <c:v>70.8</c:v>
                      </c:pt>
                      <c:pt idx="9">
                        <c:v>70.489999999999995</c:v>
                      </c:pt>
                      <c:pt idx="10">
                        <c:v>70.2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6-7E80-4825-8DC1-D6FA8A9DDA5E}"/>
                  </c:ext>
                </c:extLst>
              </c15:ser>
            </c15:filteredLineSeries>
          </c:ext>
        </c:extLst>
      </c:lineChart>
      <c:catAx>
        <c:axId val="90868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79272"/>
        <c:crosses val="autoZero"/>
        <c:auto val="1"/>
        <c:lblAlgn val="ctr"/>
        <c:lblOffset val="100"/>
        <c:noMultiLvlLbl val="0"/>
      </c:catAx>
      <c:valAx>
        <c:axId val="908679272"/>
        <c:scaling>
          <c:orientation val="minMax"/>
          <c:max val="9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82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Interstate Pavement Condition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4"/>
          <c:order val="4"/>
          <c:tx>
            <c:strRef>
              <c:f>'2021 Scenarios'!$R$101</c:f>
              <c:strCache>
                <c:ptCount val="1"/>
                <c:pt idx="0">
                  <c:v>Int Pav P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Scenarios'!$S$101:$AF$101</c:f>
              <c:numCache>
                <c:formatCode>General</c:formatCode>
                <c:ptCount val="11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B9-4A0D-A232-A2088CA5CD9F}"/>
            </c:ext>
          </c:extLst>
        </c:ser>
        <c:ser>
          <c:idx val="5"/>
          <c:order val="5"/>
          <c:tx>
            <c:strRef>
              <c:f>'2021 Scenarios'!$R$100</c:f>
              <c:strCache>
                <c:ptCount val="1"/>
                <c:pt idx="0">
                  <c:v>Int Pav F</c:v>
                </c:pt>
              </c:strCache>
            </c:strRef>
          </c:tx>
          <c:spPr>
            <a:solidFill>
              <a:schemeClr val="accent4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Scenarios'!$S$100:$AF$100</c:f>
              <c:numCache>
                <c:formatCode>General</c:formatCode>
                <c:ptCount val="11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30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  <c:pt idx="1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B9-4A0D-A232-A2088CA5CD9F}"/>
            </c:ext>
          </c:extLst>
        </c:ser>
        <c:ser>
          <c:idx val="6"/>
          <c:order val="6"/>
          <c:tx>
            <c:strRef>
              <c:f>'2021 Scenarios'!$R$99</c:f>
              <c:strCache>
                <c:ptCount val="1"/>
                <c:pt idx="0">
                  <c:v>Int Pav G</c:v>
                </c:pt>
              </c:strCache>
            </c:strRef>
          </c:tx>
          <c:spPr>
            <a:solidFill>
              <a:schemeClr val="accent6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Scenarios'!$S$99:$AF$99</c:f>
              <c:numCache>
                <c:formatCode>General</c:formatCode>
                <c:ptCount val="11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B9-4A0D-A232-A2088CA5CD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08682224"/>
        <c:axId val="908679272"/>
      </c:barChart>
      <c:lineChart>
        <c:grouping val="standard"/>
        <c:varyColors val="0"/>
        <c:ser>
          <c:idx val="0"/>
          <c:order val="1"/>
          <c:tx>
            <c:strRef>
              <c:f>'2021 Scenarios'!$A$53</c:f>
              <c:strCache>
                <c:ptCount val="1"/>
                <c:pt idx="0">
                  <c:v>Current Funding Level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Scenarios'!$S$60:$AE$60</c:f>
              <c:numCache>
                <c:formatCode>0.0</c:formatCode>
                <c:ptCount val="11"/>
                <c:pt idx="0">
                  <c:v>83.56</c:v>
                </c:pt>
                <c:pt idx="1">
                  <c:v>83.7</c:v>
                </c:pt>
                <c:pt idx="2">
                  <c:v>83.49</c:v>
                </c:pt>
                <c:pt idx="3">
                  <c:v>83.63</c:v>
                </c:pt>
                <c:pt idx="4">
                  <c:v>83.49</c:v>
                </c:pt>
                <c:pt idx="5">
                  <c:v>83.32</c:v>
                </c:pt>
                <c:pt idx="6">
                  <c:v>83.04</c:v>
                </c:pt>
                <c:pt idx="7">
                  <c:v>82.79</c:v>
                </c:pt>
                <c:pt idx="8">
                  <c:v>82.41</c:v>
                </c:pt>
                <c:pt idx="9">
                  <c:v>81.86</c:v>
                </c:pt>
                <c:pt idx="10">
                  <c:v>81.36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9B9-4A0D-A232-A2088CA5CD9F}"/>
            </c:ext>
          </c:extLst>
        </c:ser>
        <c:ser>
          <c:idx val="2"/>
          <c:order val="2"/>
          <c:tx>
            <c:strRef>
              <c:f>'2021 Scenarios'!$A$68</c:f>
              <c:strCache>
                <c:ptCount val="1"/>
                <c:pt idx="0">
                  <c:v>150% Funding Level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Scenarios'!$S$75:$AE$75</c:f>
              <c:numCache>
                <c:formatCode>0.0</c:formatCode>
                <c:ptCount val="11"/>
                <c:pt idx="0">
                  <c:v>83.56</c:v>
                </c:pt>
                <c:pt idx="1">
                  <c:v>83.7</c:v>
                </c:pt>
                <c:pt idx="2">
                  <c:v>83.49</c:v>
                </c:pt>
                <c:pt idx="3">
                  <c:v>83.63</c:v>
                </c:pt>
                <c:pt idx="4">
                  <c:v>83.49</c:v>
                </c:pt>
                <c:pt idx="5">
                  <c:v>83.32</c:v>
                </c:pt>
                <c:pt idx="6">
                  <c:v>83.37</c:v>
                </c:pt>
                <c:pt idx="7">
                  <c:v>83.31</c:v>
                </c:pt>
                <c:pt idx="8">
                  <c:v>83.12</c:v>
                </c:pt>
                <c:pt idx="9">
                  <c:v>82.74</c:v>
                </c:pt>
                <c:pt idx="10">
                  <c:v>82.31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9B9-4A0D-A232-A2088CA5CD9F}"/>
            </c:ext>
          </c:extLst>
        </c:ser>
        <c:ser>
          <c:idx val="3"/>
          <c:order val="3"/>
          <c:tx>
            <c:strRef>
              <c:f>'2021 Scenarios'!$A$83</c:f>
              <c:strCache>
                <c:ptCount val="1"/>
                <c:pt idx="0">
                  <c:v>200% Funding Level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Scenarios'!$S$90:$AE$90</c:f>
              <c:numCache>
                <c:formatCode>0.0</c:formatCode>
                <c:ptCount val="11"/>
                <c:pt idx="0">
                  <c:v>83.56</c:v>
                </c:pt>
                <c:pt idx="1">
                  <c:v>83.7</c:v>
                </c:pt>
                <c:pt idx="2">
                  <c:v>83.49</c:v>
                </c:pt>
                <c:pt idx="3">
                  <c:v>83.63</c:v>
                </c:pt>
                <c:pt idx="4">
                  <c:v>83.48</c:v>
                </c:pt>
                <c:pt idx="5">
                  <c:v>83.31</c:v>
                </c:pt>
                <c:pt idx="6">
                  <c:v>83.6</c:v>
                </c:pt>
                <c:pt idx="7">
                  <c:v>83.82</c:v>
                </c:pt>
                <c:pt idx="8">
                  <c:v>83.74</c:v>
                </c:pt>
                <c:pt idx="9">
                  <c:v>83.57</c:v>
                </c:pt>
                <c:pt idx="10">
                  <c:v>83.33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9B9-4A0D-A232-A2088CA5CD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682224"/>
        <c:axId val="908679272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'2021 Scenarios'!$A$38</c15:sqref>
                        </c15:formulaRef>
                      </c:ext>
                    </c:extLst>
                    <c:strCache>
                      <c:ptCount val="1"/>
                      <c:pt idx="0">
                        <c:v>75% Funding Level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'2021 Scenarios'!$S$40:$AE$40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'2021 Scenarios'!$S$45:$AE$45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83.56</c:v>
                      </c:pt>
                      <c:pt idx="1">
                        <c:v>83.7</c:v>
                      </c:pt>
                      <c:pt idx="2">
                        <c:v>83.49</c:v>
                      </c:pt>
                      <c:pt idx="3">
                        <c:v>83.4</c:v>
                      </c:pt>
                      <c:pt idx="4">
                        <c:v>83.2</c:v>
                      </c:pt>
                      <c:pt idx="5">
                        <c:v>82.81</c:v>
                      </c:pt>
                      <c:pt idx="6">
                        <c:v>82.43</c:v>
                      </c:pt>
                      <c:pt idx="7">
                        <c:v>82.06</c:v>
                      </c:pt>
                      <c:pt idx="8">
                        <c:v>81.67</c:v>
                      </c:pt>
                      <c:pt idx="9">
                        <c:v>81.13</c:v>
                      </c:pt>
                      <c:pt idx="10">
                        <c:v>80.540000000000006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6-69B9-4A0D-A232-A2088CA5CD9F}"/>
                  </c:ext>
                </c:extLst>
              </c15:ser>
            </c15:filteredLineSeries>
          </c:ext>
        </c:extLst>
      </c:lineChart>
      <c:catAx>
        <c:axId val="90868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79272"/>
        <c:crosses val="autoZero"/>
        <c:auto val="1"/>
        <c:lblAlgn val="ctr"/>
        <c:lblOffset val="100"/>
        <c:noMultiLvlLbl val="0"/>
      </c:catAx>
      <c:valAx>
        <c:axId val="908679272"/>
        <c:scaling>
          <c:orientation val="minMax"/>
          <c:max val="9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82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Non-Interstate Bridge Condition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4"/>
          <c:order val="4"/>
          <c:tx>
            <c:strRef>
              <c:f>'2021 Scenarios'!$R$110</c:f>
              <c:strCache>
                <c:ptCount val="1"/>
                <c:pt idx="0">
                  <c:v>Bridge P %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Scenarios'!$S$110:$AF$110</c:f>
              <c:numCache>
                <c:formatCode>0</c:formatCode>
                <c:ptCount val="11"/>
                <c:pt idx="0">
                  <c:v>54.54545454545454</c:v>
                </c:pt>
                <c:pt idx="1">
                  <c:v>54.54545454545454</c:v>
                </c:pt>
                <c:pt idx="2">
                  <c:v>54.54545454545454</c:v>
                </c:pt>
                <c:pt idx="3">
                  <c:v>54.54545454545454</c:v>
                </c:pt>
                <c:pt idx="4">
                  <c:v>54.54545454545454</c:v>
                </c:pt>
                <c:pt idx="5">
                  <c:v>54.54545454545454</c:v>
                </c:pt>
                <c:pt idx="6">
                  <c:v>54.54545454545454</c:v>
                </c:pt>
                <c:pt idx="7">
                  <c:v>54.54545454545454</c:v>
                </c:pt>
                <c:pt idx="8">
                  <c:v>54.54545454545454</c:v>
                </c:pt>
                <c:pt idx="9">
                  <c:v>54.54545454545454</c:v>
                </c:pt>
                <c:pt idx="10">
                  <c:v>54.54545454545454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BD-4F43-A396-A1BA7FC3998F}"/>
            </c:ext>
          </c:extLst>
        </c:ser>
        <c:ser>
          <c:idx val="5"/>
          <c:order val="5"/>
          <c:tx>
            <c:strRef>
              <c:f>'2021 Scenarios'!$R$109</c:f>
              <c:strCache>
                <c:ptCount val="1"/>
                <c:pt idx="0">
                  <c:v>Bridge F %</c:v>
                </c:pt>
              </c:strCache>
            </c:strRef>
          </c:tx>
          <c:spPr>
            <a:solidFill>
              <a:schemeClr val="accent4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Scenarios'!$S$109:$AF$109</c:f>
              <c:numCache>
                <c:formatCode>0</c:formatCode>
                <c:ptCount val="11"/>
                <c:pt idx="0">
                  <c:v>21.818181818181817</c:v>
                </c:pt>
                <c:pt idx="1">
                  <c:v>21.818181818181817</c:v>
                </c:pt>
                <c:pt idx="2">
                  <c:v>21.818181818181817</c:v>
                </c:pt>
                <c:pt idx="3">
                  <c:v>21.818181818181817</c:v>
                </c:pt>
                <c:pt idx="4">
                  <c:v>21.818181818181817</c:v>
                </c:pt>
                <c:pt idx="5">
                  <c:v>21.818181818181817</c:v>
                </c:pt>
                <c:pt idx="6">
                  <c:v>21.818181818181817</c:v>
                </c:pt>
                <c:pt idx="7">
                  <c:v>21.818181818181817</c:v>
                </c:pt>
                <c:pt idx="8">
                  <c:v>21.818181818181817</c:v>
                </c:pt>
                <c:pt idx="9">
                  <c:v>21.818181818181817</c:v>
                </c:pt>
                <c:pt idx="10">
                  <c:v>21.818181818181817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BD-4F43-A396-A1BA7FC3998F}"/>
            </c:ext>
          </c:extLst>
        </c:ser>
        <c:ser>
          <c:idx val="6"/>
          <c:order val="6"/>
          <c:tx>
            <c:strRef>
              <c:f>'2021 Scenarios'!$R$108</c:f>
              <c:strCache>
                <c:ptCount val="1"/>
                <c:pt idx="0">
                  <c:v>Bridge G %</c:v>
                </c:pt>
              </c:strCache>
            </c:strRef>
          </c:tx>
          <c:spPr>
            <a:solidFill>
              <a:schemeClr val="accent6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Scenarios'!$S$108:$AF$108</c:f>
              <c:numCache>
                <c:formatCode>0</c:formatCode>
                <c:ptCount val="11"/>
                <c:pt idx="0">
                  <c:v>23.636363636363637</c:v>
                </c:pt>
                <c:pt idx="1">
                  <c:v>23.636363636363637</c:v>
                </c:pt>
                <c:pt idx="2">
                  <c:v>23.636363636363637</c:v>
                </c:pt>
                <c:pt idx="3">
                  <c:v>23.636363636363637</c:v>
                </c:pt>
                <c:pt idx="4">
                  <c:v>23.636363636363637</c:v>
                </c:pt>
                <c:pt idx="5">
                  <c:v>23.636363636363637</c:v>
                </c:pt>
                <c:pt idx="6">
                  <c:v>23.636363636363637</c:v>
                </c:pt>
                <c:pt idx="7">
                  <c:v>23.636363636363637</c:v>
                </c:pt>
                <c:pt idx="8">
                  <c:v>23.636363636363637</c:v>
                </c:pt>
                <c:pt idx="9">
                  <c:v>23.636363636363637</c:v>
                </c:pt>
                <c:pt idx="10">
                  <c:v>23.636363636363637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BD-4F43-A396-A1BA7FC39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08682224"/>
        <c:axId val="908679272"/>
      </c:barChart>
      <c:lineChart>
        <c:grouping val="standard"/>
        <c:varyColors val="0"/>
        <c:ser>
          <c:idx val="0"/>
          <c:order val="1"/>
          <c:tx>
            <c:strRef>
              <c:f>'2021 Scenarios'!$A$53</c:f>
              <c:strCache>
                <c:ptCount val="1"/>
                <c:pt idx="0">
                  <c:v>Current Funding Level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Scenarios'!$S$58:$AF$58</c:f>
              <c:numCache>
                <c:formatCode>0.0</c:formatCode>
                <c:ptCount val="11"/>
                <c:pt idx="0">
                  <c:v>77.391681448655604</c:v>
                </c:pt>
                <c:pt idx="1">
                  <c:v>76.95736695889704</c:v>
                </c:pt>
                <c:pt idx="2">
                  <c:v>76.23828669513486</c:v>
                </c:pt>
                <c:pt idx="3">
                  <c:v>75.325952302500696</c:v>
                </c:pt>
                <c:pt idx="4">
                  <c:v>74.318010980639244</c:v>
                </c:pt>
                <c:pt idx="5">
                  <c:v>74.277888798454015</c:v>
                </c:pt>
                <c:pt idx="6">
                  <c:v>73.59875773114581</c:v>
                </c:pt>
                <c:pt idx="7">
                  <c:v>72.579640723776322</c:v>
                </c:pt>
                <c:pt idx="8">
                  <c:v>72.369419600082665</c:v>
                </c:pt>
                <c:pt idx="9">
                  <c:v>72.221830633291546</c:v>
                </c:pt>
                <c:pt idx="10">
                  <c:v>71.587741180990392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1BD-4F43-A396-A1BA7FC3998F}"/>
            </c:ext>
          </c:extLst>
        </c:ser>
        <c:ser>
          <c:idx val="2"/>
          <c:order val="2"/>
          <c:tx>
            <c:strRef>
              <c:f>'2021 Scenarios'!$A$68</c:f>
              <c:strCache>
                <c:ptCount val="1"/>
                <c:pt idx="0">
                  <c:v>150% Funding Level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Scenarios'!$S$73:$AF$73</c:f>
              <c:numCache>
                <c:formatCode>0.0</c:formatCode>
                <c:ptCount val="11"/>
                <c:pt idx="0">
                  <c:v>77.406497655335826</c:v>
                </c:pt>
                <c:pt idx="1">
                  <c:v>76.95253596367597</c:v>
                </c:pt>
                <c:pt idx="2">
                  <c:v>76.242732358493555</c:v>
                </c:pt>
                <c:pt idx="3">
                  <c:v>75.338161373481128</c:v>
                </c:pt>
                <c:pt idx="4">
                  <c:v>74.295563409024112</c:v>
                </c:pt>
                <c:pt idx="5">
                  <c:v>74.858111454391008</c:v>
                </c:pt>
                <c:pt idx="6">
                  <c:v>74.457059579194564</c:v>
                </c:pt>
                <c:pt idx="7">
                  <c:v>73.901554685383402</c:v>
                </c:pt>
                <c:pt idx="8">
                  <c:v>73.992810734819088</c:v>
                </c:pt>
                <c:pt idx="9">
                  <c:v>74.198298397157686</c:v>
                </c:pt>
                <c:pt idx="10">
                  <c:v>73.898559854596144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1BD-4F43-A396-A1BA7FC3998F}"/>
            </c:ext>
          </c:extLst>
        </c:ser>
        <c:ser>
          <c:idx val="3"/>
          <c:order val="3"/>
          <c:tx>
            <c:strRef>
              <c:f>'2021 Scenarios'!$A$83</c:f>
              <c:strCache>
                <c:ptCount val="1"/>
                <c:pt idx="0">
                  <c:v>200% Funding Level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Scenarios'!$S$88:$AF$88</c:f>
              <c:numCache>
                <c:formatCode>0.0</c:formatCode>
                <c:ptCount val="11"/>
                <c:pt idx="0">
                  <c:v>77.399074020519976</c:v>
                </c:pt>
                <c:pt idx="1">
                  <c:v>76.952076749818872</c:v>
                </c:pt>
                <c:pt idx="2">
                  <c:v>76.250262665130279</c:v>
                </c:pt>
                <c:pt idx="3">
                  <c:v>75.330866386743139</c:v>
                </c:pt>
                <c:pt idx="4">
                  <c:v>74.337328663796598</c:v>
                </c:pt>
                <c:pt idx="5">
                  <c:v>75.225160683756044</c:v>
                </c:pt>
                <c:pt idx="6">
                  <c:v>75.088947088599227</c:v>
                </c:pt>
                <c:pt idx="7">
                  <c:v>74.842933041394176</c:v>
                </c:pt>
                <c:pt idx="8">
                  <c:v>75.193453270722799</c:v>
                </c:pt>
                <c:pt idx="9">
                  <c:v>75.672047653550948</c:v>
                </c:pt>
                <c:pt idx="10">
                  <c:v>75.585035221121544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1BD-4F43-A396-A1BA7FC39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682224"/>
        <c:axId val="908679272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'2021 Scenarios'!$A$38</c15:sqref>
                        </c15:formulaRef>
                      </c:ext>
                    </c:extLst>
                    <c:strCache>
                      <c:ptCount val="1"/>
                      <c:pt idx="0">
                        <c:v>75% Funding Level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'2021 Scenarios'!$S$40:$AE$40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'2021 Scenarios'!$S$43:$AF$43</c15:sqref>
                        </c15:formulaRef>
                      </c:ext>
                    </c:extLst>
                    <c:numCache>
                      <c:formatCode>General</c:formatCode>
                      <c:ptCount val="11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6-01BD-4F43-A396-A1BA7FC3998F}"/>
                  </c:ext>
                </c:extLst>
              </c15:ser>
            </c15:filteredLineSeries>
          </c:ext>
        </c:extLst>
      </c:lineChart>
      <c:catAx>
        <c:axId val="90868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79272"/>
        <c:crosses val="autoZero"/>
        <c:auto val="1"/>
        <c:lblAlgn val="ctr"/>
        <c:lblOffset val="100"/>
        <c:noMultiLvlLbl val="0"/>
      </c:catAx>
      <c:valAx>
        <c:axId val="908679272"/>
        <c:scaling>
          <c:orientation val="minMax"/>
          <c:max val="9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82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Interstate Bridge Condition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4"/>
          <c:order val="4"/>
          <c:tx>
            <c:strRef>
              <c:f>'2021 Scenarios'!$R$110</c:f>
              <c:strCache>
                <c:ptCount val="1"/>
                <c:pt idx="0">
                  <c:v>Bridge P %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Scenarios'!$S$110:$AF$110</c:f>
              <c:numCache>
                <c:formatCode>0</c:formatCode>
                <c:ptCount val="11"/>
                <c:pt idx="0">
                  <c:v>54.54545454545454</c:v>
                </c:pt>
                <c:pt idx="1">
                  <c:v>54.54545454545454</c:v>
                </c:pt>
                <c:pt idx="2">
                  <c:v>54.54545454545454</c:v>
                </c:pt>
                <c:pt idx="3">
                  <c:v>54.54545454545454</c:v>
                </c:pt>
                <c:pt idx="4">
                  <c:v>54.54545454545454</c:v>
                </c:pt>
                <c:pt idx="5">
                  <c:v>54.54545454545454</c:v>
                </c:pt>
                <c:pt idx="6">
                  <c:v>54.54545454545454</c:v>
                </c:pt>
                <c:pt idx="7">
                  <c:v>54.54545454545454</c:v>
                </c:pt>
                <c:pt idx="8">
                  <c:v>54.54545454545454</c:v>
                </c:pt>
                <c:pt idx="9">
                  <c:v>54.54545454545454</c:v>
                </c:pt>
                <c:pt idx="10">
                  <c:v>54.54545454545454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D5-4941-B18A-EB9F78562E51}"/>
            </c:ext>
          </c:extLst>
        </c:ser>
        <c:ser>
          <c:idx val="5"/>
          <c:order val="5"/>
          <c:tx>
            <c:strRef>
              <c:f>'2021 Scenarios'!$R$109</c:f>
              <c:strCache>
                <c:ptCount val="1"/>
                <c:pt idx="0">
                  <c:v>Bridge F %</c:v>
                </c:pt>
              </c:strCache>
            </c:strRef>
          </c:tx>
          <c:spPr>
            <a:solidFill>
              <a:schemeClr val="accent4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Scenarios'!$S$109:$AF$109</c:f>
              <c:numCache>
                <c:formatCode>0</c:formatCode>
                <c:ptCount val="11"/>
                <c:pt idx="0">
                  <c:v>21.818181818181817</c:v>
                </c:pt>
                <c:pt idx="1">
                  <c:v>21.818181818181817</c:v>
                </c:pt>
                <c:pt idx="2">
                  <c:v>21.818181818181817</c:v>
                </c:pt>
                <c:pt idx="3">
                  <c:v>21.818181818181817</c:v>
                </c:pt>
                <c:pt idx="4">
                  <c:v>21.818181818181817</c:v>
                </c:pt>
                <c:pt idx="5">
                  <c:v>21.818181818181817</c:v>
                </c:pt>
                <c:pt idx="6">
                  <c:v>21.818181818181817</c:v>
                </c:pt>
                <c:pt idx="7">
                  <c:v>21.818181818181817</c:v>
                </c:pt>
                <c:pt idx="8">
                  <c:v>21.818181818181817</c:v>
                </c:pt>
                <c:pt idx="9">
                  <c:v>21.818181818181817</c:v>
                </c:pt>
                <c:pt idx="10">
                  <c:v>21.818181818181817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D5-4941-B18A-EB9F78562E51}"/>
            </c:ext>
          </c:extLst>
        </c:ser>
        <c:ser>
          <c:idx val="6"/>
          <c:order val="6"/>
          <c:tx>
            <c:strRef>
              <c:f>'2021 Scenarios'!$R$105</c:f>
              <c:strCache>
                <c:ptCount val="1"/>
                <c:pt idx="0">
                  <c:v>Bridge G</c:v>
                </c:pt>
              </c:strCache>
            </c:strRef>
          </c:tx>
          <c:spPr>
            <a:solidFill>
              <a:schemeClr val="accent6">
                <a:alpha val="20000"/>
              </a:schemeClr>
            </a:solidFill>
            <a:ln>
              <a:noFill/>
            </a:ln>
            <a:effectLst/>
          </c:spPr>
          <c:invertIfNegative val="0"/>
          <c:cat>
            <c:strLit>
              <c:ptCount val="11"/>
              <c:pt idx="0">
                <c:v>2020</c:v>
              </c:pt>
              <c:pt idx="1">
                <c:v>2021</c:v>
              </c:pt>
              <c:pt idx="2">
                <c:v>2022</c:v>
              </c:pt>
              <c:pt idx="3">
                <c:v>2023</c:v>
              </c:pt>
              <c:pt idx="4">
                <c:v>2024</c:v>
              </c:pt>
              <c:pt idx="5">
                <c:v>2025</c:v>
              </c:pt>
              <c:pt idx="6">
                <c:v>2026</c:v>
              </c:pt>
              <c:pt idx="7">
                <c:v>2027</c:v>
              </c:pt>
              <c:pt idx="8">
                <c:v>2028</c:v>
              </c:pt>
              <c:pt idx="9">
                <c:v>2029</c:v>
              </c:pt>
              <c:pt idx="10">
                <c:v>2030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'2021 Scenarios'!$S$108:$AF$108</c:f>
              <c:numCache>
                <c:formatCode>0</c:formatCode>
                <c:ptCount val="11"/>
                <c:pt idx="0">
                  <c:v>23.636363636363637</c:v>
                </c:pt>
                <c:pt idx="1">
                  <c:v>23.636363636363637</c:v>
                </c:pt>
                <c:pt idx="2">
                  <c:v>23.636363636363637</c:v>
                </c:pt>
                <c:pt idx="3">
                  <c:v>23.636363636363637</c:v>
                </c:pt>
                <c:pt idx="4">
                  <c:v>23.636363636363637</c:v>
                </c:pt>
                <c:pt idx="5">
                  <c:v>23.636363636363637</c:v>
                </c:pt>
                <c:pt idx="6">
                  <c:v>23.636363636363637</c:v>
                </c:pt>
                <c:pt idx="7">
                  <c:v>23.636363636363637</c:v>
                </c:pt>
                <c:pt idx="8">
                  <c:v>23.636363636363637</c:v>
                </c:pt>
                <c:pt idx="9">
                  <c:v>23.636363636363637</c:v>
                </c:pt>
                <c:pt idx="10">
                  <c:v>23.636363636363637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D5-4941-B18A-EB9F78562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08682224"/>
        <c:axId val="908679272"/>
      </c:barChart>
      <c:lineChart>
        <c:grouping val="standard"/>
        <c:varyColors val="0"/>
        <c:ser>
          <c:idx val="0"/>
          <c:order val="1"/>
          <c:tx>
            <c:strRef>
              <c:f>'2021 Scenarios'!$A$53</c:f>
              <c:strCache>
                <c:ptCount val="1"/>
                <c:pt idx="0">
                  <c:v>Current Funding Level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Scenarios'!$S$62:$AF$62</c:f>
              <c:numCache>
                <c:formatCode>0.0</c:formatCode>
                <c:ptCount val="11"/>
                <c:pt idx="0">
                  <c:v>78.318059064551576</c:v>
                </c:pt>
                <c:pt idx="1">
                  <c:v>78.306952919071193</c:v>
                </c:pt>
                <c:pt idx="2">
                  <c:v>78.06592027864157</c:v>
                </c:pt>
                <c:pt idx="3">
                  <c:v>77.331736496504277</c:v>
                </c:pt>
                <c:pt idx="4">
                  <c:v>76.545737969765284</c:v>
                </c:pt>
                <c:pt idx="5">
                  <c:v>76.450945387386156</c:v>
                </c:pt>
                <c:pt idx="6">
                  <c:v>75.794419330460244</c:v>
                </c:pt>
                <c:pt idx="7">
                  <c:v>74.609614306846368</c:v>
                </c:pt>
                <c:pt idx="8">
                  <c:v>73.905877559855142</c:v>
                </c:pt>
                <c:pt idx="9">
                  <c:v>73.651035133362328</c:v>
                </c:pt>
                <c:pt idx="10">
                  <c:v>72.642247748795256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1D5-4941-B18A-EB9F78562E51}"/>
            </c:ext>
          </c:extLst>
        </c:ser>
        <c:ser>
          <c:idx val="2"/>
          <c:order val="2"/>
          <c:tx>
            <c:strRef>
              <c:f>'2021 Scenarios'!$A$68</c:f>
              <c:strCache>
                <c:ptCount val="1"/>
                <c:pt idx="0">
                  <c:v>150% Funding Level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Scenarios'!$S$77:$AF$77</c:f>
              <c:numCache>
                <c:formatCode>0.0</c:formatCode>
                <c:ptCount val="11"/>
                <c:pt idx="0">
                  <c:v>78.601977641176774</c:v>
                </c:pt>
                <c:pt idx="1">
                  <c:v>78.969473397880449</c:v>
                </c:pt>
                <c:pt idx="2">
                  <c:v>78.941184299117793</c:v>
                </c:pt>
                <c:pt idx="3">
                  <c:v>78.423334259019725</c:v>
                </c:pt>
                <c:pt idx="4">
                  <c:v>77.87988121170244</c:v>
                </c:pt>
                <c:pt idx="5">
                  <c:v>78.062765928895487</c:v>
                </c:pt>
                <c:pt idx="6">
                  <c:v>77.40571903848209</c:v>
                </c:pt>
                <c:pt idx="7">
                  <c:v>76.466998583834325</c:v>
                </c:pt>
                <c:pt idx="8">
                  <c:v>76.056293660708022</c:v>
                </c:pt>
                <c:pt idx="9">
                  <c:v>76.061998415475102</c:v>
                </c:pt>
                <c:pt idx="10">
                  <c:v>75.392361596433176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1D5-4941-B18A-EB9F78562E51}"/>
            </c:ext>
          </c:extLst>
        </c:ser>
        <c:ser>
          <c:idx val="3"/>
          <c:order val="3"/>
          <c:tx>
            <c:strRef>
              <c:f>'2021 Scenarios'!$A$83</c:f>
              <c:strCache>
                <c:ptCount val="1"/>
                <c:pt idx="0">
                  <c:v>200% Funding Level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'2021 Scenarios'!$S$40:$AE$40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'2021 Scenarios'!$S$92:$AF$92</c:f>
              <c:numCache>
                <c:formatCode>0.0</c:formatCode>
                <c:ptCount val="11"/>
                <c:pt idx="0">
                  <c:v>78.845359948133236</c:v>
                </c:pt>
                <c:pt idx="1">
                  <c:v>79.461215857963268</c:v>
                </c:pt>
                <c:pt idx="2">
                  <c:v>79.556713654292224</c:v>
                </c:pt>
                <c:pt idx="3">
                  <c:v>79.464365289403375</c:v>
                </c:pt>
                <c:pt idx="4">
                  <c:v>79.105323090118603</c:v>
                </c:pt>
                <c:pt idx="5">
                  <c:v>79.381156604731132</c:v>
                </c:pt>
                <c:pt idx="6">
                  <c:v>78.882893893198087</c:v>
                </c:pt>
                <c:pt idx="7">
                  <c:v>78.166173419765101</c:v>
                </c:pt>
                <c:pt idx="8">
                  <c:v>77.964270786084938</c:v>
                </c:pt>
                <c:pt idx="9">
                  <c:v>78.099397673909948</c:v>
                </c:pt>
                <c:pt idx="10">
                  <c:v>77.765766222420012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1D5-4941-B18A-EB9F78562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682224"/>
        <c:axId val="908679272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'2021 Scenarios'!$A$38</c15:sqref>
                        </c15:formulaRef>
                      </c:ext>
                    </c:extLst>
                    <c:strCache>
                      <c:ptCount val="1"/>
                      <c:pt idx="0">
                        <c:v>75% Funding Level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'2021 Scenarios'!$S$40:$AE$40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'2021 Scenarios'!$S$47:$AF$47</c15:sqref>
                        </c15:formulaRef>
                      </c:ext>
                    </c:extLst>
                    <c:numCache>
                      <c:formatCode>General</c:formatCode>
                      <c:ptCount val="11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6-31D5-4941-B18A-EB9F78562E51}"/>
                  </c:ext>
                </c:extLst>
              </c15:ser>
            </c15:filteredLineSeries>
          </c:ext>
        </c:extLst>
      </c:lineChart>
      <c:catAx>
        <c:axId val="90868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79272"/>
        <c:crosses val="autoZero"/>
        <c:auto val="1"/>
        <c:lblAlgn val="ctr"/>
        <c:lblOffset val="100"/>
        <c:noMultiLvlLbl val="0"/>
      </c:catAx>
      <c:valAx>
        <c:axId val="908679272"/>
        <c:scaling>
          <c:orientation val="minMax"/>
          <c:max val="9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682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'Purchasing Power'!$A$2:$A$5</c:f>
              <c:strCache>
                <c:ptCount val="4"/>
                <c:pt idx="0">
                  <c:v>Bridge Replacements</c:v>
                </c:pt>
                <c:pt idx="1">
                  <c:v>Pavement Resurfacing</c:v>
                </c:pt>
                <c:pt idx="2">
                  <c:v>2-lane Reconstruction</c:v>
                </c:pt>
                <c:pt idx="3">
                  <c:v>New Expressway</c:v>
                </c:pt>
              </c:strCache>
            </c:strRef>
          </c:cat>
          <c:val>
            <c:numRef>
              <c:f>'Purchasing Power'!$B$2:$B$5</c:f>
              <c:numCache>
                <c:formatCode>General</c:formatCode>
                <c:ptCount val="4"/>
                <c:pt idx="0">
                  <c:v>10</c:v>
                </c:pt>
                <c:pt idx="1">
                  <c:v>65</c:v>
                </c:pt>
                <c:pt idx="2">
                  <c:v>14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1E-4170-97B0-760160AEE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41358640"/>
        <c:axId val="841358968"/>
      </c:barChart>
      <c:catAx>
        <c:axId val="841358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1358968"/>
        <c:crosses val="autoZero"/>
        <c:auto val="1"/>
        <c:lblAlgn val="ctr"/>
        <c:lblOffset val="100"/>
        <c:noMultiLvlLbl val="0"/>
      </c:catAx>
      <c:valAx>
        <c:axId val="8413589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4135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C00000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7BAC9-E3E8-484D-B82F-8598440F3133}" type="datetimeFigureOut">
              <a:rPr lang="en-US" smtClean="0"/>
              <a:t>3/4/2020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64418-ABC8-4147-8823-971692039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02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24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57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Make sure to mention the assumptions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805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 difference is the Non-Interstate Stewardship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618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Removed the 75% scenario that we showed last 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321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graphic came from the Pavement LCP report done by HDR and </a:t>
            </a:r>
            <a:r>
              <a:rPr lang="en-US" dirty="0" err="1"/>
              <a:t>APTech</a:t>
            </a:r>
            <a:r>
              <a:rPr lang="en-US" dirty="0"/>
              <a:t>.  It’s an update of the old Byron Shire Council graphic that we had been using.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4615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Using average costs from the 2020 Office</a:t>
            </a:r>
            <a:r>
              <a:rPr lang="en-US" baseline="0" dirty="0"/>
              <a:t> of Design “Transportation Construction Costs” fact sheet., Scott Neubauer gave bridge estimates (replacement = $3M each).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6774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0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147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9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2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1" y="617538"/>
            <a:ext cx="612457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078287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144AC-43F9-4529-B1FD-7C0D12AC06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975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1" y="617538"/>
            <a:ext cx="612457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078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078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22D58-1E06-4DCE-8889-825802168C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7573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D8DFB-531F-4F92-B36D-9EC2A8079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8656" y="435006"/>
            <a:ext cx="2433800" cy="1036468"/>
          </a:xfrm>
        </p:spPr>
        <p:txBody>
          <a:bodyPr anchor="b">
            <a:normAutofit/>
          </a:bodyPr>
          <a:lstStyle>
            <a:lvl1pPr>
              <a:defRPr sz="1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06EA2-574B-40D2-800A-405E00343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38656" y="1471474"/>
            <a:ext cx="2433800" cy="5026980"/>
          </a:xfrm>
        </p:spPr>
        <p:txBody>
          <a:bodyPr/>
          <a:lstStyle>
            <a:lvl1pPr marL="214313" indent="-214313">
              <a:buFont typeface="Arial" panose="020B0604020202020204" pitchFamily="34" charset="0"/>
              <a:buChar char="•"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5668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r>
              <a:rPr lang="en-US" sz="1350" kern="0" dirty="0">
                <a:solidFill>
                  <a:sysClr val="windowText" lastClr="000000"/>
                </a:solidFill>
              </a:rPr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B5A6398-5B92-4880-B42C-2D0285FB01C7}" type="slidenum">
              <a:rPr lang="en-US" sz="1350" kern="0" smtClean="0">
                <a:solidFill>
                  <a:sysClr val="windowText" lastClr="000000"/>
                </a:solidFill>
              </a:rPr>
              <a:pPr defTabSz="685800"/>
              <a:t>‹#›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235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3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03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06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2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025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54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9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8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35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7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4.xml"/><Relationship Id="rId5" Type="http://schemas.openxmlformats.org/officeDocument/2006/relationships/image" Target="../media/image5.png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45668"/>
            <a:ext cx="9144000" cy="1712067"/>
          </a:xfrm>
        </p:spPr>
        <p:txBody>
          <a:bodyPr>
            <a:normAutofit fontScale="55000" lnSpcReduction="20000"/>
          </a:bodyPr>
          <a:lstStyle/>
          <a:p>
            <a:endParaRPr lang="en-US" sz="2800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51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Transportation Commission Workshop</a:t>
            </a:r>
          </a:p>
          <a:p>
            <a:r>
              <a:rPr lang="en-US" sz="51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March 10, 2020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Matt Haubrich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Strategic Performance Division</a:t>
            </a:r>
          </a:p>
          <a:p>
            <a:endParaRPr lang="en-US" sz="2800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773" y="1006576"/>
            <a:ext cx="6262455" cy="263078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B182BB-62CC-4A1C-B2CC-B5F30AC44F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832" y="5703158"/>
            <a:ext cx="1926336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332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Eurostar" panose="020B0504020202050204" pitchFamily="34" charset="0"/>
              </a:rPr>
              <a:t>Summary &amp; Recommendations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Significant deterioration of pavements and bridges is forecast to occur without steady growth in stewardship spending.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Based on these forecasts, prior scenario analysis, the Commission’s long-range transportation plan Iowa In Motion 2045, and the Transportation Asset Management Plan, staff recommends program objectives that: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Increase funding for contract maintenance to adjust for lost purchasing power over time ($2M each for Bridge and Pavement recommended in this Program cycle)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Limit future capacity expansion to locations with forecast congestion that cannot be addressed effectively through operational improvements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Target steady growth in overall stewardship spending in order to maintain a state of good repair across the primary highway system.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141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0" y="2023857"/>
            <a:ext cx="3793787" cy="1186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Transportation Asset Management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11842" y="4377446"/>
            <a:ext cx="4578818" cy="1626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99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59072"/>
          </a:xfrm>
        </p:spPr>
        <p:txBody>
          <a:bodyPr/>
          <a:lstStyle/>
          <a:p>
            <a:r>
              <a:rPr lang="en-US" sz="3200" b="1" dirty="0">
                <a:latin typeface="Eurostar" panose="020B050402020205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Information to Inform Decisions</a:t>
            </a:r>
            <a:endParaRPr lang="en-US" b="1" dirty="0">
              <a:latin typeface="Eurostar" panose="020B0504020202050204" pitchFamily="34" charset="0"/>
              <a:ea typeface="Microsoft Sans Serif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685800"/>
              <a:t>3</a:t>
            </a:fld>
            <a:endParaRPr lang="en-US" sz="135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521304"/>
            <a:ext cx="7886700" cy="4305464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Dec-2019 – Bridge Management, Interstate Plan, and Prioritization Weighting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Jan-2020 – Pavement Management &amp; </a:t>
            </a:r>
            <a:r>
              <a:rPr lang="en-US" sz="280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Prioritization Weighting</a:t>
            </a:r>
            <a:endParaRPr lang="en-US" sz="2800" dirty="0">
              <a:latin typeface="Arial" panose="020B0604020202020204" pitchFamily="34" charset="0"/>
              <a:ea typeface="Microsoft Sans Serif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Feb-2020 – TSMO Options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Mar-2020 – Investment Alternatives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Apr-2020 – Mobility Strategies (ICM)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May-2020 – Draft Program Asset Management Summary</a:t>
            </a:r>
          </a:p>
        </p:txBody>
      </p:sp>
    </p:spTree>
    <p:extLst>
      <p:ext uri="{BB962C8B-B14F-4D97-AF65-F5344CB8AC3E}">
        <p14:creationId xmlns:p14="http://schemas.microsoft.com/office/powerpoint/2010/main" val="457995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0" y="2023857"/>
            <a:ext cx="3793787" cy="1186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Program Trade-off Analysis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11842" y="4377446"/>
            <a:ext cx="4578818" cy="1626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9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1160"/>
          </a:xfrm>
        </p:spPr>
        <p:txBody>
          <a:bodyPr/>
          <a:lstStyle/>
          <a:p>
            <a:r>
              <a:rPr lang="en-US" b="1" dirty="0">
                <a:latin typeface="Eurostar" panose="020B0504020202050204" pitchFamily="34" charset="0"/>
              </a:rPr>
              <a:t>Program Summary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28650" y="1306287"/>
            <a:ext cx="7886700" cy="4824021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Table below adapted from program development materials presented in previous Commission workshops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Key assumptions: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Flat revenue in outer years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Interstate investment will be funded at approximately $330M per year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Program targets for future years will be adopted by future Commission action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557482"/>
              </p:ext>
            </p:extLst>
          </p:nvPr>
        </p:nvGraphicFramePr>
        <p:xfrm>
          <a:off x="628648" y="3487240"/>
          <a:ext cx="7886702" cy="2259972"/>
        </p:xfrm>
        <a:graphic>
          <a:graphicData uri="http://schemas.openxmlformats.org/drawingml/2006/table">
            <a:tbl>
              <a:tblPr/>
              <a:tblGrid>
                <a:gridCol w="2418132">
                  <a:extLst>
                    <a:ext uri="{9D8B030D-6E8A-4147-A177-3AD203B41FA5}">
                      <a16:colId xmlns:a16="http://schemas.microsoft.com/office/drawing/2014/main" val="3110013945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2770925533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1310065731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3995607254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3528086552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2575673904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951919366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1228817577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3673571721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2290720217"/>
                    </a:ext>
                  </a:extLst>
                </a:gridCol>
                <a:gridCol w="546857">
                  <a:extLst>
                    <a:ext uri="{9D8B030D-6E8A-4147-A177-3AD203B41FA5}">
                      <a16:colId xmlns:a16="http://schemas.microsoft.com/office/drawing/2014/main" val="1100662905"/>
                    </a:ext>
                  </a:extLst>
                </a:gridCol>
              </a:tblGrid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496018"/>
                  </a:ext>
                </a:extLst>
              </a:tr>
              <a:tr h="179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Revenue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(forecast from March 2020)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669.9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693.2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688.7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842387"/>
                  </a:ext>
                </a:extLst>
              </a:tr>
              <a:tr h="179502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48" marR="8548" marT="854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28272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Pavement Modernization (3R)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408591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Bridge Modernization (BR)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407170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Safety Specific (SR)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971183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Stewardship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496728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Interstate Stewardship (4R)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239.8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948841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Major Interstate (MI)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023558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Interstate Programs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443.8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940560"/>
                  </a:ext>
                </a:extLst>
              </a:tr>
              <a:tr h="1709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Non-Interstate Capacity/Enhancement (NR)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145221"/>
                  </a:ext>
                </a:extLst>
              </a:tr>
              <a:tr h="179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Expenditures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749.6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675.3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695.9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713.4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8455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</a:t>
                      </a:r>
                    </a:p>
                  </a:txBody>
                  <a:tcPr marL="8548" marR="8548" marT="854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(27.6)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(5.4)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(7.2)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(37.8)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(24.7)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(26.4)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(41.3)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(66.3)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(76.3)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447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989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59072"/>
          </a:xfrm>
        </p:spPr>
        <p:txBody>
          <a:bodyPr/>
          <a:lstStyle/>
          <a:p>
            <a:r>
              <a:rPr lang="en-US" sz="32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Stewardship Funding Scenarios</a:t>
            </a:r>
            <a:endParaRPr lang="en-US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</a:rPr>
              <a:pPr defTabSz="685800"/>
              <a:t>6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5ABC203-85B8-433F-9EED-33DCCE7CAF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7547183"/>
              </p:ext>
            </p:extLst>
          </p:nvPr>
        </p:nvGraphicFramePr>
        <p:xfrm>
          <a:off x="257174" y="1495425"/>
          <a:ext cx="8629651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79195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1038"/>
            <a:ext cx="7886700" cy="551235"/>
          </a:xfrm>
        </p:spPr>
        <p:txBody>
          <a:bodyPr>
            <a:noAutofit/>
          </a:bodyPr>
          <a:lstStyle/>
          <a:p>
            <a:r>
              <a:rPr lang="en-US" sz="3200" b="1" dirty="0">
                <a:ea typeface="Microsoft Sans Serif" panose="020B0604020202020204" pitchFamily="34" charset="0"/>
                <a:cs typeface="Microsoft Sans Serif" panose="020B0604020202020204" pitchFamily="34" charset="0"/>
              </a:rPr>
              <a:t>Stewardship Performance Comparison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</a:rPr>
              <a:pPr defTabSz="685800"/>
              <a:t>7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156DDEE-EAF4-4781-ABB6-B128D6864E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0145234"/>
              </p:ext>
            </p:extLst>
          </p:nvPr>
        </p:nvGraphicFramePr>
        <p:xfrm>
          <a:off x="640079" y="817122"/>
          <a:ext cx="3943351" cy="2651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A29E253D-3709-4838-B4ED-A69120BFB8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747390"/>
              </p:ext>
            </p:extLst>
          </p:nvPr>
        </p:nvGraphicFramePr>
        <p:xfrm>
          <a:off x="4560570" y="837229"/>
          <a:ext cx="3954780" cy="2631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4F2221A-9FE9-4AA4-A406-100BFFF444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857" y="6266205"/>
            <a:ext cx="8353425" cy="447675"/>
          </a:xfrm>
          <a:prstGeom prst="rect">
            <a:avLst/>
          </a:prstGeom>
        </p:spPr>
      </p:pic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DFE99AE5-D1CC-40F3-8C31-D34DF02F4E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0363588"/>
              </p:ext>
            </p:extLst>
          </p:nvPr>
        </p:nvGraphicFramePr>
        <p:xfrm>
          <a:off x="640079" y="3549596"/>
          <a:ext cx="3931921" cy="2656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6C68C37C-59BD-4C38-BD6D-08380D0925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5059897"/>
              </p:ext>
            </p:extLst>
          </p:nvPr>
        </p:nvGraphicFramePr>
        <p:xfrm>
          <a:off x="4570552" y="3573944"/>
          <a:ext cx="3944798" cy="2631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1730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59072"/>
          </a:xfrm>
        </p:spPr>
        <p:txBody>
          <a:bodyPr/>
          <a:lstStyle/>
          <a:p>
            <a:r>
              <a:rPr lang="en-US" sz="32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How We Set Targets</a:t>
            </a:r>
            <a:endParaRPr lang="en-US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</a:rPr>
              <a:pPr defTabSz="685800"/>
              <a:t>8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9AFE7AB-7F80-4F9A-99B3-4F6BDE3207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75" y="1918044"/>
            <a:ext cx="8148975" cy="407797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379FF8-A891-4757-B198-55FE59660E80}"/>
              </a:ext>
            </a:extLst>
          </p:cNvPr>
          <p:cNvSpPr txBox="1"/>
          <p:nvPr/>
        </p:nvSpPr>
        <p:spPr>
          <a:xfrm>
            <a:off x="6031149" y="365127"/>
            <a:ext cx="2580179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Good roads cost less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If we maintain assets in good condition, we can minimize their lifecycle cost.  In the long run, this allows us to invest in other priorities.</a:t>
            </a:r>
          </a:p>
        </p:txBody>
      </p:sp>
    </p:spTree>
    <p:extLst>
      <p:ext uri="{BB962C8B-B14F-4D97-AF65-F5344CB8AC3E}">
        <p14:creationId xmlns:p14="http://schemas.microsoft.com/office/powerpoint/2010/main" val="3597736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5194"/>
          </a:xfrm>
        </p:spPr>
        <p:txBody>
          <a:bodyPr/>
          <a:lstStyle/>
          <a:p>
            <a:r>
              <a:rPr lang="en-US" b="1">
                <a:latin typeface="Eurostar" panose="020B0504020202050204" pitchFamily="34" charset="0"/>
              </a:rPr>
              <a:t>Cost Comparisons for Alternatives</a:t>
            </a:r>
            <a:endParaRPr lang="en-US" b="1" dirty="0">
              <a:latin typeface="Eurostar" panose="020B050402020205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394298"/>
            <a:ext cx="7886700" cy="4782665"/>
          </a:xfrm>
        </p:spPr>
        <p:txBody>
          <a:bodyPr/>
          <a:lstStyle/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 mile of new expressway at $11.1M would buy over 24 miles of 2-lane pavement resurfacing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$30M can get us: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 quite 3 miles of new expressway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14+ miles of 2-lane pavement reconstruction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65 miles of pavement resurfacing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 bridge replacements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From previous presentations: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have a “wave” of bridges built in the 1960s and 1970s that are all getting to the point where major rehab or replacement is needed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 current replacement rates, we’re implicitly expecting pavements to last over 100 years (40-year design life)</a:t>
            </a:r>
          </a:p>
          <a:p>
            <a:pPr lvl="0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B5A6398-5B92-4880-B42C-2D0285FB01C7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6C7F266-9C6F-4BEC-AA36-7374AC85E7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0783334"/>
              </p:ext>
            </p:extLst>
          </p:nvPr>
        </p:nvGraphicFramePr>
        <p:xfrm>
          <a:off x="5988676" y="2240922"/>
          <a:ext cx="2712410" cy="1532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253053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DOT Theme">
      <a:majorFont>
        <a:latin typeface="Eurostar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FC832E9778943BE123BC060D0C402" ma:contentTypeVersion="6" ma:contentTypeDescription="Create a new document." ma:contentTypeScope="" ma:versionID="b1dbf238d6db2eac543c231ec599fe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f2873021d8c0cf1fb09921515ab28f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FC743A-3234-4614-AC5D-316F823B12EB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12DDEB6-ADFE-4A58-ADAE-0FF2F95E68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15CE887-A13D-474C-95F1-77E42537E7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3095</TotalTime>
  <Words>667</Words>
  <Application>Microsoft Office PowerPoint</Application>
  <PresentationFormat>On-screen Show (4:3)</PresentationFormat>
  <Paragraphs>206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Eurostar</vt:lpstr>
      <vt:lpstr>Microsoft Sans Serif</vt:lpstr>
      <vt:lpstr>1_Office Theme</vt:lpstr>
      <vt:lpstr>Office Theme</vt:lpstr>
      <vt:lpstr>PowerPoint Presentation</vt:lpstr>
      <vt:lpstr>PowerPoint Presentation</vt:lpstr>
      <vt:lpstr>Information to Inform Decisions</vt:lpstr>
      <vt:lpstr>PowerPoint Presentation</vt:lpstr>
      <vt:lpstr>Program Summary</vt:lpstr>
      <vt:lpstr>Stewardship Funding Scenarios</vt:lpstr>
      <vt:lpstr>Stewardship Performance Comparison</vt:lpstr>
      <vt:lpstr>How We Set Targets</vt:lpstr>
      <vt:lpstr>Cost Comparisons for Alternatives</vt:lpstr>
      <vt:lpstr>Summary &amp; 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Matthew.Haubrich@iowadot.us</dc:creator>
  <cp:lastModifiedBy>Haubrich, Matthew</cp:lastModifiedBy>
  <cp:revision>173</cp:revision>
  <dcterms:created xsi:type="dcterms:W3CDTF">2017-11-22T13:15:27Z</dcterms:created>
  <dcterms:modified xsi:type="dcterms:W3CDTF">2020-03-04T19:43:07Z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0x01010021DFC832E9778943BE123BC060D0C402</vt:lpwstr>
  </property>
  <property fmtid="{D5CDD505-2E9C-101B-9397-08002B2CF9AE}" pid="3" name="_dlc_DocIdItemGuid">
    <vt:lpwstr>5e519d89-9d1d-432a-bd73-ff7dd666682b</vt:lpwstr>
  </property>
</Properties>
</file>