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6"/>
  </p:notesMasterIdLst>
  <p:sldIdLst>
    <p:sldId id="270" r:id="rId3"/>
    <p:sldId id="333" r:id="rId4"/>
    <p:sldId id="257" r:id="rId5"/>
    <p:sldId id="262" r:id="rId6"/>
    <p:sldId id="260" r:id="rId7"/>
    <p:sldId id="261" r:id="rId8"/>
    <p:sldId id="341" r:id="rId9"/>
    <p:sldId id="344" r:id="rId10"/>
    <p:sldId id="345" r:id="rId11"/>
    <p:sldId id="346" r:id="rId12"/>
    <p:sldId id="347" r:id="rId13"/>
    <p:sldId id="351" r:id="rId14"/>
    <p:sldId id="352" r:id="rId15"/>
    <p:sldId id="348" r:id="rId16"/>
    <p:sldId id="349" r:id="rId17"/>
    <p:sldId id="350" r:id="rId18"/>
    <p:sldId id="342" r:id="rId19"/>
    <p:sldId id="263" r:id="rId20"/>
    <p:sldId id="264" r:id="rId21"/>
    <p:sldId id="265" r:id="rId22"/>
    <p:sldId id="266" r:id="rId23"/>
    <p:sldId id="267" r:id="rId24"/>
    <p:sldId id="268" r:id="rId25"/>
  </p:sldIdLst>
  <p:sldSz cx="20104100" cy="1508125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79450" autoAdjust="0"/>
  </p:normalViewPr>
  <p:slideViewPr>
    <p:cSldViewPr>
      <p:cViewPr varScale="1">
        <p:scale>
          <a:sx n="42" d="100"/>
          <a:sy n="42" d="100"/>
        </p:scale>
        <p:origin x="1434"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988" cy="465798"/>
          </a:xfrm>
          <a:prstGeom prst="rect">
            <a:avLst/>
          </a:prstGeom>
        </p:spPr>
        <p:txBody>
          <a:bodyPr vert="horz" lIns="42373" tIns="21187" rIns="42373" bIns="21187" rtlCol="0"/>
          <a:lstStyle>
            <a:lvl1pPr algn="l">
              <a:defRPr sz="600"/>
            </a:lvl1pPr>
          </a:lstStyle>
          <a:p>
            <a:endParaRPr lang="en-US"/>
          </a:p>
        </p:txBody>
      </p:sp>
      <p:sp>
        <p:nvSpPr>
          <p:cNvPr id="3" name="Date Placeholder 2"/>
          <p:cNvSpPr>
            <a:spLocks noGrp="1"/>
          </p:cNvSpPr>
          <p:nvPr>
            <p:ph type="dt" idx="1"/>
          </p:nvPr>
        </p:nvSpPr>
        <p:spPr>
          <a:xfrm>
            <a:off x="3970752" y="0"/>
            <a:ext cx="3037988" cy="465798"/>
          </a:xfrm>
          <a:prstGeom prst="rect">
            <a:avLst/>
          </a:prstGeom>
        </p:spPr>
        <p:txBody>
          <a:bodyPr vert="horz" lIns="42373" tIns="21187" rIns="42373" bIns="21187" rtlCol="0"/>
          <a:lstStyle>
            <a:lvl1pPr algn="r">
              <a:defRPr sz="600"/>
            </a:lvl1pPr>
          </a:lstStyle>
          <a:p>
            <a:fld id="{963E9189-75FA-425F-8B94-CE9497580523}" type="datetimeFigureOut">
              <a:rPr lang="en-US" smtClean="0"/>
              <a:t>3/4/2020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42373" tIns="21187" rIns="42373" bIns="21187" rtlCol="0" anchor="ctr"/>
          <a:lstStyle/>
          <a:p>
            <a:endParaRPr lang="en-US"/>
          </a:p>
        </p:txBody>
      </p:sp>
      <p:sp>
        <p:nvSpPr>
          <p:cNvPr id="5" name="Notes Placeholder 4"/>
          <p:cNvSpPr>
            <a:spLocks noGrp="1"/>
          </p:cNvSpPr>
          <p:nvPr>
            <p:ph type="body" sz="quarter" idx="3"/>
          </p:nvPr>
        </p:nvSpPr>
        <p:spPr>
          <a:xfrm>
            <a:off x="700819" y="4474014"/>
            <a:ext cx="5608763" cy="3660825"/>
          </a:xfrm>
          <a:prstGeom prst="rect">
            <a:avLst/>
          </a:prstGeom>
        </p:spPr>
        <p:txBody>
          <a:bodyPr vert="horz" lIns="42373" tIns="21187" rIns="42373" bIns="211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02"/>
            <a:ext cx="3037988" cy="465798"/>
          </a:xfrm>
          <a:prstGeom prst="rect">
            <a:avLst/>
          </a:prstGeom>
        </p:spPr>
        <p:txBody>
          <a:bodyPr vert="horz" lIns="42373" tIns="21187" rIns="42373" bIns="21187" rtlCol="0" anchor="b"/>
          <a:lstStyle>
            <a:lvl1pPr algn="l">
              <a:defRPr sz="600"/>
            </a:lvl1pPr>
          </a:lstStyle>
          <a:p>
            <a:endParaRPr lang="en-US"/>
          </a:p>
        </p:txBody>
      </p:sp>
      <p:sp>
        <p:nvSpPr>
          <p:cNvPr id="7" name="Slide Number Placeholder 6"/>
          <p:cNvSpPr>
            <a:spLocks noGrp="1"/>
          </p:cNvSpPr>
          <p:nvPr>
            <p:ph type="sldNum" sz="quarter" idx="5"/>
          </p:nvPr>
        </p:nvSpPr>
        <p:spPr>
          <a:xfrm>
            <a:off x="3970752" y="8830602"/>
            <a:ext cx="3037988" cy="465798"/>
          </a:xfrm>
          <a:prstGeom prst="rect">
            <a:avLst/>
          </a:prstGeom>
        </p:spPr>
        <p:txBody>
          <a:bodyPr vert="horz" lIns="42373" tIns="21187" rIns="42373" bIns="21187" rtlCol="0" anchor="b"/>
          <a:lstStyle>
            <a:lvl1pPr algn="r">
              <a:defRPr sz="600"/>
            </a:lvl1pPr>
          </a:lstStyle>
          <a:p>
            <a:fld id="{C3CD551C-4C2B-45B7-A971-12C1611C44AF}" type="slidenum">
              <a:rPr lang="en-US" smtClean="0"/>
              <a:t>‹#›</a:t>
            </a:fld>
            <a:endParaRPr lang="en-US"/>
          </a:p>
        </p:txBody>
      </p:sp>
    </p:spTree>
    <p:extLst>
      <p:ext uri="{BB962C8B-B14F-4D97-AF65-F5344CB8AC3E}">
        <p14:creationId xmlns:p14="http://schemas.microsoft.com/office/powerpoint/2010/main" val="154792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solidFill>
                  <a:schemeClr val="tx1"/>
                </a:solidFill>
              </a:rPr>
              <a:t>This study is a result of collaboration between Iowa DOT and local stakeholders throughout the project corridor and at the request of the DOT Commission. I want to acknowledge the tremendous work on this study by our consultant, Jacobs, out of </a:t>
            </a:r>
            <a:r>
              <a:rPr lang="en-US" u="none" baseline="0" dirty="0" err="1">
                <a:solidFill>
                  <a:schemeClr val="tx1"/>
                </a:solidFill>
              </a:rPr>
              <a:t>DsM</a:t>
            </a:r>
            <a:r>
              <a:rPr lang="en-US" u="none" baseline="0" dirty="0">
                <a:solidFill>
                  <a:schemeClr val="tx1"/>
                </a:solidFill>
              </a:rPr>
              <a:t> to help expedite the study in a timely fashion. </a:t>
            </a:r>
            <a:endParaRPr lang="en-US" dirty="0"/>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1</a:t>
            </a:fld>
            <a:endParaRPr lang="en-US"/>
          </a:p>
        </p:txBody>
      </p:sp>
    </p:spTree>
    <p:extLst>
      <p:ext uri="{BB962C8B-B14F-4D97-AF65-F5344CB8AC3E}">
        <p14:creationId xmlns:p14="http://schemas.microsoft.com/office/powerpoint/2010/main" val="257665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11</a:t>
            </a:fld>
            <a:endParaRPr lang="en-US"/>
          </a:p>
        </p:txBody>
      </p:sp>
    </p:spTree>
    <p:extLst>
      <p:ext uri="{BB962C8B-B14F-4D97-AF65-F5344CB8AC3E}">
        <p14:creationId xmlns:p14="http://schemas.microsoft.com/office/powerpoint/2010/main" val="381636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borrowed this graphic from the US 30 Coalition, but to be fair, I </a:t>
            </a:r>
            <a:r>
              <a:rPr lang="en-US" u="sng" dirty="0"/>
              <a:t>do not </a:t>
            </a:r>
            <a:r>
              <a:rPr lang="en-US" dirty="0"/>
              <a:t>believe they are recommending 4-lanes through the towns.</a:t>
            </a:r>
          </a:p>
        </p:txBody>
      </p:sp>
      <p:sp>
        <p:nvSpPr>
          <p:cNvPr id="4" name="Slide Number Placeholder 3"/>
          <p:cNvSpPr>
            <a:spLocks noGrp="1"/>
          </p:cNvSpPr>
          <p:nvPr>
            <p:ph type="sldNum" sz="quarter" idx="5"/>
          </p:nvPr>
        </p:nvSpPr>
        <p:spPr/>
        <p:txBody>
          <a:bodyPr/>
          <a:lstStyle/>
          <a:p>
            <a:fld id="{C3CD551C-4C2B-45B7-A971-12C1611C44AF}" type="slidenum">
              <a:rPr lang="en-US" smtClean="0"/>
              <a:t>12</a:t>
            </a:fld>
            <a:endParaRPr lang="en-US"/>
          </a:p>
        </p:txBody>
      </p:sp>
    </p:spTree>
    <p:extLst>
      <p:ext uri="{BB962C8B-B14F-4D97-AF65-F5344CB8AC3E}">
        <p14:creationId xmlns:p14="http://schemas.microsoft.com/office/powerpoint/2010/main" val="103996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14</a:t>
            </a:fld>
            <a:endParaRPr lang="en-US"/>
          </a:p>
        </p:txBody>
      </p:sp>
    </p:spTree>
    <p:extLst>
      <p:ext uri="{BB962C8B-B14F-4D97-AF65-F5344CB8AC3E}">
        <p14:creationId xmlns:p14="http://schemas.microsoft.com/office/powerpoint/2010/main" val="267292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15</a:t>
            </a:fld>
            <a:endParaRPr lang="en-US"/>
          </a:p>
        </p:txBody>
      </p:sp>
    </p:spTree>
    <p:extLst>
      <p:ext uri="{BB962C8B-B14F-4D97-AF65-F5344CB8AC3E}">
        <p14:creationId xmlns:p14="http://schemas.microsoft.com/office/powerpoint/2010/main" val="192266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16</a:t>
            </a:fld>
            <a:endParaRPr lang="en-US"/>
          </a:p>
        </p:txBody>
      </p:sp>
    </p:spTree>
    <p:extLst>
      <p:ext uri="{BB962C8B-B14F-4D97-AF65-F5344CB8AC3E}">
        <p14:creationId xmlns:p14="http://schemas.microsoft.com/office/powerpoint/2010/main" val="210133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chart shows current speeds and travel times…What’s interesting is that the average speeds, both east and westbound, are right at the posted 55 mph speed limit, meaning folks are driving faster than the speed limit to make up for the slower speeds through the towns…</a:t>
            </a:r>
          </a:p>
          <a:p>
            <a:endParaRPr lang="en-US" dirty="0"/>
          </a:p>
          <a:p>
            <a:r>
              <a:rPr lang="en-US" dirty="0"/>
              <a:t>Also, if we decided to bypass all seven towns and impact hundreds of acres of farmland with a 4-lane highway, even with a 65 mph speed limit, it would </a:t>
            </a:r>
            <a:r>
              <a:rPr lang="en-US" u="sng" dirty="0"/>
              <a:t>only</a:t>
            </a:r>
            <a:r>
              <a:rPr lang="en-US" dirty="0"/>
              <a:t> save 8 minutes of travel time in this corridor.   </a:t>
            </a:r>
          </a:p>
        </p:txBody>
      </p:sp>
      <p:sp>
        <p:nvSpPr>
          <p:cNvPr id="4" name="Slide Number Placeholder 3"/>
          <p:cNvSpPr>
            <a:spLocks noGrp="1"/>
          </p:cNvSpPr>
          <p:nvPr>
            <p:ph type="sldNum" sz="quarter" idx="5"/>
          </p:nvPr>
        </p:nvSpPr>
        <p:spPr/>
        <p:txBody>
          <a:bodyPr/>
          <a:lstStyle/>
          <a:p>
            <a:fld id="{C3CD551C-4C2B-45B7-A971-12C1611C44AF}" type="slidenum">
              <a:rPr lang="en-US" smtClean="0"/>
              <a:t>18</a:t>
            </a:fld>
            <a:endParaRPr lang="en-US"/>
          </a:p>
        </p:txBody>
      </p:sp>
    </p:spTree>
    <p:extLst>
      <p:ext uri="{BB962C8B-B14F-4D97-AF65-F5344CB8AC3E}">
        <p14:creationId xmlns:p14="http://schemas.microsoft.com/office/powerpoint/2010/main" val="37028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strictly at construction costs on </a:t>
            </a:r>
            <a:r>
              <a:rPr lang="en-US" u="sng" dirty="0"/>
              <a:t>existing </a:t>
            </a:r>
            <a:r>
              <a:rPr lang="en-US" dirty="0"/>
              <a:t>alignment, where we can add </a:t>
            </a:r>
            <a:r>
              <a:rPr lang="en-US" u="sng" dirty="0"/>
              <a:t>passing lanes between the towns and turning lanes in the towns</a:t>
            </a:r>
            <a:r>
              <a:rPr lang="en-US" dirty="0"/>
              <a:t>, we could do this for 15%-20% of the cost to build a </a:t>
            </a:r>
            <a:r>
              <a:rPr lang="en-US" u="sng" dirty="0"/>
              <a:t>new</a:t>
            </a:r>
            <a:r>
              <a:rPr lang="en-US" dirty="0"/>
              <a:t> 4-lane highway with bypasses around the towns. </a:t>
            </a:r>
          </a:p>
          <a:p>
            <a:endParaRPr lang="en-US" dirty="0"/>
          </a:p>
          <a:p>
            <a:r>
              <a:rPr lang="en-US" dirty="0"/>
              <a:t>In terms of impacts to ROW and </a:t>
            </a:r>
            <a:r>
              <a:rPr lang="en-US" u="sng" dirty="0"/>
              <a:t>farmland</a:t>
            </a:r>
            <a:r>
              <a:rPr lang="en-US" dirty="0"/>
              <a:t>, this means it would take 1/3 of the total land to build a Super-2 highway versus new 4-lanes with bypasses.</a:t>
            </a:r>
          </a:p>
        </p:txBody>
      </p:sp>
      <p:sp>
        <p:nvSpPr>
          <p:cNvPr id="4" name="Slide Number Placeholder 3"/>
          <p:cNvSpPr>
            <a:spLocks noGrp="1"/>
          </p:cNvSpPr>
          <p:nvPr>
            <p:ph type="sldNum" sz="quarter" idx="5"/>
          </p:nvPr>
        </p:nvSpPr>
        <p:spPr/>
        <p:txBody>
          <a:bodyPr/>
          <a:lstStyle/>
          <a:p>
            <a:fld id="{C3CD551C-4C2B-45B7-A971-12C1611C44AF}" type="slidenum">
              <a:rPr lang="en-US" smtClean="0"/>
              <a:t>19</a:t>
            </a:fld>
            <a:endParaRPr lang="en-US"/>
          </a:p>
        </p:txBody>
      </p:sp>
    </p:spTree>
    <p:extLst>
      <p:ext uri="{BB962C8B-B14F-4D97-AF65-F5344CB8AC3E}">
        <p14:creationId xmlns:p14="http://schemas.microsoft.com/office/powerpoint/2010/main" val="49633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economic analysis done shows that 4-lane expansion on its own will not create economic growth, but other growth drivers are key to development in the state – like…. </a:t>
            </a:r>
          </a:p>
        </p:txBody>
      </p:sp>
      <p:sp>
        <p:nvSpPr>
          <p:cNvPr id="4" name="Slide Number Placeholder 3"/>
          <p:cNvSpPr>
            <a:spLocks noGrp="1"/>
          </p:cNvSpPr>
          <p:nvPr>
            <p:ph type="sldNum" sz="quarter" idx="5"/>
          </p:nvPr>
        </p:nvSpPr>
        <p:spPr/>
        <p:txBody>
          <a:bodyPr/>
          <a:lstStyle/>
          <a:p>
            <a:fld id="{C3CD551C-4C2B-45B7-A971-12C1611C44AF}" type="slidenum">
              <a:rPr lang="en-US" smtClean="0"/>
              <a:t>21</a:t>
            </a:fld>
            <a:endParaRPr lang="en-US"/>
          </a:p>
        </p:txBody>
      </p:sp>
    </p:spTree>
    <p:extLst>
      <p:ext uri="{BB962C8B-B14F-4D97-AF65-F5344CB8AC3E}">
        <p14:creationId xmlns:p14="http://schemas.microsoft.com/office/powerpoint/2010/main" val="15408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also takes an honest look at the economic trend of expanding 2-lane highways, similar to US 30, to 4-lanes. These existing 4-lane projects are US 20 in eastern IA, US 18 in north central IA, IA 60 in NW IA, and US 34 in SE IA… </a:t>
            </a:r>
          </a:p>
          <a:p>
            <a:endParaRPr lang="en-US" dirty="0"/>
          </a:p>
          <a:p>
            <a:r>
              <a:rPr lang="en-US" dirty="0"/>
              <a:t>The base comparison is that of existing 2-lane US 30 in eastern IA and west central IA… The general trend over time, whether 2-lane or 4-lane, is that economic performance in IA seems to </a:t>
            </a:r>
            <a:r>
              <a:rPr lang="en-US" u="sng" dirty="0"/>
              <a:t>track right along with state and national employment data</a:t>
            </a:r>
            <a:r>
              <a:rPr lang="en-US" dirty="0"/>
              <a:t>. So much so, that the </a:t>
            </a:r>
            <a:r>
              <a:rPr lang="en-US" u="sng" dirty="0"/>
              <a:t>unemployment rate actually went up for several years </a:t>
            </a:r>
            <a:r>
              <a:rPr lang="en-US" dirty="0"/>
              <a:t>after opening a new 4-lane highway… This was quite interesting.    </a:t>
            </a:r>
          </a:p>
          <a:p>
            <a:endParaRPr lang="en-US" dirty="0"/>
          </a:p>
          <a:p>
            <a:r>
              <a:rPr lang="en-US" dirty="0"/>
              <a:t>  </a:t>
            </a:r>
          </a:p>
        </p:txBody>
      </p:sp>
      <p:sp>
        <p:nvSpPr>
          <p:cNvPr id="4" name="Slide Number Placeholder 3"/>
          <p:cNvSpPr>
            <a:spLocks noGrp="1"/>
          </p:cNvSpPr>
          <p:nvPr>
            <p:ph type="sldNum" sz="quarter" idx="5"/>
          </p:nvPr>
        </p:nvSpPr>
        <p:spPr/>
        <p:txBody>
          <a:bodyPr/>
          <a:lstStyle/>
          <a:p>
            <a:fld id="{C3CD551C-4C2B-45B7-A971-12C1611C44AF}" type="slidenum">
              <a:rPr lang="en-US" smtClean="0"/>
              <a:t>22</a:t>
            </a:fld>
            <a:endParaRPr lang="en-US"/>
          </a:p>
        </p:txBody>
      </p:sp>
    </p:spTree>
    <p:extLst>
      <p:ext uri="{BB962C8B-B14F-4D97-AF65-F5344CB8AC3E}">
        <p14:creationId xmlns:p14="http://schemas.microsoft.com/office/powerpoint/2010/main" val="985803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Shakespeare in a way, do we bypass or not bypass – that was one of our questions…</a:t>
            </a:r>
          </a:p>
        </p:txBody>
      </p:sp>
      <p:sp>
        <p:nvSpPr>
          <p:cNvPr id="4" name="Slide Number Placeholder 3"/>
          <p:cNvSpPr>
            <a:spLocks noGrp="1"/>
          </p:cNvSpPr>
          <p:nvPr>
            <p:ph type="sldNum" sz="quarter" idx="5"/>
          </p:nvPr>
        </p:nvSpPr>
        <p:spPr/>
        <p:txBody>
          <a:bodyPr/>
          <a:lstStyle/>
          <a:p>
            <a:fld id="{C3CD551C-4C2B-45B7-A971-12C1611C44AF}" type="slidenum">
              <a:rPr lang="en-US" smtClean="0"/>
              <a:t>23</a:t>
            </a:fld>
            <a:endParaRPr lang="en-US"/>
          </a:p>
        </p:txBody>
      </p:sp>
    </p:spTree>
    <p:extLst>
      <p:ext uri="{BB962C8B-B14F-4D97-AF65-F5344CB8AC3E}">
        <p14:creationId xmlns:p14="http://schemas.microsoft.com/office/powerpoint/2010/main" val="386728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1295400"/>
            <a:ext cx="7189787" cy="5394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study corridor is approximately 40 miles in length beginning near Charles Avenue just east of Lisbon and ending at 260</a:t>
            </a:r>
            <a:r>
              <a:rPr lang="en-US" baseline="30000" dirty="0"/>
              <a:t>th</a:t>
            </a:r>
            <a:r>
              <a:rPr lang="en-US" dirty="0"/>
              <a:t> Street just west of DeWitt.  </a:t>
            </a:r>
          </a:p>
          <a:p>
            <a:endParaRPr lang="en-US" dirty="0"/>
          </a:p>
          <a:p>
            <a:r>
              <a:rPr lang="en-US" dirty="0"/>
              <a:t>The Study Area of this planning study is outlined here.  The corridor includes the communities of Mechanicsville, Stanwood, Clarence, Lowden, Wheatland, Calamus, and Grand Mound and a crossing of the Wapsipinicon River.</a:t>
            </a:r>
            <a:r>
              <a:rPr lang="en-US" u="sng" dirty="0"/>
              <a:t> </a:t>
            </a:r>
            <a:r>
              <a:rPr lang="en-US" u="sng" dirty="0">
                <a:solidFill>
                  <a:srgbClr val="FF0000"/>
                </a:solidFill>
              </a:rPr>
              <a:t>As a reminder, The DOT Commission identified this as a targeted corridor for study and is why we initiated this PEL study last year.</a:t>
            </a:r>
          </a:p>
          <a:p>
            <a:endParaRPr lang="en-US" dirty="0"/>
          </a:p>
          <a:p>
            <a:endParaRPr lang="en-US" dirty="0"/>
          </a:p>
          <a:p>
            <a:endParaRPr lang="en-AU" dirty="0"/>
          </a:p>
        </p:txBody>
      </p:sp>
    </p:spTree>
    <p:extLst>
      <p:ext uri="{BB962C8B-B14F-4D97-AF65-F5344CB8AC3E}">
        <p14:creationId xmlns:p14="http://schemas.microsoft.com/office/powerpoint/2010/main" val="132372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in the early stages of a typical </a:t>
            </a:r>
            <a:r>
              <a:rPr lang="en-US" u="sng" dirty="0"/>
              <a:t>planning study</a:t>
            </a:r>
            <a:r>
              <a:rPr lang="en-US" dirty="0"/>
              <a:t>…After this comes the </a:t>
            </a:r>
            <a:r>
              <a:rPr lang="en-US" u="sng" dirty="0"/>
              <a:t>environmental field work </a:t>
            </a:r>
            <a:r>
              <a:rPr lang="en-US" dirty="0"/>
              <a:t>to determine what’s really out there in the corridor…then the </a:t>
            </a:r>
            <a:r>
              <a:rPr lang="en-US" u="sng" dirty="0"/>
              <a:t>engineering</a:t>
            </a:r>
            <a:r>
              <a:rPr lang="en-US" dirty="0"/>
              <a:t> to design the roadway and bridges… and finally </a:t>
            </a:r>
            <a:r>
              <a:rPr lang="en-US" u="sng" dirty="0"/>
              <a:t>construction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Iowa DOT does not have projects currently programmed for this corridor, aside from a couple of bridge replacement projects and other typical maintenance and rehabilitation work.  </a:t>
            </a:r>
          </a:p>
          <a:p>
            <a:endParaRPr lang="en-US" dirty="0"/>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3</a:t>
            </a:fld>
            <a:endParaRPr lang="en-US"/>
          </a:p>
        </p:txBody>
      </p:sp>
    </p:spTree>
    <p:extLst>
      <p:ext uri="{BB962C8B-B14F-4D97-AF65-F5344CB8AC3E}">
        <p14:creationId xmlns:p14="http://schemas.microsoft.com/office/powerpoint/2010/main" val="35744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Super-2 is a two-lane rural highway with characteristics that improve traffic flow and safety performance, most notably through the addition of passing lanes along the corridor in both directions of travel.</a:t>
            </a:r>
          </a:p>
          <a:p>
            <a:endParaRPr lang="en-US" dirty="0"/>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5</a:t>
            </a:fld>
            <a:endParaRPr lang="en-US"/>
          </a:p>
        </p:txBody>
      </p:sp>
    </p:spTree>
    <p:extLst>
      <p:ext uri="{BB962C8B-B14F-4D97-AF65-F5344CB8AC3E}">
        <p14:creationId xmlns:p14="http://schemas.microsoft.com/office/powerpoint/2010/main" val="83974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urban setting, a Super-2 highway concept may include a two-way-left-turn lane (like in the bottom photo) to remove turning vehicles from the main traffic flow resulting in higher safety and less delay through town.</a:t>
            </a:r>
          </a:p>
        </p:txBody>
      </p:sp>
      <p:sp>
        <p:nvSpPr>
          <p:cNvPr id="4" name="Slide Number Placeholder 3"/>
          <p:cNvSpPr>
            <a:spLocks noGrp="1"/>
          </p:cNvSpPr>
          <p:nvPr>
            <p:ph type="sldNum" sz="quarter" idx="5"/>
          </p:nvPr>
        </p:nvSpPr>
        <p:spPr/>
        <p:txBody>
          <a:bodyPr/>
          <a:lstStyle/>
          <a:p>
            <a:fld id="{C3CD551C-4C2B-45B7-A971-12C1611C44AF}" type="slidenum">
              <a:rPr lang="en-US" smtClean="0"/>
              <a:t>6</a:t>
            </a:fld>
            <a:endParaRPr lang="en-US"/>
          </a:p>
        </p:txBody>
      </p:sp>
    </p:spTree>
    <p:extLst>
      <p:ext uri="{BB962C8B-B14F-4D97-AF65-F5344CB8AC3E}">
        <p14:creationId xmlns:p14="http://schemas.microsoft.com/office/powerpoint/2010/main" val="21928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7</a:t>
            </a:fld>
            <a:endParaRPr lang="en-US"/>
          </a:p>
        </p:txBody>
      </p:sp>
    </p:spTree>
    <p:extLst>
      <p:ext uri="{BB962C8B-B14F-4D97-AF65-F5344CB8AC3E}">
        <p14:creationId xmlns:p14="http://schemas.microsoft.com/office/powerpoint/2010/main" val="408113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1295400"/>
            <a:ext cx="7189787" cy="5394325"/>
          </a:xfrm>
        </p:spPr>
      </p:sp>
      <p:sp>
        <p:nvSpPr>
          <p:cNvPr id="3" name="Notes Placeholder 2"/>
          <p:cNvSpPr>
            <a:spLocks noGrp="1"/>
          </p:cNvSpPr>
          <p:nvPr>
            <p:ph type="body" idx="1"/>
          </p:nvPr>
        </p:nvSpPr>
        <p:spPr/>
        <p:txBody>
          <a:bodyPr/>
          <a:lstStyle/>
          <a:p>
            <a:pPr defTabSz="2010222">
              <a:defRPr/>
            </a:pPr>
            <a:endParaRPr lang="en-US" b="0" dirty="0"/>
          </a:p>
          <a:p>
            <a:pPr defTabSz="2010222">
              <a:defRPr/>
            </a:pPr>
            <a:r>
              <a:rPr lang="en-US" dirty="0"/>
              <a:t>Our consultant is finishing an Economic Technical Memo this month for our review, and this and the other tech memos related to </a:t>
            </a:r>
            <a:r>
              <a:rPr lang="en-US" u="sng" dirty="0"/>
              <a:t>safety, existing conditions, and operations </a:t>
            </a:r>
            <a:r>
              <a:rPr lang="en-US" dirty="0"/>
              <a:t>will be rolled into a final </a:t>
            </a:r>
            <a:r>
              <a:rPr lang="en-US" u="sng" dirty="0"/>
              <a:t>Vision</a:t>
            </a:r>
            <a:r>
              <a:rPr lang="en-US" dirty="0"/>
              <a:t> document to be completed in November. It will provide a </a:t>
            </a:r>
            <a:r>
              <a:rPr lang="en-US" u="sng" dirty="0"/>
              <a:t>roadmap</a:t>
            </a:r>
            <a:r>
              <a:rPr lang="en-US" dirty="0"/>
              <a:t> for future environmental and engineering work in the corridor.</a:t>
            </a:r>
          </a:p>
          <a:p>
            <a:pPr defTabSz="2010222">
              <a:defRPr/>
            </a:pPr>
            <a:r>
              <a:rPr lang="en-US" dirty="0"/>
              <a:t>  </a:t>
            </a:r>
          </a:p>
        </p:txBody>
      </p:sp>
      <p:sp>
        <p:nvSpPr>
          <p:cNvPr id="4" name="Slide Number Placeholder 3"/>
          <p:cNvSpPr>
            <a:spLocks noGrp="1"/>
          </p:cNvSpPr>
          <p:nvPr>
            <p:ph type="sldNum" sz="quarter" idx="10"/>
          </p:nvPr>
        </p:nvSpPr>
        <p:spPr/>
        <p:txBody>
          <a:bodyPr/>
          <a:lstStyle/>
          <a:p>
            <a:fld id="{18FB11CA-060C-4F7F-AC75-40DE2F99A4A6}" type="slidenum">
              <a:rPr lang="en-US" smtClean="0"/>
              <a:t>8</a:t>
            </a:fld>
            <a:endParaRPr lang="en-US"/>
          </a:p>
        </p:txBody>
      </p:sp>
    </p:spTree>
    <p:extLst>
      <p:ext uri="{BB962C8B-B14F-4D97-AF65-F5344CB8AC3E}">
        <p14:creationId xmlns:p14="http://schemas.microsoft.com/office/powerpoint/2010/main" val="70022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9</a:t>
            </a:fld>
            <a:endParaRPr lang="en-US"/>
          </a:p>
        </p:txBody>
      </p:sp>
    </p:spTree>
    <p:extLst>
      <p:ext uri="{BB962C8B-B14F-4D97-AF65-F5344CB8AC3E}">
        <p14:creationId xmlns:p14="http://schemas.microsoft.com/office/powerpoint/2010/main" val="899326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final analysis, the….</a:t>
            </a:r>
          </a:p>
        </p:txBody>
      </p:sp>
      <p:sp>
        <p:nvSpPr>
          <p:cNvPr id="4" name="Slide Number Placeholder 3"/>
          <p:cNvSpPr>
            <a:spLocks noGrp="1"/>
          </p:cNvSpPr>
          <p:nvPr>
            <p:ph type="sldNum" sz="quarter" idx="5"/>
          </p:nvPr>
        </p:nvSpPr>
        <p:spPr/>
        <p:txBody>
          <a:bodyPr/>
          <a:lstStyle/>
          <a:p>
            <a:fld id="{C3CD551C-4C2B-45B7-A971-12C1611C44AF}" type="slidenum">
              <a:rPr lang="en-US" smtClean="0"/>
              <a:t>10</a:t>
            </a:fld>
            <a:endParaRPr lang="en-US"/>
          </a:p>
        </p:txBody>
      </p:sp>
    </p:spTree>
    <p:extLst>
      <p:ext uri="{BB962C8B-B14F-4D97-AF65-F5344CB8AC3E}">
        <p14:creationId xmlns:p14="http://schemas.microsoft.com/office/powerpoint/2010/main" val="141619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155503"/>
            <a:ext cx="17088486" cy="28150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7506716"/>
            <a:ext cx="14072870" cy="335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205" y="3518961"/>
            <a:ext cx="8879311" cy="9952927"/>
          </a:xfrm>
        </p:spPr>
        <p:txBody>
          <a:bodyPr/>
          <a:lstStyle>
            <a:lvl1pPr>
              <a:defRPr sz="4617"/>
            </a:lvl1pPr>
            <a:lvl2pPr>
              <a:defRPr sz="3957"/>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9584" y="3518961"/>
            <a:ext cx="8879311" cy="9952927"/>
          </a:xfrm>
        </p:spPr>
        <p:txBody>
          <a:bodyPr/>
          <a:lstStyle>
            <a:lvl1pPr>
              <a:defRPr sz="4617"/>
            </a:lvl1pPr>
            <a:lvl2pPr>
              <a:defRPr sz="3957"/>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5B5480-1424-4570-98AD-B8E1098CFEDC}" type="datetime1">
              <a:rPr lang="en-US" smtClean="0"/>
              <a:t>3/4/2020</a:t>
            </a:fld>
            <a:endParaRPr lang="en-US"/>
          </a:p>
        </p:txBody>
      </p:sp>
      <p:sp>
        <p:nvSpPr>
          <p:cNvPr id="8" name="Slide Number Placeholder 5">
            <a:extLst>
              <a:ext uri="{FF2B5EF4-FFF2-40B4-BE49-F238E27FC236}">
                <a16:creationId xmlns:a16="http://schemas.microsoft.com/office/drawing/2014/main" id="{A282DB0E-7396-4926-B46F-831B60FD434E}"/>
              </a:ext>
            </a:extLst>
          </p:cNvPr>
          <p:cNvSpPr>
            <a:spLocks noGrp="1"/>
          </p:cNvSpPr>
          <p:nvPr>
            <p:ph type="sldNum" sz="quarter" idx="12"/>
          </p:nvPr>
        </p:nvSpPr>
        <p:spPr>
          <a:xfrm>
            <a:off x="9381914"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34616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205" y="3375828"/>
            <a:ext cx="8882802" cy="1406885"/>
          </a:xfrm>
        </p:spPr>
        <p:txBody>
          <a:bodyPr anchor="b"/>
          <a:lstStyle>
            <a:lvl1pPr marL="0" indent="0">
              <a:buNone/>
              <a:defRPr sz="3957" b="1"/>
            </a:lvl1pPr>
            <a:lvl2pPr marL="753900" indent="0">
              <a:buNone/>
              <a:defRPr sz="3298" b="1"/>
            </a:lvl2pPr>
            <a:lvl3pPr marL="1507800" indent="0">
              <a:buNone/>
              <a:defRPr sz="2968" b="1"/>
            </a:lvl3pPr>
            <a:lvl4pPr marL="2261700" indent="0">
              <a:buNone/>
              <a:defRPr sz="2638" b="1"/>
            </a:lvl4pPr>
            <a:lvl5pPr marL="3015600" indent="0">
              <a:buNone/>
              <a:defRPr sz="2638" b="1"/>
            </a:lvl5pPr>
            <a:lvl6pPr marL="3769500" indent="0">
              <a:buNone/>
              <a:defRPr sz="2638" b="1"/>
            </a:lvl6pPr>
            <a:lvl7pPr marL="4523400" indent="0">
              <a:buNone/>
              <a:defRPr sz="2638" b="1"/>
            </a:lvl7pPr>
            <a:lvl8pPr marL="5277300" indent="0">
              <a:buNone/>
              <a:defRPr sz="2638" b="1"/>
            </a:lvl8pPr>
            <a:lvl9pPr marL="6031200" indent="0">
              <a:buNone/>
              <a:defRPr sz="2638" b="1"/>
            </a:lvl9pPr>
          </a:lstStyle>
          <a:p>
            <a:pPr lvl="0"/>
            <a:r>
              <a:rPr lang="en-US"/>
              <a:t>Click to edit Master text styles</a:t>
            </a:r>
          </a:p>
        </p:txBody>
      </p:sp>
      <p:sp>
        <p:nvSpPr>
          <p:cNvPr id="4" name="Content Placeholder 3"/>
          <p:cNvSpPr>
            <a:spLocks noGrp="1"/>
          </p:cNvSpPr>
          <p:nvPr>
            <p:ph sz="half" idx="2"/>
          </p:nvPr>
        </p:nvSpPr>
        <p:spPr>
          <a:xfrm>
            <a:off x="1005205" y="4782710"/>
            <a:ext cx="8882802" cy="8689175"/>
          </a:xfrm>
        </p:spPr>
        <p:txBody>
          <a:bodyPr/>
          <a:lstStyle>
            <a:lvl1pPr>
              <a:defRPr sz="3957"/>
            </a:lvl1pPr>
            <a:lvl2pPr>
              <a:defRPr sz="3298"/>
            </a:lvl2pPr>
            <a:lvl3pPr>
              <a:defRPr sz="2968"/>
            </a:lvl3pPr>
            <a:lvl4pPr>
              <a:defRPr sz="2638"/>
            </a:lvl4pPr>
            <a:lvl5pPr>
              <a:defRPr sz="2638"/>
            </a:lvl5pPr>
            <a:lvl6pPr>
              <a:defRPr sz="2638"/>
            </a:lvl6pPr>
            <a:lvl7pPr>
              <a:defRPr sz="2638"/>
            </a:lvl7pPr>
            <a:lvl8pPr>
              <a:defRPr sz="2638"/>
            </a:lvl8pPr>
            <a:lvl9pPr>
              <a:defRPr sz="26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2607" y="3375828"/>
            <a:ext cx="8886291" cy="1406885"/>
          </a:xfrm>
        </p:spPr>
        <p:txBody>
          <a:bodyPr anchor="b"/>
          <a:lstStyle>
            <a:lvl1pPr marL="0" indent="0">
              <a:buNone/>
              <a:defRPr sz="3957" b="1"/>
            </a:lvl1pPr>
            <a:lvl2pPr marL="753900" indent="0">
              <a:buNone/>
              <a:defRPr sz="3298" b="1"/>
            </a:lvl2pPr>
            <a:lvl3pPr marL="1507800" indent="0">
              <a:buNone/>
              <a:defRPr sz="2968" b="1"/>
            </a:lvl3pPr>
            <a:lvl4pPr marL="2261700" indent="0">
              <a:buNone/>
              <a:defRPr sz="2638" b="1"/>
            </a:lvl4pPr>
            <a:lvl5pPr marL="3015600" indent="0">
              <a:buNone/>
              <a:defRPr sz="2638" b="1"/>
            </a:lvl5pPr>
            <a:lvl6pPr marL="3769500" indent="0">
              <a:buNone/>
              <a:defRPr sz="2638" b="1"/>
            </a:lvl6pPr>
            <a:lvl7pPr marL="4523400" indent="0">
              <a:buNone/>
              <a:defRPr sz="2638" b="1"/>
            </a:lvl7pPr>
            <a:lvl8pPr marL="5277300" indent="0">
              <a:buNone/>
              <a:defRPr sz="2638" b="1"/>
            </a:lvl8pPr>
            <a:lvl9pPr marL="6031200" indent="0">
              <a:buNone/>
              <a:defRPr sz="2638" b="1"/>
            </a:lvl9pPr>
          </a:lstStyle>
          <a:p>
            <a:pPr lvl="0"/>
            <a:r>
              <a:rPr lang="en-US"/>
              <a:t>Click to edit Master text styles</a:t>
            </a:r>
          </a:p>
        </p:txBody>
      </p:sp>
      <p:sp>
        <p:nvSpPr>
          <p:cNvPr id="6" name="Content Placeholder 5"/>
          <p:cNvSpPr>
            <a:spLocks noGrp="1"/>
          </p:cNvSpPr>
          <p:nvPr>
            <p:ph sz="quarter" idx="4"/>
          </p:nvPr>
        </p:nvSpPr>
        <p:spPr>
          <a:xfrm>
            <a:off x="10212607" y="4782710"/>
            <a:ext cx="8886291" cy="8689175"/>
          </a:xfrm>
        </p:spPr>
        <p:txBody>
          <a:bodyPr/>
          <a:lstStyle>
            <a:lvl1pPr>
              <a:defRPr sz="3957"/>
            </a:lvl1pPr>
            <a:lvl2pPr>
              <a:defRPr sz="3298"/>
            </a:lvl2pPr>
            <a:lvl3pPr>
              <a:defRPr sz="2968"/>
            </a:lvl3pPr>
            <a:lvl4pPr>
              <a:defRPr sz="2638"/>
            </a:lvl4pPr>
            <a:lvl5pPr>
              <a:defRPr sz="2638"/>
            </a:lvl5pPr>
            <a:lvl6pPr>
              <a:defRPr sz="2638"/>
            </a:lvl6pPr>
            <a:lvl7pPr>
              <a:defRPr sz="2638"/>
            </a:lvl7pPr>
            <a:lvl8pPr>
              <a:defRPr sz="2638"/>
            </a:lvl8pPr>
            <a:lvl9pPr>
              <a:defRPr sz="26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03C59-5B6B-4309-9F62-A981A2D6013C}" type="datetime1">
              <a:rPr lang="en-US" smtClean="0"/>
              <a:t>3/4/2020</a:t>
            </a:fld>
            <a:endParaRPr lang="en-US"/>
          </a:p>
        </p:txBody>
      </p:sp>
      <p:sp>
        <p:nvSpPr>
          <p:cNvPr id="9" name="Slide Number Placeholder 8"/>
          <p:cNvSpPr>
            <a:spLocks noGrp="1"/>
          </p:cNvSpPr>
          <p:nvPr>
            <p:ph type="sldNum" sz="quarter" idx="12"/>
          </p:nvPr>
        </p:nvSpPr>
        <p:spPr>
          <a:xfrm>
            <a:off x="7706572" y="14278312"/>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74972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50CB0-EABD-4EEA-A8FA-0C50C872D3D2}" type="datetime1">
              <a:rPr lang="en-US" smtClean="0"/>
              <a:t>3/4/2020</a:t>
            </a:fld>
            <a:endParaRPr lang="en-US"/>
          </a:p>
        </p:txBody>
      </p:sp>
      <p:sp>
        <p:nvSpPr>
          <p:cNvPr id="5" name="Slide Number Placeholder 4"/>
          <p:cNvSpPr>
            <a:spLocks noGrp="1"/>
          </p:cNvSpPr>
          <p:nvPr>
            <p:ph type="sldNum" sz="quarter" idx="12"/>
          </p:nvPr>
        </p:nvSpPr>
        <p:spPr>
          <a:xfrm>
            <a:off x="7706572" y="1414764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062344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613C8-AA71-482F-B064-08A294518BF0}" type="datetime1">
              <a:rPr lang="en-US" smtClean="0"/>
              <a:t>3/4/2020</a:t>
            </a:fld>
            <a:endParaRPr lang="en-US"/>
          </a:p>
        </p:txBody>
      </p:sp>
      <p:sp>
        <p:nvSpPr>
          <p:cNvPr id="4" name="Slide Number Placeholder 3"/>
          <p:cNvSpPr>
            <a:spLocks noGrp="1"/>
          </p:cNvSpPr>
          <p:nvPr>
            <p:ph type="sldNum" sz="quarter" idx="12"/>
          </p:nvPr>
        </p:nvSpPr>
        <p:spPr>
          <a:xfrm>
            <a:off x="7706572" y="1414764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932450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8" y="600456"/>
            <a:ext cx="6614110" cy="2555435"/>
          </a:xfrm>
        </p:spPr>
        <p:txBody>
          <a:bodyPr anchor="b"/>
          <a:lstStyle>
            <a:lvl1pPr algn="l">
              <a:defRPr sz="3298" b="1"/>
            </a:lvl1pPr>
          </a:lstStyle>
          <a:p>
            <a:r>
              <a:rPr lang="en-US"/>
              <a:t>Click to edit Master title style</a:t>
            </a:r>
          </a:p>
        </p:txBody>
      </p:sp>
      <p:sp>
        <p:nvSpPr>
          <p:cNvPr id="3" name="Content Placeholder 2"/>
          <p:cNvSpPr>
            <a:spLocks noGrp="1"/>
          </p:cNvSpPr>
          <p:nvPr>
            <p:ph idx="1"/>
          </p:nvPr>
        </p:nvSpPr>
        <p:spPr>
          <a:xfrm>
            <a:off x="7860145" y="600460"/>
            <a:ext cx="11238750" cy="12871430"/>
          </a:xfrm>
        </p:spPr>
        <p:txBody>
          <a:bodyPr/>
          <a:lstStyle>
            <a:lvl1pPr>
              <a:defRPr sz="5277"/>
            </a:lvl1pPr>
            <a:lvl2pPr>
              <a:defRPr sz="4617"/>
            </a:lvl2pPr>
            <a:lvl3pPr>
              <a:defRPr sz="3957"/>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208" y="3155896"/>
            <a:ext cx="6614110" cy="10315994"/>
          </a:xfrm>
        </p:spPr>
        <p:txBody>
          <a:bodyPr/>
          <a:lstStyle>
            <a:lvl1pPr marL="0" indent="0">
              <a:buNone/>
              <a:defRPr sz="2309"/>
            </a:lvl1pPr>
            <a:lvl2pPr marL="753900" indent="0">
              <a:buNone/>
              <a:defRPr sz="1979"/>
            </a:lvl2pPr>
            <a:lvl3pPr marL="1507800" indent="0">
              <a:buNone/>
              <a:defRPr sz="1649"/>
            </a:lvl3pPr>
            <a:lvl4pPr marL="2261700" indent="0">
              <a:buNone/>
              <a:defRPr sz="1484"/>
            </a:lvl4pPr>
            <a:lvl5pPr marL="3015600" indent="0">
              <a:buNone/>
              <a:defRPr sz="1484"/>
            </a:lvl5pPr>
            <a:lvl6pPr marL="3769500" indent="0">
              <a:buNone/>
              <a:defRPr sz="1484"/>
            </a:lvl6pPr>
            <a:lvl7pPr marL="4523400" indent="0">
              <a:buNone/>
              <a:defRPr sz="1484"/>
            </a:lvl7pPr>
            <a:lvl8pPr marL="5277300" indent="0">
              <a:buNone/>
              <a:defRPr sz="1484"/>
            </a:lvl8pPr>
            <a:lvl9pPr marL="6031200"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672165E1-6F2C-45B7-BE88-CC454BFA28C2}" type="datetime1">
              <a:rPr lang="en-US" smtClean="0"/>
              <a:t>3/4/2020</a:t>
            </a:fld>
            <a:endParaRPr lang="en-US"/>
          </a:p>
        </p:txBody>
      </p:sp>
      <p:sp>
        <p:nvSpPr>
          <p:cNvPr id="7" name="Slide Number Placeholder 6"/>
          <p:cNvSpPr>
            <a:spLocks noGrp="1"/>
          </p:cNvSpPr>
          <p:nvPr>
            <p:ph type="sldNum" sz="quarter" idx="12"/>
          </p:nvPr>
        </p:nvSpPr>
        <p:spPr>
          <a:xfrm>
            <a:off x="7706572" y="14238166"/>
            <a:ext cx="4690957" cy="883230"/>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173394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0544" y="10556875"/>
            <a:ext cx="12062460" cy="1246300"/>
          </a:xfrm>
        </p:spPr>
        <p:txBody>
          <a:bodyPr anchor="b"/>
          <a:lstStyle>
            <a:lvl1pPr algn="l">
              <a:defRPr sz="3298" b="1"/>
            </a:lvl1pPr>
          </a:lstStyle>
          <a:p>
            <a:r>
              <a:rPr lang="en-US"/>
              <a:t>Click to edit Master title style</a:t>
            </a:r>
          </a:p>
        </p:txBody>
      </p:sp>
      <p:sp>
        <p:nvSpPr>
          <p:cNvPr id="3" name="Picture Placeholder 2"/>
          <p:cNvSpPr>
            <a:spLocks noGrp="1"/>
          </p:cNvSpPr>
          <p:nvPr>
            <p:ph type="pic" idx="1"/>
          </p:nvPr>
        </p:nvSpPr>
        <p:spPr>
          <a:xfrm>
            <a:off x="3940544" y="1347537"/>
            <a:ext cx="12062460" cy="9048750"/>
          </a:xfrm>
        </p:spPr>
        <p:txBody>
          <a:bodyPr/>
          <a:lstStyle>
            <a:lvl1pPr marL="0" indent="0">
              <a:buNone/>
              <a:defRPr sz="5277"/>
            </a:lvl1pPr>
            <a:lvl2pPr marL="753900" indent="0">
              <a:buNone/>
              <a:defRPr sz="4617"/>
            </a:lvl2pPr>
            <a:lvl3pPr marL="1507800" indent="0">
              <a:buNone/>
              <a:defRPr sz="3957"/>
            </a:lvl3pPr>
            <a:lvl4pPr marL="2261700" indent="0">
              <a:buNone/>
              <a:defRPr sz="3298"/>
            </a:lvl4pPr>
            <a:lvl5pPr marL="3015600" indent="0">
              <a:buNone/>
              <a:defRPr sz="3298"/>
            </a:lvl5pPr>
            <a:lvl6pPr marL="3769500" indent="0">
              <a:buNone/>
              <a:defRPr sz="3298"/>
            </a:lvl6pPr>
            <a:lvl7pPr marL="4523400" indent="0">
              <a:buNone/>
              <a:defRPr sz="3298"/>
            </a:lvl7pPr>
            <a:lvl8pPr marL="5277300" indent="0">
              <a:buNone/>
              <a:defRPr sz="3298"/>
            </a:lvl8pPr>
            <a:lvl9pPr marL="6031200" indent="0">
              <a:buNone/>
              <a:defRPr sz="3298"/>
            </a:lvl9pPr>
          </a:lstStyle>
          <a:p>
            <a:endParaRPr lang="en-US"/>
          </a:p>
        </p:txBody>
      </p:sp>
      <p:sp>
        <p:nvSpPr>
          <p:cNvPr id="4" name="Text Placeholder 3"/>
          <p:cNvSpPr>
            <a:spLocks noGrp="1"/>
          </p:cNvSpPr>
          <p:nvPr>
            <p:ph type="body" sz="half" idx="2"/>
          </p:nvPr>
        </p:nvSpPr>
        <p:spPr>
          <a:xfrm>
            <a:off x="3940544" y="11803174"/>
            <a:ext cx="12062460" cy="1769953"/>
          </a:xfrm>
        </p:spPr>
        <p:txBody>
          <a:bodyPr/>
          <a:lstStyle>
            <a:lvl1pPr marL="0" indent="0">
              <a:buNone/>
              <a:defRPr sz="2309"/>
            </a:lvl1pPr>
            <a:lvl2pPr marL="753900" indent="0">
              <a:buNone/>
              <a:defRPr sz="1979"/>
            </a:lvl2pPr>
            <a:lvl3pPr marL="1507800" indent="0">
              <a:buNone/>
              <a:defRPr sz="1649"/>
            </a:lvl3pPr>
            <a:lvl4pPr marL="2261700" indent="0">
              <a:buNone/>
              <a:defRPr sz="1484"/>
            </a:lvl4pPr>
            <a:lvl5pPr marL="3015600" indent="0">
              <a:buNone/>
              <a:defRPr sz="1484"/>
            </a:lvl5pPr>
            <a:lvl6pPr marL="3769500" indent="0">
              <a:buNone/>
              <a:defRPr sz="1484"/>
            </a:lvl6pPr>
            <a:lvl7pPr marL="4523400" indent="0">
              <a:buNone/>
              <a:defRPr sz="1484"/>
            </a:lvl7pPr>
            <a:lvl8pPr marL="5277300" indent="0">
              <a:buNone/>
              <a:defRPr sz="1484"/>
            </a:lvl8pPr>
            <a:lvl9pPr marL="6031200"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40341B5F-F1C4-4C31-BF9F-5694499080F6}" type="datetime1">
              <a:rPr lang="en-US" smtClean="0"/>
              <a:t>3/4/2020</a:t>
            </a:fld>
            <a:endParaRPr lang="en-US"/>
          </a:p>
        </p:txBody>
      </p:sp>
      <p:sp>
        <p:nvSpPr>
          <p:cNvPr id="6" name="Footer Placeholder 5"/>
          <p:cNvSpPr>
            <a:spLocks noGrp="1"/>
          </p:cNvSpPr>
          <p:nvPr>
            <p:ph type="ftr" sz="quarter" idx="11"/>
          </p:nvPr>
        </p:nvSpPr>
        <p:spPr>
          <a:xfrm>
            <a:off x="6868901" y="13978086"/>
            <a:ext cx="6366298" cy="802938"/>
          </a:xfrm>
          <a:prstGeom prst="rect">
            <a:avLst/>
          </a:prstGeom>
        </p:spPr>
        <p:txBody>
          <a:bodyPr/>
          <a:lstStyle/>
          <a:p>
            <a:endParaRPr lang="en-US"/>
          </a:p>
        </p:txBody>
      </p:sp>
      <p:sp>
        <p:nvSpPr>
          <p:cNvPr id="7" name="Slide Number Placeholder 6"/>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198314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75509-841D-4DC4-846A-1FEC8C50725E}" type="datetime1">
              <a:rPr lang="en-US" smtClean="0"/>
              <a:t>3/4/2020</a:t>
            </a:fld>
            <a:endParaRPr lang="en-US"/>
          </a:p>
        </p:txBody>
      </p:sp>
      <p:sp>
        <p:nvSpPr>
          <p:cNvPr id="5" name="Footer Placeholder 4"/>
          <p:cNvSpPr>
            <a:spLocks noGrp="1"/>
          </p:cNvSpPr>
          <p:nvPr>
            <p:ph type="ftr" sz="quarter" idx="11"/>
          </p:nvPr>
        </p:nvSpPr>
        <p:spPr>
          <a:xfrm>
            <a:off x="6868901" y="13978086"/>
            <a:ext cx="6366298" cy="802938"/>
          </a:xfrm>
          <a:prstGeom prst="rect">
            <a:avLst/>
          </a:prstGeom>
        </p:spPr>
        <p:txBody>
          <a:bodyPr/>
          <a:lstStyle/>
          <a:p>
            <a:endParaRPr lang="en-US"/>
          </a:p>
        </p:txBody>
      </p:sp>
      <p:sp>
        <p:nvSpPr>
          <p:cNvPr id="6" name="Slide Number Placeholder 5"/>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376102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75472" y="603951"/>
            <a:ext cx="4523423" cy="128679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205" y="603951"/>
            <a:ext cx="13235199" cy="128679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C419F-4DAD-4BA5-A539-F568B3370C6F}" type="datetime1">
              <a:rPr lang="en-US" smtClean="0"/>
              <a:t>3/4/2020</a:t>
            </a:fld>
            <a:endParaRPr lang="en-US"/>
          </a:p>
        </p:txBody>
      </p:sp>
      <p:sp>
        <p:nvSpPr>
          <p:cNvPr id="5" name="Footer Placeholder 4"/>
          <p:cNvSpPr>
            <a:spLocks noGrp="1"/>
          </p:cNvSpPr>
          <p:nvPr>
            <p:ph type="ftr" sz="quarter" idx="11"/>
          </p:nvPr>
        </p:nvSpPr>
        <p:spPr>
          <a:xfrm>
            <a:off x="6868901" y="13978086"/>
            <a:ext cx="6366298" cy="802938"/>
          </a:xfrm>
          <a:prstGeom prst="rect">
            <a:avLst/>
          </a:prstGeom>
        </p:spPr>
        <p:txBody>
          <a:bodyPr/>
          <a:lstStyle/>
          <a:p>
            <a:endParaRPr lang="en-US"/>
          </a:p>
        </p:txBody>
      </p:sp>
      <p:sp>
        <p:nvSpPr>
          <p:cNvPr id="6" name="Slide Number Placeholder 5"/>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4203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8" cy="1340273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71835" y="336743"/>
            <a:ext cx="8399073" cy="1516354"/>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sz="half" idx="2"/>
          </p:nvPr>
        </p:nvSpPr>
        <p:spPr>
          <a:xfrm>
            <a:off x="1005205" y="3083115"/>
            <a:ext cx="8745284" cy="88472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3083115"/>
            <a:ext cx="8745284" cy="88472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4684964"/>
            <a:ext cx="17088485" cy="3232695"/>
          </a:xfrm>
        </p:spPr>
        <p:txBody>
          <a:bodyPr/>
          <a:lstStyle/>
          <a:p>
            <a:r>
              <a:rPr lang="en-US"/>
              <a:t>Click to edit Master title style</a:t>
            </a:r>
          </a:p>
        </p:txBody>
      </p:sp>
      <p:sp>
        <p:nvSpPr>
          <p:cNvPr id="3" name="Subtitle 2"/>
          <p:cNvSpPr>
            <a:spLocks noGrp="1"/>
          </p:cNvSpPr>
          <p:nvPr>
            <p:ph type="subTitle" idx="1"/>
          </p:nvPr>
        </p:nvSpPr>
        <p:spPr>
          <a:xfrm>
            <a:off x="3015615" y="8546042"/>
            <a:ext cx="14072870" cy="3854097"/>
          </a:xfrm>
        </p:spPr>
        <p:txBody>
          <a:bodyPr/>
          <a:lstStyle>
            <a:lvl1pPr marL="0" indent="0" algn="ctr">
              <a:buNone/>
              <a:defRPr>
                <a:solidFill>
                  <a:schemeClr val="tx1">
                    <a:tint val="75000"/>
                  </a:schemeClr>
                </a:solidFill>
              </a:defRPr>
            </a:lvl1pPr>
            <a:lvl2pPr marL="753900" indent="0" algn="ctr">
              <a:buNone/>
              <a:defRPr>
                <a:solidFill>
                  <a:schemeClr val="tx1">
                    <a:tint val="75000"/>
                  </a:schemeClr>
                </a:solidFill>
              </a:defRPr>
            </a:lvl2pPr>
            <a:lvl3pPr marL="1507800" indent="0" algn="ctr">
              <a:buNone/>
              <a:defRPr>
                <a:solidFill>
                  <a:schemeClr val="tx1">
                    <a:tint val="75000"/>
                  </a:schemeClr>
                </a:solidFill>
              </a:defRPr>
            </a:lvl3pPr>
            <a:lvl4pPr marL="2261700" indent="0" algn="ctr">
              <a:buNone/>
              <a:defRPr>
                <a:solidFill>
                  <a:schemeClr val="tx1">
                    <a:tint val="75000"/>
                  </a:schemeClr>
                </a:solidFill>
              </a:defRPr>
            </a:lvl4pPr>
            <a:lvl5pPr marL="3015600" indent="0" algn="ctr">
              <a:buNone/>
              <a:defRPr>
                <a:solidFill>
                  <a:schemeClr val="tx1">
                    <a:tint val="75000"/>
                  </a:schemeClr>
                </a:solidFill>
              </a:defRPr>
            </a:lvl5pPr>
            <a:lvl6pPr marL="3769500" indent="0" algn="ctr">
              <a:buNone/>
              <a:defRPr>
                <a:solidFill>
                  <a:schemeClr val="tx1">
                    <a:tint val="75000"/>
                  </a:schemeClr>
                </a:solidFill>
              </a:defRPr>
            </a:lvl6pPr>
            <a:lvl7pPr marL="4523400" indent="0" algn="ctr">
              <a:buNone/>
              <a:defRPr>
                <a:solidFill>
                  <a:schemeClr val="tx1">
                    <a:tint val="75000"/>
                  </a:schemeClr>
                </a:solidFill>
              </a:defRPr>
            </a:lvl7pPr>
            <a:lvl8pPr marL="5277300" indent="0" algn="ctr">
              <a:buNone/>
              <a:defRPr>
                <a:solidFill>
                  <a:schemeClr val="tx1">
                    <a:tint val="75000"/>
                  </a:schemeClr>
                </a:solidFill>
              </a:defRPr>
            </a:lvl8pPr>
            <a:lvl9pPr marL="6031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89FF41-48FE-4F4D-A00C-027D51CABFB7}" type="datetime1">
              <a:rPr lang="en-US" smtClean="0"/>
              <a:t>3/4/2020</a:t>
            </a:fld>
            <a:endParaRPr lang="en-US"/>
          </a:p>
        </p:txBody>
      </p:sp>
    </p:spTree>
    <p:extLst>
      <p:ext uri="{BB962C8B-B14F-4D97-AF65-F5344CB8AC3E}">
        <p14:creationId xmlns:p14="http://schemas.microsoft.com/office/powerpoint/2010/main" val="254546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4684964"/>
            <a:ext cx="17088485" cy="3232695"/>
          </a:xfrm>
        </p:spPr>
        <p:txBody>
          <a:bodyPr/>
          <a:lstStyle/>
          <a:p>
            <a:r>
              <a:rPr lang="en-US"/>
              <a:t>Click to edit Master title style</a:t>
            </a:r>
          </a:p>
        </p:txBody>
      </p:sp>
      <p:sp>
        <p:nvSpPr>
          <p:cNvPr id="3" name="Subtitle 2"/>
          <p:cNvSpPr>
            <a:spLocks noGrp="1"/>
          </p:cNvSpPr>
          <p:nvPr>
            <p:ph type="subTitle" idx="1"/>
          </p:nvPr>
        </p:nvSpPr>
        <p:spPr>
          <a:xfrm>
            <a:off x="3015615" y="8546042"/>
            <a:ext cx="14072870" cy="3854097"/>
          </a:xfrm>
        </p:spPr>
        <p:txBody>
          <a:bodyPr/>
          <a:lstStyle>
            <a:lvl1pPr marL="0" indent="0" algn="ctr">
              <a:buNone/>
              <a:defRPr>
                <a:solidFill>
                  <a:schemeClr val="tx1">
                    <a:tint val="75000"/>
                  </a:schemeClr>
                </a:solidFill>
              </a:defRPr>
            </a:lvl1pPr>
            <a:lvl2pPr marL="753900" indent="0" algn="ctr">
              <a:buNone/>
              <a:defRPr>
                <a:solidFill>
                  <a:schemeClr val="tx1">
                    <a:tint val="75000"/>
                  </a:schemeClr>
                </a:solidFill>
              </a:defRPr>
            </a:lvl2pPr>
            <a:lvl3pPr marL="1507800" indent="0" algn="ctr">
              <a:buNone/>
              <a:defRPr>
                <a:solidFill>
                  <a:schemeClr val="tx1">
                    <a:tint val="75000"/>
                  </a:schemeClr>
                </a:solidFill>
              </a:defRPr>
            </a:lvl3pPr>
            <a:lvl4pPr marL="2261700" indent="0" algn="ctr">
              <a:buNone/>
              <a:defRPr>
                <a:solidFill>
                  <a:schemeClr val="tx1">
                    <a:tint val="75000"/>
                  </a:schemeClr>
                </a:solidFill>
              </a:defRPr>
            </a:lvl4pPr>
            <a:lvl5pPr marL="3015600" indent="0" algn="ctr">
              <a:buNone/>
              <a:defRPr>
                <a:solidFill>
                  <a:schemeClr val="tx1">
                    <a:tint val="75000"/>
                  </a:schemeClr>
                </a:solidFill>
              </a:defRPr>
            </a:lvl5pPr>
            <a:lvl6pPr marL="3769500" indent="0" algn="ctr">
              <a:buNone/>
              <a:defRPr>
                <a:solidFill>
                  <a:schemeClr val="tx1">
                    <a:tint val="75000"/>
                  </a:schemeClr>
                </a:solidFill>
              </a:defRPr>
            </a:lvl6pPr>
            <a:lvl7pPr marL="4523400" indent="0" algn="ctr">
              <a:buNone/>
              <a:defRPr>
                <a:solidFill>
                  <a:schemeClr val="tx1">
                    <a:tint val="75000"/>
                  </a:schemeClr>
                </a:solidFill>
              </a:defRPr>
            </a:lvl7pPr>
            <a:lvl8pPr marL="5277300" indent="0" algn="ctr">
              <a:buNone/>
              <a:defRPr>
                <a:solidFill>
                  <a:schemeClr val="tx1">
                    <a:tint val="75000"/>
                  </a:schemeClr>
                </a:solidFill>
              </a:defRPr>
            </a:lvl8pPr>
            <a:lvl9pPr marL="6031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806921-B6D7-4CB3-9C9F-28E407EC3F11}" type="datetime1">
              <a:rPr lang="en-US" smtClean="0"/>
              <a:t>3/4/2020</a:t>
            </a:fld>
            <a:endParaRPr lang="en-US"/>
          </a:p>
        </p:txBody>
      </p:sp>
      <p:sp>
        <p:nvSpPr>
          <p:cNvPr id="6" name="Slide Number Placeholder 5"/>
          <p:cNvSpPr>
            <a:spLocks noGrp="1"/>
          </p:cNvSpPr>
          <p:nvPr>
            <p:ph type="sldNum" sz="quarter" idx="12"/>
          </p:nvPr>
        </p:nvSpPr>
        <p:spPr>
          <a:xfrm>
            <a:off x="9381914" y="14217219"/>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27029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EDF166-1B69-4EC9-9299-E323B601D26B}" type="datetime1">
              <a:rPr lang="en-US" smtClean="0"/>
              <a:t>3/4/2020</a:t>
            </a:fld>
            <a:endParaRPr lang="en-US"/>
          </a:p>
        </p:txBody>
      </p:sp>
      <p:sp>
        <p:nvSpPr>
          <p:cNvPr id="6" name="Slide Number Placeholder 5"/>
          <p:cNvSpPr>
            <a:spLocks noGrp="1"/>
          </p:cNvSpPr>
          <p:nvPr>
            <p:ph type="sldNum" sz="quarter" idx="12"/>
          </p:nvPr>
        </p:nvSpPr>
        <p:spPr>
          <a:xfrm>
            <a:off x="7706572" y="1426720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79530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8085" y="9691103"/>
            <a:ext cx="17088485" cy="2995303"/>
          </a:xfrm>
        </p:spPr>
        <p:txBody>
          <a:bodyPr anchor="t"/>
          <a:lstStyle>
            <a:lvl1pPr algn="l">
              <a:defRPr sz="6596" b="1" cap="all"/>
            </a:lvl1pPr>
          </a:lstStyle>
          <a:p>
            <a:r>
              <a:rPr lang="en-US"/>
              <a:t>Click to edit Master title style</a:t>
            </a:r>
          </a:p>
        </p:txBody>
      </p:sp>
      <p:sp>
        <p:nvSpPr>
          <p:cNvPr id="3" name="Text Placeholder 2"/>
          <p:cNvSpPr>
            <a:spLocks noGrp="1"/>
          </p:cNvSpPr>
          <p:nvPr>
            <p:ph type="body" idx="1"/>
          </p:nvPr>
        </p:nvSpPr>
        <p:spPr>
          <a:xfrm>
            <a:off x="1588085" y="6392078"/>
            <a:ext cx="17088485" cy="3299022"/>
          </a:xfrm>
        </p:spPr>
        <p:txBody>
          <a:bodyPr anchor="b"/>
          <a:lstStyle>
            <a:lvl1pPr marL="0" indent="0">
              <a:buNone/>
              <a:defRPr sz="3298">
                <a:solidFill>
                  <a:schemeClr val="tx1">
                    <a:tint val="75000"/>
                  </a:schemeClr>
                </a:solidFill>
              </a:defRPr>
            </a:lvl1pPr>
            <a:lvl2pPr marL="753900" indent="0">
              <a:buNone/>
              <a:defRPr sz="2968">
                <a:solidFill>
                  <a:schemeClr val="tx1">
                    <a:tint val="75000"/>
                  </a:schemeClr>
                </a:solidFill>
              </a:defRPr>
            </a:lvl2pPr>
            <a:lvl3pPr marL="1507800" indent="0">
              <a:buNone/>
              <a:defRPr sz="2638">
                <a:solidFill>
                  <a:schemeClr val="tx1">
                    <a:tint val="75000"/>
                  </a:schemeClr>
                </a:solidFill>
              </a:defRPr>
            </a:lvl3pPr>
            <a:lvl4pPr marL="2261700" indent="0">
              <a:buNone/>
              <a:defRPr sz="2309">
                <a:solidFill>
                  <a:schemeClr val="tx1">
                    <a:tint val="75000"/>
                  </a:schemeClr>
                </a:solidFill>
              </a:defRPr>
            </a:lvl4pPr>
            <a:lvl5pPr marL="3015600" indent="0">
              <a:buNone/>
              <a:defRPr sz="2309">
                <a:solidFill>
                  <a:schemeClr val="tx1">
                    <a:tint val="75000"/>
                  </a:schemeClr>
                </a:solidFill>
              </a:defRPr>
            </a:lvl5pPr>
            <a:lvl6pPr marL="3769500" indent="0">
              <a:buNone/>
              <a:defRPr sz="2309">
                <a:solidFill>
                  <a:schemeClr val="tx1">
                    <a:tint val="75000"/>
                  </a:schemeClr>
                </a:solidFill>
              </a:defRPr>
            </a:lvl6pPr>
            <a:lvl7pPr marL="4523400" indent="0">
              <a:buNone/>
              <a:defRPr sz="2309">
                <a:solidFill>
                  <a:schemeClr val="tx1">
                    <a:tint val="75000"/>
                  </a:schemeClr>
                </a:solidFill>
              </a:defRPr>
            </a:lvl7pPr>
            <a:lvl8pPr marL="5277300" indent="0">
              <a:buNone/>
              <a:defRPr sz="2309">
                <a:solidFill>
                  <a:schemeClr val="tx1">
                    <a:tint val="75000"/>
                  </a:schemeClr>
                </a:solidFill>
              </a:defRPr>
            </a:lvl8pPr>
            <a:lvl9pPr marL="6031200" indent="0">
              <a:buNone/>
              <a:defRPr sz="23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52FC6-4306-46A2-A883-5D1BDCEC7FD7}" type="datetime1">
              <a:rPr lang="en-US" smtClean="0"/>
              <a:t>3/4/2020</a:t>
            </a:fld>
            <a:endParaRPr lang="en-US"/>
          </a:p>
        </p:txBody>
      </p:sp>
      <p:sp>
        <p:nvSpPr>
          <p:cNvPr id="7" name="Slide Number Placeholder 5">
            <a:extLst>
              <a:ext uri="{FF2B5EF4-FFF2-40B4-BE49-F238E27FC236}">
                <a16:creationId xmlns:a16="http://schemas.microsoft.com/office/drawing/2014/main" id="{001CDFD1-41DF-4842-A0D6-1459BB803395}"/>
              </a:ext>
            </a:extLst>
          </p:cNvPr>
          <p:cNvSpPr>
            <a:spLocks noGrp="1"/>
          </p:cNvSpPr>
          <p:nvPr>
            <p:ph type="sldNum" sz="quarter" idx="12"/>
          </p:nvPr>
        </p:nvSpPr>
        <p:spPr>
          <a:xfrm>
            <a:off x="9462191"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97044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20104100" cy="15078073"/>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125977" y="172101"/>
            <a:ext cx="13852145" cy="2119630"/>
          </a:xfrm>
          <a:prstGeom prst="rect">
            <a:avLst/>
          </a:prstGeom>
        </p:spPr>
        <p:txBody>
          <a:bodyPr wrap="square" lIns="0" tIns="0" rIns="0" bIns="0">
            <a:spAutoFit/>
          </a:bodyPr>
          <a:lstStyle>
            <a:lvl1pPr>
              <a:defRPr sz="6850" b="1" i="0">
                <a:solidFill>
                  <a:srgbClr val="943735"/>
                </a:solidFill>
                <a:latin typeface="Calibri"/>
                <a:cs typeface="Calibri"/>
              </a:defRPr>
            </a:lvl1pPr>
          </a:lstStyle>
          <a:p>
            <a:endParaRPr/>
          </a:p>
        </p:txBody>
      </p:sp>
      <p:sp>
        <p:nvSpPr>
          <p:cNvPr id="3" name="Holder 3"/>
          <p:cNvSpPr>
            <a:spLocks noGrp="1"/>
          </p:cNvSpPr>
          <p:nvPr>
            <p:ph type="body" idx="1"/>
          </p:nvPr>
        </p:nvSpPr>
        <p:spPr>
          <a:xfrm>
            <a:off x="751831" y="4581711"/>
            <a:ext cx="11355070" cy="3376295"/>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835394" y="12466511"/>
            <a:ext cx="6433312" cy="670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66511"/>
            <a:ext cx="4623943" cy="670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3/4/2020</a:t>
            </a:fld>
            <a:endParaRPr lang="en-US"/>
          </a:p>
        </p:txBody>
      </p:sp>
      <p:sp>
        <p:nvSpPr>
          <p:cNvPr id="6" name="Holder 6"/>
          <p:cNvSpPr>
            <a:spLocks noGrp="1"/>
          </p:cNvSpPr>
          <p:nvPr>
            <p:ph type="sldNum" sz="quarter" idx="7"/>
          </p:nvPr>
        </p:nvSpPr>
        <p:spPr>
          <a:xfrm>
            <a:off x="14474953" y="12466511"/>
            <a:ext cx="4623943" cy="6702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205" y="603951"/>
            <a:ext cx="18093690" cy="25135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205" y="3518961"/>
            <a:ext cx="18093690" cy="99529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205" y="13978086"/>
            <a:ext cx="4690957" cy="802938"/>
          </a:xfrm>
          <a:prstGeom prst="rect">
            <a:avLst/>
          </a:prstGeom>
        </p:spPr>
        <p:txBody>
          <a:bodyPr vert="horz" lIns="91440" tIns="45720" rIns="91440" bIns="45720" rtlCol="0" anchor="ctr"/>
          <a:lstStyle>
            <a:lvl1pPr algn="l">
              <a:defRPr sz="1979">
                <a:solidFill>
                  <a:schemeClr val="tx1">
                    <a:tint val="75000"/>
                  </a:schemeClr>
                </a:solidFill>
              </a:defRPr>
            </a:lvl1pPr>
          </a:lstStyle>
          <a:p>
            <a:fld id="{ED07273C-24C9-448F-BC82-12887F2B9C05}" type="datetime1">
              <a:rPr lang="en-US" smtClean="0"/>
              <a:t>3/4/2020</a:t>
            </a:fld>
            <a:endParaRPr lang="en-US"/>
          </a:p>
        </p:txBody>
      </p:sp>
      <p:sp>
        <p:nvSpPr>
          <p:cNvPr id="7" name="Slide Number Placeholder 5">
            <a:extLst>
              <a:ext uri="{FF2B5EF4-FFF2-40B4-BE49-F238E27FC236}">
                <a16:creationId xmlns:a16="http://schemas.microsoft.com/office/drawing/2014/main" id="{A9A00B9F-9994-4018-AAE2-9C068F9C41E6}"/>
              </a:ext>
            </a:extLst>
          </p:cNvPr>
          <p:cNvSpPr>
            <a:spLocks noGrp="1"/>
          </p:cNvSpPr>
          <p:nvPr>
            <p:ph type="sldNum" sz="quarter" idx="4"/>
          </p:nvPr>
        </p:nvSpPr>
        <p:spPr>
          <a:xfrm>
            <a:off x="9381914"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3447655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ctr" defTabSz="1507800" rtl="0" eaLnBrk="1" latinLnBrk="0" hangingPunct="1">
        <a:spcBef>
          <a:spcPct val="0"/>
        </a:spcBef>
        <a:buNone/>
        <a:defRPr sz="7255" b="0" i="0" u="none" kern="1200">
          <a:solidFill>
            <a:schemeClr val="tx1"/>
          </a:solidFill>
          <a:latin typeface="+mj-lt"/>
          <a:ea typeface="+mj-ea"/>
          <a:cs typeface="+mj-cs"/>
        </a:defRPr>
      </a:lvl1pPr>
    </p:titleStyle>
    <p:bodyStyle>
      <a:lvl1pPr marL="565425" indent="-565425" algn="l" defTabSz="1507800" rtl="0" eaLnBrk="1" latinLnBrk="0" hangingPunct="1">
        <a:spcBef>
          <a:spcPct val="20000"/>
        </a:spcBef>
        <a:buFont typeface="Arial" panose="020B0604020202020204" pitchFamily="34" charset="0"/>
        <a:buChar char="•"/>
        <a:defRPr sz="5277" kern="1200">
          <a:solidFill>
            <a:schemeClr val="tx1"/>
          </a:solidFill>
          <a:latin typeface="+mn-lt"/>
          <a:ea typeface="+mn-ea"/>
          <a:cs typeface="+mn-cs"/>
        </a:defRPr>
      </a:lvl1pPr>
      <a:lvl2pPr marL="1225089" indent="-471189" algn="l" defTabSz="1507800" rtl="0" eaLnBrk="1" latinLnBrk="0" hangingPunct="1">
        <a:spcBef>
          <a:spcPct val="20000"/>
        </a:spcBef>
        <a:buFont typeface="Arial" panose="020B0604020202020204" pitchFamily="34" charset="0"/>
        <a:buChar char="–"/>
        <a:defRPr sz="4617" b="0" i="0" u="none" kern="1200">
          <a:solidFill>
            <a:schemeClr val="tx1"/>
          </a:solidFill>
          <a:latin typeface="+mn-lt"/>
          <a:ea typeface="+mn-ea"/>
          <a:cs typeface="+mn-cs"/>
        </a:defRPr>
      </a:lvl2pPr>
      <a:lvl3pPr marL="1884750" indent="-376950" algn="l" defTabSz="1507800" rtl="0" eaLnBrk="1" latinLnBrk="0" hangingPunct="1">
        <a:spcBef>
          <a:spcPct val="20000"/>
        </a:spcBef>
        <a:buFont typeface="Arial" panose="020B0604020202020204" pitchFamily="34" charset="0"/>
        <a:buChar char="•"/>
        <a:defRPr sz="3957" kern="1200">
          <a:solidFill>
            <a:schemeClr val="tx1"/>
          </a:solidFill>
          <a:latin typeface="+mn-lt"/>
          <a:ea typeface="+mn-ea"/>
          <a:cs typeface="+mn-cs"/>
        </a:defRPr>
      </a:lvl3pPr>
      <a:lvl4pPr marL="26386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4pPr>
      <a:lvl5pPr marL="33925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5pPr>
      <a:lvl6pPr marL="41464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6pPr>
      <a:lvl7pPr marL="49003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7pPr>
      <a:lvl8pPr marL="56542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8pPr>
      <a:lvl9pPr marL="6408149"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9pPr>
    </p:bodyStyle>
    <p:otherStyle>
      <a:defPPr>
        <a:defRPr lang="en-US"/>
      </a:defPPr>
      <a:lvl1pPr marL="0" algn="l" defTabSz="1507800" rtl="0" eaLnBrk="1" latinLnBrk="0" hangingPunct="1">
        <a:defRPr sz="2968" kern="1200">
          <a:solidFill>
            <a:schemeClr val="tx1"/>
          </a:solidFill>
          <a:latin typeface="+mn-lt"/>
          <a:ea typeface="+mn-ea"/>
          <a:cs typeface="+mn-cs"/>
        </a:defRPr>
      </a:lvl1pPr>
      <a:lvl2pPr marL="753900" algn="l" defTabSz="1507800" rtl="0" eaLnBrk="1" latinLnBrk="0" hangingPunct="1">
        <a:defRPr sz="2968" kern="1200">
          <a:solidFill>
            <a:schemeClr val="tx1"/>
          </a:solidFill>
          <a:latin typeface="+mn-lt"/>
          <a:ea typeface="+mn-ea"/>
          <a:cs typeface="+mn-cs"/>
        </a:defRPr>
      </a:lvl2pPr>
      <a:lvl3pPr marL="1507800" algn="l" defTabSz="1507800" rtl="0" eaLnBrk="1" latinLnBrk="0" hangingPunct="1">
        <a:defRPr sz="2968" kern="1200">
          <a:solidFill>
            <a:schemeClr val="tx1"/>
          </a:solidFill>
          <a:latin typeface="+mn-lt"/>
          <a:ea typeface="+mn-ea"/>
          <a:cs typeface="+mn-cs"/>
        </a:defRPr>
      </a:lvl3pPr>
      <a:lvl4pPr marL="2261700" algn="l" defTabSz="1507800" rtl="0" eaLnBrk="1" latinLnBrk="0" hangingPunct="1">
        <a:defRPr sz="2968" kern="1200">
          <a:solidFill>
            <a:schemeClr val="tx1"/>
          </a:solidFill>
          <a:latin typeface="+mn-lt"/>
          <a:ea typeface="+mn-ea"/>
          <a:cs typeface="+mn-cs"/>
        </a:defRPr>
      </a:lvl4pPr>
      <a:lvl5pPr marL="3015600" algn="l" defTabSz="1507800" rtl="0" eaLnBrk="1" latinLnBrk="0" hangingPunct="1">
        <a:defRPr sz="2968" kern="1200">
          <a:solidFill>
            <a:schemeClr val="tx1"/>
          </a:solidFill>
          <a:latin typeface="+mn-lt"/>
          <a:ea typeface="+mn-ea"/>
          <a:cs typeface="+mn-cs"/>
        </a:defRPr>
      </a:lvl5pPr>
      <a:lvl6pPr marL="3769500" algn="l" defTabSz="1507800" rtl="0" eaLnBrk="1" latinLnBrk="0" hangingPunct="1">
        <a:defRPr sz="2968" kern="1200">
          <a:solidFill>
            <a:schemeClr val="tx1"/>
          </a:solidFill>
          <a:latin typeface="+mn-lt"/>
          <a:ea typeface="+mn-ea"/>
          <a:cs typeface="+mn-cs"/>
        </a:defRPr>
      </a:lvl6pPr>
      <a:lvl7pPr marL="4523400" algn="l" defTabSz="1507800" rtl="0" eaLnBrk="1" latinLnBrk="0" hangingPunct="1">
        <a:defRPr sz="2968" kern="1200">
          <a:solidFill>
            <a:schemeClr val="tx1"/>
          </a:solidFill>
          <a:latin typeface="+mn-lt"/>
          <a:ea typeface="+mn-ea"/>
          <a:cs typeface="+mn-cs"/>
        </a:defRPr>
      </a:lvl7pPr>
      <a:lvl8pPr marL="5277300" algn="l" defTabSz="1507800" rtl="0" eaLnBrk="1" latinLnBrk="0" hangingPunct="1">
        <a:defRPr sz="2968" kern="1200">
          <a:solidFill>
            <a:schemeClr val="tx1"/>
          </a:solidFill>
          <a:latin typeface="+mn-lt"/>
          <a:ea typeface="+mn-ea"/>
          <a:cs typeface="+mn-cs"/>
        </a:defRPr>
      </a:lvl8pPr>
      <a:lvl9pPr marL="6031200" algn="l" defTabSz="1507800"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31" y="0"/>
            <a:ext cx="20104098" cy="1401762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pic>
        <p:nvPicPr>
          <p:cNvPr id="26" name="Picture 25">
            <a:extLst>
              <a:ext uri="{FF2B5EF4-FFF2-40B4-BE49-F238E27FC236}">
                <a16:creationId xmlns:a16="http://schemas.microsoft.com/office/drawing/2014/main" id="{466C43A0-0F21-4152-8E01-102C613EBBFA}"/>
              </a:ext>
            </a:extLst>
          </p:cNvPr>
          <p:cNvPicPr>
            <a:picLocks noChangeAspect="1"/>
          </p:cNvPicPr>
          <p:nvPr/>
        </p:nvPicPr>
        <p:blipFill>
          <a:blip r:embed="rId4"/>
          <a:stretch>
            <a:fillRect/>
          </a:stretch>
        </p:blipFill>
        <p:spPr>
          <a:xfrm>
            <a:off x="-24208" y="1570349"/>
            <a:ext cx="20152515" cy="11353800"/>
          </a:xfrm>
          <a:prstGeom prst="rect">
            <a:avLst/>
          </a:prstGeom>
        </p:spPr>
      </p:pic>
      <p:sp>
        <p:nvSpPr>
          <p:cNvPr id="3" name="TextBox 2">
            <a:extLst>
              <a:ext uri="{FF2B5EF4-FFF2-40B4-BE49-F238E27FC236}">
                <a16:creationId xmlns:a16="http://schemas.microsoft.com/office/drawing/2014/main" id="{100D9DB7-6573-475E-94C3-C42B4C9DB138}"/>
              </a:ext>
            </a:extLst>
          </p:cNvPr>
          <p:cNvSpPr txBox="1"/>
          <p:nvPr/>
        </p:nvSpPr>
        <p:spPr>
          <a:xfrm>
            <a:off x="2889250" y="11005083"/>
            <a:ext cx="5486400" cy="923330"/>
          </a:xfrm>
          <a:prstGeom prst="rect">
            <a:avLst/>
          </a:prstGeom>
          <a:solidFill>
            <a:schemeClr val="bg1">
              <a:lumMod val="85000"/>
            </a:schemeClr>
          </a:solidFill>
        </p:spPr>
        <p:txBody>
          <a:bodyPr wrap="square" rtlCol="0">
            <a:spAutoFit/>
          </a:bodyPr>
          <a:lstStyle/>
          <a:p>
            <a:r>
              <a:rPr lang="en-US" sz="5400" dirty="0">
                <a:solidFill>
                  <a:srgbClr val="FF0000"/>
                </a:solidFill>
              </a:rPr>
              <a:t>  </a:t>
            </a:r>
            <a:r>
              <a:rPr lang="en-US" sz="5400" b="1" dirty="0">
                <a:solidFill>
                  <a:schemeClr val="accent2">
                    <a:lumMod val="75000"/>
                  </a:schemeClr>
                </a:solidFill>
              </a:rPr>
              <a:t>March 10, 2020</a:t>
            </a:r>
          </a:p>
        </p:txBody>
      </p:sp>
    </p:spTree>
    <p:extLst>
      <p:ext uri="{BB962C8B-B14F-4D97-AF65-F5344CB8AC3E}">
        <p14:creationId xmlns:p14="http://schemas.microsoft.com/office/powerpoint/2010/main" val="255988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p:txBody>
          <a:bodyPr/>
          <a:lstStyle/>
          <a:p>
            <a:r>
              <a:rPr lang="en-US" dirty="0"/>
              <a:t>More impacts to farmland and natural resources</a:t>
            </a:r>
          </a:p>
          <a:p>
            <a:r>
              <a:rPr lang="en-US" dirty="0"/>
              <a:t>Will raise environmental documentation and coordination requirements with federal agencies </a:t>
            </a:r>
          </a:p>
          <a:p>
            <a:r>
              <a:rPr lang="en-US" dirty="0"/>
              <a:t>Section 404 permit (Clean Water Act) requires us to choose least damaging and practicable alternative </a:t>
            </a:r>
          </a:p>
          <a:p>
            <a:r>
              <a:rPr lang="en-US" dirty="0"/>
              <a:t>Higher posted speed limit on 4-lanes may increase at-grade intersection crash severity.</a:t>
            </a:r>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8000" b="1" dirty="0">
                <a:solidFill>
                  <a:schemeClr val="accent2">
                    <a:lumMod val="75000"/>
                  </a:schemeClr>
                </a:solidFill>
              </a:rPr>
              <a:t>Investment Strategy 2 – 4-lane</a:t>
            </a:r>
            <a:endParaRPr lang="en-AU" sz="8000" b="1" dirty="0">
              <a:solidFill>
                <a:schemeClr val="accent2">
                  <a:lumMod val="75000"/>
                </a:schemeClr>
              </a:solidFill>
            </a:endParaRPr>
          </a:p>
        </p:txBody>
      </p:sp>
      <p:pic>
        <p:nvPicPr>
          <p:cNvPr id="2" name="Picture 1">
            <a:extLst>
              <a:ext uri="{FF2B5EF4-FFF2-40B4-BE49-F238E27FC236}">
                <a16:creationId xmlns:a16="http://schemas.microsoft.com/office/drawing/2014/main" id="{9B9B6C87-914C-40F5-A7A2-EBE07F1EB852}"/>
              </a:ext>
            </a:extLst>
          </p:cNvPr>
          <p:cNvPicPr>
            <a:picLocks noChangeAspect="1"/>
          </p:cNvPicPr>
          <p:nvPr/>
        </p:nvPicPr>
        <p:blipFill>
          <a:blip r:embed="rId3"/>
          <a:stretch>
            <a:fillRect/>
          </a:stretch>
        </p:blipFill>
        <p:spPr>
          <a:xfrm>
            <a:off x="10052050" y="9064625"/>
            <a:ext cx="7753350" cy="4095750"/>
          </a:xfrm>
          <a:prstGeom prst="rect">
            <a:avLst/>
          </a:prstGeom>
        </p:spPr>
      </p:pic>
    </p:spTree>
    <p:extLst>
      <p:ext uri="{BB962C8B-B14F-4D97-AF65-F5344CB8AC3E}">
        <p14:creationId xmlns:p14="http://schemas.microsoft.com/office/powerpoint/2010/main" val="3879282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p:txBody>
          <a:bodyPr/>
          <a:lstStyle/>
          <a:p>
            <a:r>
              <a:rPr lang="en-US" dirty="0"/>
              <a:t>Minimal impacts to farmland and natural resources</a:t>
            </a:r>
          </a:p>
          <a:p>
            <a:r>
              <a:rPr lang="en-US" dirty="0"/>
              <a:t>Can accommodate existing and future traffic efficiently</a:t>
            </a:r>
          </a:p>
          <a:p>
            <a:r>
              <a:rPr lang="en-US" dirty="0"/>
              <a:t>Less cost and faster implementation of improvements</a:t>
            </a:r>
          </a:p>
          <a:p>
            <a:r>
              <a:rPr lang="en-US" dirty="0"/>
              <a:t>Safety enhancements that include passing lanes between cities and turn lanes in towns.   </a:t>
            </a:r>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8000" b="1" dirty="0">
                <a:solidFill>
                  <a:schemeClr val="accent2">
                    <a:lumMod val="75000"/>
                  </a:schemeClr>
                </a:solidFill>
              </a:rPr>
              <a:t>Investment Strategy 3 – Super-2</a:t>
            </a:r>
            <a:endParaRPr lang="en-AU" sz="8000" b="1" dirty="0">
              <a:solidFill>
                <a:schemeClr val="accent2">
                  <a:lumMod val="75000"/>
                </a:schemeClr>
              </a:solidFill>
            </a:endParaRPr>
          </a:p>
        </p:txBody>
      </p:sp>
      <p:pic>
        <p:nvPicPr>
          <p:cNvPr id="2" name="Picture 1">
            <a:extLst>
              <a:ext uri="{FF2B5EF4-FFF2-40B4-BE49-F238E27FC236}">
                <a16:creationId xmlns:a16="http://schemas.microsoft.com/office/drawing/2014/main" id="{B1019095-EA8D-4935-AEAE-DFDB09148ADB}"/>
              </a:ext>
            </a:extLst>
          </p:cNvPr>
          <p:cNvPicPr>
            <a:picLocks noChangeAspect="1"/>
          </p:cNvPicPr>
          <p:nvPr/>
        </p:nvPicPr>
        <p:blipFill>
          <a:blip r:embed="rId3"/>
          <a:stretch>
            <a:fillRect/>
          </a:stretch>
        </p:blipFill>
        <p:spPr>
          <a:xfrm>
            <a:off x="11728450" y="7921625"/>
            <a:ext cx="7002752" cy="4724400"/>
          </a:xfrm>
          <a:prstGeom prst="rect">
            <a:avLst/>
          </a:prstGeom>
        </p:spPr>
      </p:pic>
      <p:pic>
        <p:nvPicPr>
          <p:cNvPr id="5" name="Picture 4">
            <a:extLst>
              <a:ext uri="{FF2B5EF4-FFF2-40B4-BE49-F238E27FC236}">
                <a16:creationId xmlns:a16="http://schemas.microsoft.com/office/drawing/2014/main" id="{6FA829DD-9CCC-44B3-B68C-0EB99BE74ABD}"/>
              </a:ext>
            </a:extLst>
          </p:cNvPr>
          <p:cNvPicPr>
            <a:picLocks noChangeAspect="1"/>
          </p:cNvPicPr>
          <p:nvPr/>
        </p:nvPicPr>
        <p:blipFill>
          <a:blip r:embed="rId4"/>
          <a:stretch>
            <a:fillRect/>
          </a:stretch>
        </p:blipFill>
        <p:spPr>
          <a:xfrm>
            <a:off x="1593850" y="8302625"/>
            <a:ext cx="8305800" cy="4160224"/>
          </a:xfrm>
          <a:prstGeom prst="rect">
            <a:avLst/>
          </a:prstGeom>
        </p:spPr>
      </p:pic>
    </p:spTree>
    <p:extLst>
      <p:ext uri="{BB962C8B-B14F-4D97-AF65-F5344CB8AC3E}">
        <p14:creationId xmlns:p14="http://schemas.microsoft.com/office/powerpoint/2010/main" val="2943217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5A7B75-2B01-4419-975A-A590D554518A}"/>
              </a:ext>
            </a:extLst>
          </p:cNvPr>
          <p:cNvSpPr>
            <a:spLocks noGrp="1"/>
          </p:cNvSpPr>
          <p:nvPr>
            <p:ph type="sldNum" sz="quarter" idx="12"/>
          </p:nvPr>
        </p:nvSpPr>
        <p:spPr/>
        <p:txBody>
          <a:bodyPr/>
          <a:lstStyle/>
          <a:p>
            <a:fld id="{9B44124D-C471-46D2-803A-34C78BE64E2A}" type="slidenum">
              <a:rPr lang="en-US" smtClean="0"/>
              <a:t>12</a:t>
            </a:fld>
            <a:endParaRPr lang="en-US"/>
          </a:p>
        </p:txBody>
      </p:sp>
      <p:sp>
        <p:nvSpPr>
          <p:cNvPr id="5" name="Content Placeholder 6">
            <a:extLst>
              <a:ext uri="{FF2B5EF4-FFF2-40B4-BE49-F238E27FC236}">
                <a16:creationId xmlns:a16="http://schemas.microsoft.com/office/drawing/2014/main" id="{C77262D0-A346-41C8-BBDA-B93CF460AD88}"/>
              </a:ext>
            </a:extLst>
          </p:cNvPr>
          <p:cNvSpPr>
            <a:spLocks noGrp="1"/>
          </p:cNvSpPr>
          <p:nvPr>
            <p:ph idx="1"/>
          </p:nvPr>
        </p:nvSpPr>
        <p:spPr>
          <a:xfrm>
            <a:off x="873125" y="4166919"/>
            <a:ext cx="18357850" cy="9110346"/>
          </a:xfrm>
        </p:spPr>
        <p:txBody>
          <a:bodyPr>
            <a:normAutofit/>
          </a:bodyPr>
          <a:lstStyle/>
          <a:p>
            <a:r>
              <a:rPr lang="en-US" dirty="0"/>
              <a:t>4-lane facility in rural sections</a:t>
            </a:r>
          </a:p>
          <a:p>
            <a:r>
              <a:rPr lang="en-US" dirty="0"/>
              <a:t>65 mph speed limit</a:t>
            </a:r>
          </a:p>
          <a:p>
            <a:r>
              <a:rPr lang="en-US" dirty="0"/>
              <a:t>No interchanges or community bypasses</a:t>
            </a:r>
          </a:p>
          <a:p>
            <a:pPr marL="0" indent="0">
              <a:buNone/>
            </a:pPr>
            <a:endParaRPr lang="en-US" dirty="0"/>
          </a:p>
          <a:p>
            <a:pPr lvl="2"/>
            <a:endParaRPr lang="en-US" dirty="0"/>
          </a:p>
        </p:txBody>
      </p:sp>
      <p:sp>
        <p:nvSpPr>
          <p:cNvPr id="6" name="Title 5">
            <a:extLst>
              <a:ext uri="{FF2B5EF4-FFF2-40B4-BE49-F238E27FC236}">
                <a16:creationId xmlns:a16="http://schemas.microsoft.com/office/drawing/2014/main" id="{B236DB00-1010-47C3-B279-BEDBDF006033}"/>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9674" b="1" dirty="0">
                <a:solidFill>
                  <a:schemeClr val="accent2">
                    <a:lumMod val="75000"/>
                  </a:schemeClr>
                </a:solidFill>
              </a:rPr>
              <a:t>“Rural 4” Concept</a:t>
            </a:r>
            <a:endParaRPr lang="en-AU" sz="9674" b="1" dirty="0">
              <a:solidFill>
                <a:schemeClr val="accent2">
                  <a:lumMod val="75000"/>
                </a:schemeClr>
              </a:solidFill>
            </a:endParaRPr>
          </a:p>
        </p:txBody>
      </p:sp>
      <p:pic>
        <p:nvPicPr>
          <p:cNvPr id="7" name="Picture 6">
            <a:extLst>
              <a:ext uri="{FF2B5EF4-FFF2-40B4-BE49-F238E27FC236}">
                <a16:creationId xmlns:a16="http://schemas.microsoft.com/office/drawing/2014/main" id="{63FEF75C-021B-4FD3-AD09-D12BBFC1BBDC}"/>
              </a:ext>
            </a:extLst>
          </p:cNvPr>
          <p:cNvPicPr>
            <a:picLocks noChangeAspect="1"/>
          </p:cNvPicPr>
          <p:nvPr/>
        </p:nvPicPr>
        <p:blipFill>
          <a:blip r:embed="rId3"/>
          <a:stretch>
            <a:fillRect/>
          </a:stretch>
        </p:blipFill>
        <p:spPr>
          <a:xfrm>
            <a:off x="980926" y="8074025"/>
            <a:ext cx="17571453" cy="4724400"/>
          </a:xfrm>
          <a:prstGeom prst="rect">
            <a:avLst/>
          </a:prstGeom>
        </p:spPr>
      </p:pic>
    </p:spTree>
    <p:extLst>
      <p:ext uri="{BB962C8B-B14F-4D97-AF65-F5344CB8AC3E}">
        <p14:creationId xmlns:p14="http://schemas.microsoft.com/office/powerpoint/2010/main" val="50258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5A7B75-2B01-4419-975A-A590D554518A}"/>
              </a:ext>
            </a:extLst>
          </p:cNvPr>
          <p:cNvSpPr>
            <a:spLocks noGrp="1"/>
          </p:cNvSpPr>
          <p:nvPr>
            <p:ph type="sldNum" sz="quarter" idx="12"/>
          </p:nvPr>
        </p:nvSpPr>
        <p:spPr/>
        <p:txBody>
          <a:bodyPr/>
          <a:lstStyle/>
          <a:p>
            <a:fld id="{9B44124D-C471-46D2-803A-34C78BE64E2A}" type="slidenum">
              <a:rPr lang="en-US" smtClean="0"/>
              <a:t>13</a:t>
            </a:fld>
            <a:endParaRPr lang="en-US"/>
          </a:p>
        </p:txBody>
      </p:sp>
      <p:sp>
        <p:nvSpPr>
          <p:cNvPr id="6" name="Title 5">
            <a:extLst>
              <a:ext uri="{FF2B5EF4-FFF2-40B4-BE49-F238E27FC236}">
                <a16:creationId xmlns:a16="http://schemas.microsoft.com/office/drawing/2014/main" id="{B236DB00-1010-47C3-B279-BEDBDF006033}"/>
              </a:ext>
            </a:extLst>
          </p:cNvPr>
          <p:cNvSpPr>
            <a:spLocks noGrp="1"/>
          </p:cNvSpPr>
          <p:nvPr>
            <p:ph type="title"/>
          </p:nvPr>
        </p:nvSpPr>
        <p:spPr>
          <a:xfrm>
            <a:off x="929005" y="1016734"/>
            <a:ext cx="18093690" cy="1884759"/>
          </a:xfrm>
        </p:spPr>
        <p:txBody>
          <a:bodyPr vert="horz" lIns="201041" tIns="100521" rIns="201041" bIns="100521" rtlCol="0" anchor="ctr">
            <a:normAutofit/>
          </a:bodyPr>
          <a:lstStyle/>
          <a:p>
            <a:pPr algn="l" defTabSz="2010400"/>
            <a:r>
              <a:rPr lang="en-US" sz="9674" b="1" dirty="0">
                <a:solidFill>
                  <a:schemeClr val="accent2">
                    <a:lumMod val="75000"/>
                  </a:schemeClr>
                </a:solidFill>
              </a:rPr>
              <a:t>“Rural 4” Safety</a:t>
            </a:r>
            <a:endParaRPr lang="en-AU" sz="9674" b="1" dirty="0">
              <a:solidFill>
                <a:schemeClr val="accent2">
                  <a:lumMod val="75000"/>
                </a:schemeClr>
              </a:solidFill>
            </a:endParaRPr>
          </a:p>
        </p:txBody>
      </p:sp>
      <p:sp>
        <p:nvSpPr>
          <p:cNvPr id="8" name="Content Placeholder 6">
            <a:extLst>
              <a:ext uri="{FF2B5EF4-FFF2-40B4-BE49-F238E27FC236}">
                <a16:creationId xmlns:a16="http://schemas.microsoft.com/office/drawing/2014/main" id="{22EB2404-26C0-4124-9B37-45926D23CC5F}"/>
              </a:ext>
            </a:extLst>
          </p:cNvPr>
          <p:cNvSpPr>
            <a:spLocks noGrp="1"/>
          </p:cNvSpPr>
          <p:nvPr>
            <p:ph idx="1"/>
          </p:nvPr>
        </p:nvSpPr>
        <p:spPr>
          <a:xfrm>
            <a:off x="450850" y="3176984"/>
            <a:ext cx="19050000" cy="9872346"/>
          </a:xfrm>
        </p:spPr>
        <p:txBody>
          <a:bodyPr>
            <a:normAutofit/>
          </a:bodyPr>
          <a:lstStyle/>
          <a:p>
            <a:r>
              <a:rPr lang="en-US" dirty="0"/>
              <a:t>10 additional conflict points at each 4-legged intersection </a:t>
            </a:r>
          </a:p>
          <a:p>
            <a:pPr marL="0" indent="0">
              <a:buNone/>
            </a:pPr>
            <a:r>
              <a:rPr lang="en-US" dirty="0"/>
              <a:t>    (42 compared to 32 with a 2-lane facility)</a:t>
            </a:r>
          </a:p>
          <a:p>
            <a:r>
              <a:rPr lang="en-US" dirty="0"/>
              <a:t>Without closing accesses, up to 20 such intersections between communities </a:t>
            </a:r>
          </a:p>
          <a:p>
            <a:r>
              <a:rPr lang="en-US" dirty="0"/>
              <a:t>10 x 20 = </a:t>
            </a:r>
            <a:r>
              <a:rPr lang="en-US" b="1" dirty="0"/>
              <a:t>200 additional conflict points </a:t>
            </a:r>
            <a:r>
              <a:rPr lang="en-US" dirty="0"/>
              <a:t>that do not currently exist</a:t>
            </a:r>
          </a:p>
          <a:p>
            <a:pPr lvl="1"/>
            <a:r>
              <a:rPr lang="en-US" dirty="0"/>
              <a:t>Does not include additional conflicts </a:t>
            </a:r>
          </a:p>
          <a:p>
            <a:pPr marL="753900" lvl="1" indent="0">
              <a:buNone/>
            </a:pPr>
            <a:r>
              <a:rPr lang="en-US" dirty="0"/>
              <a:t>    at 3-legged intersections</a:t>
            </a:r>
          </a:p>
        </p:txBody>
      </p:sp>
      <p:pic>
        <p:nvPicPr>
          <p:cNvPr id="9" name="Picture 8">
            <a:extLst>
              <a:ext uri="{FF2B5EF4-FFF2-40B4-BE49-F238E27FC236}">
                <a16:creationId xmlns:a16="http://schemas.microsoft.com/office/drawing/2014/main" id="{6868020A-587D-4779-9D86-563FC209CB8A}"/>
              </a:ext>
            </a:extLst>
          </p:cNvPr>
          <p:cNvPicPr>
            <a:picLocks noChangeAspect="1"/>
          </p:cNvPicPr>
          <p:nvPr/>
        </p:nvPicPr>
        <p:blipFill>
          <a:blip r:embed="rId2"/>
          <a:stretch>
            <a:fillRect/>
          </a:stretch>
        </p:blipFill>
        <p:spPr>
          <a:xfrm>
            <a:off x="11652250" y="8247864"/>
            <a:ext cx="5943600" cy="5410401"/>
          </a:xfrm>
          <a:prstGeom prst="rect">
            <a:avLst/>
          </a:prstGeom>
        </p:spPr>
      </p:pic>
    </p:spTree>
    <p:extLst>
      <p:ext uri="{BB962C8B-B14F-4D97-AF65-F5344CB8AC3E}">
        <p14:creationId xmlns:p14="http://schemas.microsoft.com/office/powerpoint/2010/main" val="246347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8000" b="1" dirty="0">
                <a:solidFill>
                  <a:schemeClr val="accent2">
                    <a:lumMod val="75000"/>
                  </a:schemeClr>
                </a:solidFill>
              </a:rPr>
              <a:t>Investment Strategy Planning-Level Costs</a:t>
            </a:r>
            <a:endParaRPr lang="en-AU" sz="8000" b="1" dirty="0">
              <a:solidFill>
                <a:schemeClr val="accent2">
                  <a:lumMod val="75000"/>
                </a:schemeClr>
              </a:solidFill>
            </a:endParaRPr>
          </a:p>
        </p:txBody>
      </p:sp>
      <p:pic>
        <p:nvPicPr>
          <p:cNvPr id="2" name="Picture 1">
            <a:extLst>
              <a:ext uri="{FF2B5EF4-FFF2-40B4-BE49-F238E27FC236}">
                <a16:creationId xmlns:a16="http://schemas.microsoft.com/office/drawing/2014/main" id="{360EB9EF-1F10-4AB7-8ACB-66666424BA59}"/>
              </a:ext>
            </a:extLst>
          </p:cNvPr>
          <p:cNvPicPr>
            <a:picLocks noChangeAspect="1"/>
          </p:cNvPicPr>
          <p:nvPr/>
        </p:nvPicPr>
        <p:blipFill>
          <a:blip r:embed="rId3"/>
          <a:stretch>
            <a:fillRect/>
          </a:stretch>
        </p:blipFill>
        <p:spPr>
          <a:xfrm>
            <a:off x="975995" y="3189049"/>
            <a:ext cx="17547106" cy="10599976"/>
          </a:xfrm>
          <a:prstGeom prst="rect">
            <a:avLst/>
          </a:prstGeom>
        </p:spPr>
      </p:pic>
    </p:spTree>
    <p:extLst>
      <p:ext uri="{BB962C8B-B14F-4D97-AF65-F5344CB8AC3E}">
        <p14:creationId xmlns:p14="http://schemas.microsoft.com/office/powerpoint/2010/main" val="2140103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39192-AA52-4E48-8EC2-E0A5E55FA032}"/>
              </a:ext>
            </a:extLst>
          </p:cNvPr>
          <p:cNvSpPr>
            <a:spLocks noGrp="1"/>
          </p:cNvSpPr>
          <p:nvPr>
            <p:ph type="sldNum" sz="quarter" idx="12"/>
          </p:nvPr>
        </p:nvSpPr>
        <p:spPr/>
        <p:txBody>
          <a:bodyPr/>
          <a:lstStyle/>
          <a:p>
            <a:fld id="{9B44124D-C471-46D2-803A-34C78BE64E2A}" type="slidenum">
              <a:rPr lang="en-US" smtClean="0"/>
              <a:t>15</a:t>
            </a:fld>
            <a:endParaRPr lang="en-US"/>
          </a:p>
        </p:txBody>
      </p:sp>
      <p:pic>
        <p:nvPicPr>
          <p:cNvPr id="6" name="Picture 5">
            <a:extLst>
              <a:ext uri="{FF2B5EF4-FFF2-40B4-BE49-F238E27FC236}">
                <a16:creationId xmlns:a16="http://schemas.microsoft.com/office/drawing/2014/main" id="{F363B590-B0B8-4136-8B73-1AE71C147543}"/>
              </a:ext>
            </a:extLst>
          </p:cNvPr>
          <p:cNvPicPr>
            <a:picLocks noChangeAspect="1"/>
          </p:cNvPicPr>
          <p:nvPr/>
        </p:nvPicPr>
        <p:blipFill>
          <a:blip r:embed="rId3"/>
          <a:stretch>
            <a:fillRect/>
          </a:stretch>
        </p:blipFill>
        <p:spPr>
          <a:xfrm>
            <a:off x="1557630" y="2587625"/>
            <a:ext cx="16988840" cy="11047289"/>
          </a:xfrm>
          <a:prstGeom prst="rect">
            <a:avLst/>
          </a:prstGeom>
        </p:spPr>
      </p:pic>
      <p:sp>
        <p:nvSpPr>
          <p:cNvPr id="5" name="Title 5">
            <a:extLst>
              <a:ext uri="{FF2B5EF4-FFF2-40B4-BE49-F238E27FC236}">
                <a16:creationId xmlns:a16="http://schemas.microsoft.com/office/drawing/2014/main" id="{A9A47AE5-B37F-4AC2-A843-333D56F4F881}"/>
              </a:ext>
            </a:extLst>
          </p:cNvPr>
          <p:cNvSpPr>
            <a:spLocks noGrp="1"/>
          </p:cNvSpPr>
          <p:nvPr>
            <p:ph type="title"/>
          </p:nvPr>
        </p:nvSpPr>
        <p:spPr>
          <a:xfrm>
            <a:off x="1589380" y="702866"/>
            <a:ext cx="18093690" cy="1884759"/>
          </a:xfrm>
        </p:spPr>
        <p:txBody>
          <a:bodyPr vert="horz" lIns="201041" tIns="100521" rIns="201041" bIns="100521" rtlCol="0" anchor="ctr">
            <a:normAutofit/>
          </a:bodyPr>
          <a:lstStyle/>
          <a:p>
            <a:pPr algn="l" defTabSz="2010400"/>
            <a:r>
              <a:rPr lang="en-US" sz="9674" b="1" dirty="0">
                <a:solidFill>
                  <a:schemeClr val="accent2">
                    <a:lumMod val="75000"/>
                  </a:schemeClr>
                </a:solidFill>
              </a:rPr>
              <a:t>                  Prioritization</a:t>
            </a:r>
            <a:endParaRPr lang="en-AU" sz="9674" b="1" dirty="0">
              <a:solidFill>
                <a:schemeClr val="accent2">
                  <a:lumMod val="75000"/>
                </a:schemeClr>
              </a:solidFill>
            </a:endParaRPr>
          </a:p>
        </p:txBody>
      </p:sp>
    </p:spTree>
    <p:extLst>
      <p:ext uri="{BB962C8B-B14F-4D97-AF65-F5344CB8AC3E}">
        <p14:creationId xmlns:p14="http://schemas.microsoft.com/office/powerpoint/2010/main" val="234852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a:xfrm>
            <a:off x="1005205" y="3176984"/>
            <a:ext cx="18093690" cy="8935641"/>
          </a:xfrm>
        </p:spPr>
        <p:txBody>
          <a:bodyPr/>
          <a:lstStyle/>
          <a:p>
            <a:endParaRPr lang="en-US" dirty="0"/>
          </a:p>
          <a:p>
            <a:r>
              <a:rPr lang="en-US" dirty="0"/>
              <a:t>Lisbon to Mechanicsville – 4.7 miles and $17.4 M</a:t>
            </a:r>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8000" b="1" dirty="0">
                <a:solidFill>
                  <a:schemeClr val="accent2">
                    <a:lumMod val="75000"/>
                  </a:schemeClr>
                </a:solidFill>
              </a:rPr>
              <a:t>              Potential Super-2 Project</a:t>
            </a:r>
            <a:endParaRPr lang="en-AU" sz="8000" b="1" dirty="0">
              <a:solidFill>
                <a:schemeClr val="accent2">
                  <a:lumMod val="75000"/>
                </a:schemeClr>
              </a:solidFill>
            </a:endParaRPr>
          </a:p>
        </p:txBody>
      </p:sp>
      <p:pic>
        <p:nvPicPr>
          <p:cNvPr id="4" name="Picture 3">
            <a:extLst>
              <a:ext uri="{FF2B5EF4-FFF2-40B4-BE49-F238E27FC236}">
                <a16:creationId xmlns:a16="http://schemas.microsoft.com/office/drawing/2014/main" id="{A6E55D6C-DF11-46CE-9092-B50AACAE0FC8}"/>
              </a:ext>
            </a:extLst>
          </p:cNvPr>
          <p:cNvPicPr>
            <a:picLocks noChangeAspect="1"/>
          </p:cNvPicPr>
          <p:nvPr/>
        </p:nvPicPr>
        <p:blipFill>
          <a:blip r:embed="rId3"/>
          <a:stretch>
            <a:fillRect/>
          </a:stretch>
        </p:blipFill>
        <p:spPr>
          <a:xfrm>
            <a:off x="1005205" y="5864225"/>
            <a:ext cx="18020732" cy="5281212"/>
          </a:xfrm>
          <a:prstGeom prst="rect">
            <a:avLst/>
          </a:prstGeom>
        </p:spPr>
      </p:pic>
    </p:spTree>
    <p:extLst>
      <p:ext uri="{BB962C8B-B14F-4D97-AF65-F5344CB8AC3E}">
        <p14:creationId xmlns:p14="http://schemas.microsoft.com/office/powerpoint/2010/main" val="1623873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31" y="0"/>
            <a:ext cx="20104098" cy="1401762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pic>
        <p:nvPicPr>
          <p:cNvPr id="3" name="Picture 2">
            <a:extLst>
              <a:ext uri="{FF2B5EF4-FFF2-40B4-BE49-F238E27FC236}">
                <a16:creationId xmlns:a16="http://schemas.microsoft.com/office/drawing/2014/main" id="{A52A9335-08EA-421F-8CC0-037AE7380D7F}"/>
              </a:ext>
            </a:extLst>
          </p:cNvPr>
          <p:cNvPicPr>
            <a:picLocks noChangeAspect="1"/>
          </p:cNvPicPr>
          <p:nvPr/>
        </p:nvPicPr>
        <p:blipFill>
          <a:blip r:embed="rId3"/>
          <a:stretch>
            <a:fillRect/>
          </a:stretch>
        </p:blipFill>
        <p:spPr>
          <a:xfrm>
            <a:off x="52981" y="1063625"/>
            <a:ext cx="20152663" cy="11414068"/>
          </a:xfrm>
          <a:prstGeom prst="rect">
            <a:avLst/>
          </a:prstGeom>
        </p:spPr>
      </p:pic>
    </p:spTree>
    <p:extLst>
      <p:ext uri="{BB962C8B-B14F-4D97-AF65-F5344CB8AC3E}">
        <p14:creationId xmlns:p14="http://schemas.microsoft.com/office/powerpoint/2010/main" val="3342192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4445" algn="ctr">
              <a:lnSpc>
                <a:spcPct val="100000"/>
              </a:lnSpc>
              <a:spcBef>
                <a:spcPts val="120"/>
              </a:spcBef>
            </a:pPr>
            <a:r>
              <a:rPr spc="-15" dirty="0"/>
              <a:t>Current </a:t>
            </a:r>
            <a:r>
              <a:rPr spc="10" dirty="0"/>
              <a:t>and </a:t>
            </a:r>
            <a:r>
              <a:rPr spc="-5" dirty="0"/>
              <a:t>Future </a:t>
            </a:r>
            <a:r>
              <a:rPr spc="10" dirty="0"/>
              <a:t>Conditions</a:t>
            </a:r>
          </a:p>
          <a:p>
            <a:pPr algn="ctr">
              <a:lnSpc>
                <a:spcPct val="100000"/>
              </a:lnSpc>
              <a:spcBef>
                <a:spcPts val="25"/>
              </a:spcBef>
            </a:pPr>
            <a:r>
              <a:rPr spc="10" dirty="0"/>
              <a:t>US 30 </a:t>
            </a:r>
            <a:r>
              <a:rPr spc="-110" dirty="0"/>
              <a:t>Travel </a:t>
            </a:r>
            <a:r>
              <a:rPr spc="5" dirty="0"/>
              <a:t>is </a:t>
            </a:r>
            <a:r>
              <a:rPr spc="-15" dirty="0"/>
              <a:t>Reliable </a:t>
            </a:r>
            <a:r>
              <a:rPr spc="10" dirty="0"/>
              <a:t>and</a:t>
            </a:r>
            <a:r>
              <a:rPr spc="60" dirty="0"/>
              <a:t> </a:t>
            </a:r>
            <a:r>
              <a:rPr spc="-15" dirty="0"/>
              <a:t>Consistent</a:t>
            </a:r>
          </a:p>
        </p:txBody>
      </p:sp>
      <p:graphicFrame>
        <p:nvGraphicFramePr>
          <p:cNvPr id="3" name="object 3"/>
          <p:cNvGraphicFramePr>
            <a:graphicFrameLocks noGrp="1"/>
          </p:cNvGraphicFramePr>
          <p:nvPr>
            <p:extLst>
              <p:ext uri="{D42A27DB-BD31-4B8C-83A1-F6EECF244321}">
                <p14:modId xmlns:p14="http://schemas.microsoft.com/office/powerpoint/2010/main" val="752717611"/>
              </p:ext>
            </p:extLst>
          </p:nvPr>
        </p:nvGraphicFramePr>
        <p:xfrm>
          <a:off x="796470" y="3382677"/>
          <a:ext cx="9381489" cy="9758401"/>
        </p:xfrm>
        <a:graphic>
          <a:graphicData uri="http://schemas.openxmlformats.org/drawingml/2006/table">
            <a:tbl>
              <a:tblPr firstRow="1" bandRow="1">
                <a:tableStyleId>{2D5ABB26-0587-4C30-8999-92F81FD0307C}</a:tableStyleId>
              </a:tblPr>
              <a:tblGrid>
                <a:gridCol w="296481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721485">
                  <a:extLst>
                    <a:ext uri="{9D8B030D-6E8A-4147-A177-3AD203B41FA5}">
                      <a16:colId xmlns:a16="http://schemas.microsoft.com/office/drawing/2014/main" val="20002"/>
                    </a:ext>
                  </a:extLst>
                </a:gridCol>
                <a:gridCol w="1408429">
                  <a:extLst>
                    <a:ext uri="{9D8B030D-6E8A-4147-A177-3AD203B41FA5}">
                      <a16:colId xmlns:a16="http://schemas.microsoft.com/office/drawing/2014/main" val="20003"/>
                    </a:ext>
                  </a:extLst>
                </a:gridCol>
                <a:gridCol w="1721485">
                  <a:extLst>
                    <a:ext uri="{9D8B030D-6E8A-4147-A177-3AD203B41FA5}">
                      <a16:colId xmlns:a16="http://schemas.microsoft.com/office/drawing/2014/main" val="20004"/>
                    </a:ext>
                  </a:extLst>
                </a:gridCol>
              </a:tblGrid>
              <a:tr h="876442">
                <a:tc gridSpan="5">
                  <a:txBody>
                    <a:bodyPr/>
                    <a:lstStyle/>
                    <a:p>
                      <a:pPr algn="ctr">
                        <a:lnSpc>
                          <a:spcPct val="100000"/>
                        </a:lnSpc>
                        <a:spcBef>
                          <a:spcPts val="110"/>
                        </a:spcBef>
                      </a:pPr>
                      <a:r>
                        <a:rPr sz="2450" b="1" spc="10" dirty="0">
                          <a:solidFill>
                            <a:srgbClr val="622322"/>
                          </a:solidFill>
                          <a:latin typeface="Cambria"/>
                          <a:cs typeface="Cambria"/>
                        </a:rPr>
                        <a:t>CURRENT SPEED AND </a:t>
                      </a:r>
                      <a:r>
                        <a:rPr sz="2450" b="1" spc="-20" dirty="0">
                          <a:solidFill>
                            <a:srgbClr val="622322"/>
                          </a:solidFill>
                          <a:latin typeface="Cambria"/>
                          <a:cs typeface="Cambria"/>
                        </a:rPr>
                        <a:t>TRAVEL </a:t>
                      </a:r>
                      <a:r>
                        <a:rPr sz="2450" b="1" spc="10" dirty="0">
                          <a:solidFill>
                            <a:srgbClr val="622322"/>
                          </a:solidFill>
                          <a:latin typeface="Cambria"/>
                          <a:cs typeface="Cambria"/>
                        </a:rPr>
                        <a:t>TIME</a:t>
                      </a:r>
                      <a:endParaRPr sz="2450">
                        <a:latin typeface="Cambria"/>
                        <a:cs typeface="Cambria"/>
                      </a:endParaRPr>
                    </a:p>
                    <a:p>
                      <a:pPr algn="ctr">
                        <a:lnSpc>
                          <a:spcPct val="100000"/>
                        </a:lnSpc>
                        <a:spcBef>
                          <a:spcPts val="750"/>
                        </a:spcBef>
                      </a:pPr>
                      <a:r>
                        <a:rPr sz="2450" i="1" spc="-25" dirty="0">
                          <a:latin typeface="Calibri"/>
                          <a:cs typeface="Calibri"/>
                        </a:rPr>
                        <a:t>West </a:t>
                      </a:r>
                      <a:r>
                        <a:rPr sz="2450" i="1" spc="5" dirty="0">
                          <a:latin typeface="Calibri"/>
                          <a:cs typeface="Calibri"/>
                        </a:rPr>
                        <a:t>of </a:t>
                      </a:r>
                      <a:r>
                        <a:rPr sz="2450" i="1" dirty="0">
                          <a:latin typeface="Calibri"/>
                          <a:cs typeface="Calibri"/>
                        </a:rPr>
                        <a:t>Mechanicsville </a:t>
                      </a:r>
                      <a:r>
                        <a:rPr sz="2450" i="1" spc="-10" dirty="0">
                          <a:latin typeface="Calibri"/>
                          <a:cs typeface="Calibri"/>
                        </a:rPr>
                        <a:t>to East </a:t>
                      </a:r>
                      <a:r>
                        <a:rPr sz="2450" i="1" spc="5" dirty="0">
                          <a:latin typeface="Calibri"/>
                          <a:cs typeface="Calibri"/>
                        </a:rPr>
                        <a:t>of Grand</a:t>
                      </a:r>
                      <a:r>
                        <a:rPr sz="2450" i="1" spc="85" dirty="0">
                          <a:latin typeface="Calibri"/>
                          <a:cs typeface="Calibri"/>
                        </a:rPr>
                        <a:t> </a:t>
                      </a:r>
                      <a:r>
                        <a:rPr sz="2450" i="1" spc="10" dirty="0">
                          <a:latin typeface="Calibri"/>
                          <a:cs typeface="Calibri"/>
                        </a:rPr>
                        <a:t>Mound</a:t>
                      </a:r>
                      <a:endParaRPr sz="245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0041">
                <a:tc rowSpan="2">
                  <a:txBody>
                    <a:bodyPr/>
                    <a:lstStyle/>
                    <a:p>
                      <a:pPr marL="1057910" marR="516255" indent="-535305">
                        <a:lnSpc>
                          <a:spcPct val="116100"/>
                        </a:lnSpc>
                        <a:spcBef>
                          <a:spcPts val="1315"/>
                        </a:spcBef>
                      </a:pPr>
                      <a:r>
                        <a:rPr sz="2450" b="1" spc="-20" dirty="0">
                          <a:solidFill>
                            <a:srgbClr val="FFFFFF"/>
                          </a:solidFill>
                          <a:latin typeface="Calibri"/>
                          <a:cs typeface="Calibri"/>
                        </a:rPr>
                        <a:t>Weekday</a:t>
                      </a:r>
                      <a:r>
                        <a:rPr sz="2450" b="1" spc="-65" dirty="0">
                          <a:solidFill>
                            <a:srgbClr val="FFFFFF"/>
                          </a:solidFill>
                          <a:latin typeface="Calibri"/>
                          <a:cs typeface="Calibri"/>
                        </a:rPr>
                        <a:t> </a:t>
                      </a:r>
                      <a:r>
                        <a:rPr sz="2450" b="1" spc="10" dirty="0">
                          <a:solidFill>
                            <a:srgbClr val="FFFFFF"/>
                          </a:solidFill>
                          <a:latin typeface="Calibri"/>
                          <a:cs typeface="Calibri"/>
                        </a:rPr>
                        <a:t>Time  </a:t>
                      </a:r>
                      <a:r>
                        <a:rPr sz="2450" b="1" dirty="0">
                          <a:solidFill>
                            <a:srgbClr val="FFFFFF"/>
                          </a:solidFill>
                          <a:latin typeface="Calibri"/>
                          <a:cs typeface="Calibri"/>
                        </a:rPr>
                        <a:t>Period</a:t>
                      </a:r>
                      <a:endParaRPr sz="2450">
                        <a:latin typeface="Calibri"/>
                        <a:cs typeface="Calibri"/>
                      </a:endParaRPr>
                    </a:p>
                  </a:txBody>
                  <a:tcPr marL="0" marR="0" marT="167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gridSpan="2">
                  <a:txBody>
                    <a:bodyPr/>
                    <a:lstStyle/>
                    <a:p>
                      <a:pPr marL="529590">
                        <a:lnSpc>
                          <a:spcPct val="100000"/>
                        </a:lnSpc>
                        <a:spcBef>
                          <a:spcPts val="114"/>
                        </a:spcBef>
                      </a:pPr>
                      <a:r>
                        <a:rPr sz="2450" b="1" dirty="0">
                          <a:solidFill>
                            <a:srgbClr val="FFFFFF"/>
                          </a:solidFill>
                          <a:latin typeface="Calibri"/>
                          <a:cs typeface="Calibri"/>
                        </a:rPr>
                        <a:t>Eastbound</a:t>
                      </a:r>
                      <a:r>
                        <a:rPr sz="2450" b="1" spc="5" dirty="0">
                          <a:solidFill>
                            <a:srgbClr val="FFFFFF"/>
                          </a:solidFill>
                          <a:latin typeface="Calibri"/>
                          <a:cs typeface="Calibri"/>
                        </a:rPr>
                        <a:t> </a:t>
                      </a:r>
                      <a:r>
                        <a:rPr sz="2450" b="1" spc="-35" dirty="0">
                          <a:solidFill>
                            <a:srgbClr val="FFFFFF"/>
                          </a:solidFill>
                          <a:latin typeface="Calibri"/>
                          <a:cs typeface="Calibri"/>
                        </a:rPr>
                        <a:t>Travel</a:t>
                      </a:r>
                      <a:endParaRPr sz="2450">
                        <a:latin typeface="Calibri"/>
                        <a:cs typeface="Calibri"/>
                      </a:endParaRPr>
                    </a:p>
                  </a:txBody>
                  <a:tcPr marL="0" marR="0" marT="1460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hMerge="1">
                  <a:txBody>
                    <a:bodyPr/>
                    <a:lstStyle/>
                    <a:p>
                      <a:endParaRPr/>
                    </a:p>
                  </a:txBody>
                  <a:tcPr marL="0" marR="0" marT="0" marB="0"/>
                </a:tc>
                <a:tc gridSpan="2">
                  <a:txBody>
                    <a:bodyPr/>
                    <a:lstStyle/>
                    <a:p>
                      <a:pPr marL="387985">
                        <a:lnSpc>
                          <a:spcPct val="100000"/>
                        </a:lnSpc>
                        <a:spcBef>
                          <a:spcPts val="114"/>
                        </a:spcBef>
                      </a:pPr>
                      <a:r>
                        <a:rPr sz="2450" b="1" spc="-5" dirty="0">
                          <a:solidFill>
                            <a:srgbClr val="FFFFFF"/>
                          </a:solidFill>
                          <a:latin typeface="Calibri"/>
                          <a:cs typeface="Calibri"/>
                        </a:rPr>
                        <a:t>Westbound</a:t>
                      </a:r>
                      <a:r>
                        <a:rPr sz="2450" b="1" dirty="0">
                          <a:solidFill>
                            <a:srgbClr val="FFFFFF"/>
                          </a:solidFill>
                          <a:latin typeface="Calibri"/>
                          <a:cs typeface="Calibri"/>
                        </a:rPr>
                        <a:t> </a:t>
                      </a:r>
                      <a:r>
                        <a:rPr sz="2450" b="1" spc="-35" dirty="0">
                          <a:solidFill>
                            <a:srgbClr val="FFFFFF"/>
                          </a:solidFill>
                          <a:latin typeface="Calibri"/>
                          <a:cs typeface="Calibri"/>
                        </a:rPr>
                        <a:t>Travel</a:t>
                      </a:r>
                      <a:endParaRPr sz="2450">
                        <a:latin typeface="Calibri"/>
                        <a:cs typeface="Calibri"/>
                      </a:endParaRPr>
                    </a:p>
                  </a:txBody>
                  <a:tcPr marL="0" marR="0" marT="1460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hMerge="1">
                  <a:txBody>
                    <a:bodyPr/>
                    <a:lstStyle/>
                    <a:p>
                      <a:endParaRPr/>
                    </a:p>
                  </a:txBody>
                  <a:tcPr marL="0" marR="0" marT="0" marB="0"/>
                </a:tc>
                <a:extLst>
                  <a:ext uri="{0D108BD9-81ED-4DB2-BD59-A6C34878D82A}">
                    <a16:rowId xmlns:a16="http://schemas.microsoft.com/office/drawing/2014/main" val="10001"/>
                  </a:ext>
                </a:extLst>
              </a:tr>
              <a:tr h="858240">
                <a:tc vMerge="1">
                  <a:txBody>
                    <a:bodyPr/>
                    <a:lstStyle/>
                    <a:p>
                      <a:endParaRPr/>
                    </a:p>
                  </a:txBody>
                  <a:tcPr marL="0" marR="0" marT="167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381000">
                        <a:lnSpc>
                          <a:spcPct val="100000"/>
                        </a:lnSpc>
                        <a:spcBef>
                          <a:spcPts val="175"/>
                        </a:spcBef>
                      </a:pPr>
                      <a:r>
                        <a:rPr sz="2450" b="1" spc="10" dirty="0">
                          <a:solidFill>
                            <a:srgbClr val="FFFFFF"/>
                          </a:solidFill>
                          <a:latin typeface="Calibri"/>
                          <a:cs typeface="Calibri"/>
                        </a:rPr>
                        <a:t>Speed</a:t>
                      </a:r>
                      <a:endParaRPr sz="2450">
                        <a:latin typeface="Calibri"/>
                        <a:cs typeface="Calibri"/>
                      </a:endParaRPr>
                    </a:p>
                    <a:p>
                      <a:pPr marL="387985">
                        <a:lnSpc>
                          <a:spcPct val="100000"/>
                        </a:lnSpc>
                        <a:spcBef>
                          <a:spcPts val="475"/>
                        </a:spcBef>
                      </a:pPr>
                      <a:r>
                        <a:rPr sz="2450" b="1" spc="5" dirty="0">
                          <a:solidFill>
                            <a:srgbClr val="FFFFFF"/>
                          </a:solidFill>
                          <a:latin typeface="Calibri"/>
                          <a:cs typeface="Calibri"/>
                        </a:rPr>
                        <a:t>(mph)</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algn="ctr">
                        <a:lnSpc>
                          <a:spcPct val="100000"/>
                        </a:lnSpc>
                        <a:spcBef>
                          <a:spcPts val="175"/>
                        </a:spcBef>
                      </a:pPr>
                      <a:r>
                        <a:rPr sz="2450" b="1" spc="5" dirty="0">
                          <a:solidFill>
                            <a:srgbClr val="FFFFFF"/>
                          </a:solidFill>
                          <a:latin typeface="Calibri"/>
                          <a:cs typeface="Calibri"/>
                        </a:rPr>
                        <a:t>Time</a:t>
                      </a:r>
                      <a:endParaRPr sz="2450">
                        <a:latin typeface="Calibri"/>
                        <a:cs typeface="Calibri"/>
                      </a:endParaRPr>
                    </a:p>
                    <a:p>
                      <a:pPr algn="ctr">
                        <a:lnSpc>
                          <a:spcPct val="100000"/>
                        </a:lnSpc>
                        <a:spcBef>
                          <a:spcPts val="475"/>
                        </a:spcBef>
                      </a:pPr>
                      <a:r>
                        <a:rPr sz="2450" b="1" dirty="0">
                          <a:solidFill>
                            <a:srgbClr val="FFFFFF"/>
                          </a:solidFill>
                          <a:latin typeface="Calibri"/>
                          <a:cs typeface="Calibri"/>
                        </a:rPr>
                        <a:t>(minutes)</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302895">
                        <a:lnSpc>
                          <a:spcPct val="100000"/>
                        </a:lnSpc>
                        <a:spcBef>
                          <a:spcPts val="175"/>
                        </a:spcBef>
                      </a:pPr>
                      <a:r>
                        <a:rPr sz="2450" b="1" spc="10" dirty="0">
                          <a:solidFill>
                            <a:srgbClr val="FFFFFF"/>
                          </a:solidFill>
                          <a:latin typeface="Calibri"/>
                          <a:cs typeface="Calibri"/>
                        </a:rPr>
                        <a:t>Speed</a:t>
                      </a:r>
                      <a:endParaRPr sz="2450">
                        <a:latin typeface="Calibri"/>
                        <a:cs typeface="Calibri"/>
                      </a:endParaRPr>
                    </a:p>
                    <a:p>
                      <a:pPr marL="309880">
                        <a:lnSpc>
                          <a:spcPct val="100000"/>
                        </a:lnSpc>
                        <a:spcBef>
                          <a:spcPts val="475"/>
                        </a:spcBef>
                      </a:pPr>
                      <a:r>
                        <a:rPr sz="2450" b="1" spc="5" dirty="0">
                          <a:solidFill>
                            <a:srgbClr val="FFFFFF"/>
                          </a:solidFill>
                          <a:latin typeface="Calibri"/>
                          <a:cs typeface="Calibri"/>
                        </a:rPr>
                        <a:t>(mph)</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algn="ctr">
                        <a:lnSpc>
                          <a:spcPct val="100000"/>
                        </a:lnSpc>
                        <a:spcBef>
                          <a:spcPts val="175"/>
                        </a:spcBef>
                      </a:pPr>
                      <a:r>
                        <a:rPr sz="2450" b="1" spc="5" dirty="0">
                          <a:solidFill>
                            <a:srgbClr val="FFFFFF"/>
                          </a:solidFill>
                          <a:latin typeface="Calibri"/>
                          <a:cs typeface="Calibri"/>
                        </a:rPr>
                        <a:t>Time</a:t>
                      </a:r>
                      <a:endParaRPr sz="2450">
                        <a:latin typeface="Calibri"/>
                        <a:cs typeface="Calibri"/>
                      </a:endParaRPr>
                    </a:p>
                    <a:p>
                      <a:pPr algn="ctr">
                        <a:lnSpc>
                          <a:spcPct val="100000"/>
                        </a:lnSpc>
                        <a:spcBef>
                          <a:spcPts val="475"/>
                        </a:spcBef>
                      </a:pPr>
                      <a:r>
                        <a:rPr sz="2450" b="1" dirty="0">
                          <a:solidFill>
                            <a:srgbClr val="FFFFFF"/>
                          </a:solidFill>
                          <a:latin typeface="Calibri"/>
                          <a:cs typeface="Calibri"/>
                        </a:rPr>
                        <a:t>(minutes)</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2"/>
                  </a:ext>
                </a:extLst>
              </a:tr>
              <a:tr h="1037521">
                <a:tc>
                  <a:txBody>
                    <a:bodyPr/>
                    <a:lstStyle/>
                    <a:p>
                      <a:pPr marL="150495">
                        <a:lnSpc>
                          <a:spcPct val="100000"/>
                        </a:lnSpc>
                        <a:spcBef>
                          <a:spcPts val="885"/>
                        </a:spcBef>
                      </a:pPr>
                      <a:r>
                        <a:rPr sz="2450" spc="5" dirty="0">
                          <a:latin typeface="Calibri"/>
                          <a:cs typeface="Calibri"/>
                        </a:rPr>
                        <a:t>Full</a:t>
                      </a:r>
                      <a:r>
                        <a:rPr sz="2450" dirty="0">
                          <a:latin typeface="Calibri"/>
                          <a:cs typeface="Calibri"/>
                        </a:rPr>
                        <a:t> </a:t>
                      </a:r>
                      <a:r>
                        <a:rPr sz="2450" spc="-5" dirty="0">
                          <a:latin typeface="Calibri"/>
                          <a:cs typeface="Calibri"/>
                        </a:rPr>
                        <a:t>Day:</a:t>
                      </a:r>
                      <a:endParaRPr sz="2450">
                        <a:latin typeface="Calibri"/>
                        <a:cs typeface="Calibri"/>
                      </a:endParaRPr>
                    </a:p>
                    <a:p>
                      <a:pPr marL="150495">
                        <a:lnSpc>
                          <a:spcPct val="100000"/>
                        </a:lnSpc>
                        <a:spcBef>
                          <a:spcPts val="470"/>
                        </a:spcBef>
                      </a:pPr>
                      <a:r>
                        <a:rPr sz="2450" spc="10" dirty="0">
                          <a:latin typeface="Calibri"/>
                          <a:cs typeface="Calibri"/>
                        </a:rPr>
                        <a:t>12 AM – 11</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pPr>
                      <a:r>
                        <a:rPr sz="2450" spc="10" dirty="0">
                          <a:latin typeface="Calibri"/>
                          <a:cs typeface="Calibri"/>
                        </a:rPr>
                        <a:t>54.2</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marL="424180">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1037521">
                <a:tc>
                  <a:txBody>
                    <a:bodyPr/>
                    <a:lstStyle/>
                    <a:p>
                      <a:pPr marL="149860">
                        <a:lnSpc>
                          <a:spcPct val="100000"/>
                        </a:lnSpc>
                        <a:spcBef>
                          <a:spcPts val="885"/>
                        </a:spcBef>
                      </a:pPr>
                      <a:r>
                        <a:rPr sz="2450" dirty="0">
                          <a:latin typeface="Calibri"/>
                          <a:cs typeface="Calibri"/>
                        </a:rPr>
                        <a:t>Daytime:</a:t>
                      </a:r>
                      <a:endParaRPr sz="2450">
                        <a:latin typeface="Calibri"/>
                        <a:cs typeface="Calibri"/>
                      </a:endParaRPr>
                    </a:p>
                    <a:p>
                      <a:pPr marL="149860">
                        <a:lnSpc>
                          <a:spcPct val="100000"/>
                        </a:lnSpc>
                        <a:spcBef>
                          <a:spcPts val="470"/>
                        </a:spcBef>
                      </a:pPr>
                      <a:r>
                        <a:rPr sz="2450" spc="10" dirty="0">
                          <a:latin typeface="Calibri"/>
                          <a:cs typeface="Calibri"/>
                        </a:rPr>
                        <a:t>7 AM – 9</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47.4</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marL="424180">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037521">
                <a:tc>
                  <a:txBody>
                    <a:bodyPr/>
                    <a:lstStyle/>
                    <a:p>
                      <a:pPr marL="149860">
                        <a:lnSpc>
                          <a:spcPct val="100000"/>
                        </a:lnSpc>
                        <a:spcBef>
                          <a:spcPts val="885"/>
                        </a:spcBef>
                      </a:pPr>
                      <a:r>
                        <a:rPr sz="2450" dirty="0">
                          <a:latin typeface="Calibri"/>
                          <a:cs typeface="Calibri"/>
                        </a:rPr>
                        <a:t>Overnight:</a:t>
                      </a:r>
                      <a:endParaRPr sz="2450">
                        <a:latin typeface="Calibri"/>
                        <a:cs typeface="Calibri"/>
                      </a:endParaRPr>
                    </a:p>
                    <a:p>
                      <a:pPr marL="149860">
                        <a:lnSpc>
                          <a:spcPct val="100000"/>
                        </a:lnSpc>
                        <a:spcBef>
                          <a:spcPts val="470"/>
                        </a:spcBef>
                      </a:pPr>
                      <a:r>
                        <a:rPr sz="2450" spc="10" dirty="0">
                          <a:latin typeface="Calibri"/>
                          <a:cs typeface="Calibri"/>
                        </a:rPr>
                        <a:t>10 PM – 6</a:t>
                      </a:r>
                      <a:r>
                        <a:rPr sz="2450" spc="-35" dirty="0">
                          <a:latin typeface="Calibri"/>
                          <a:cs typeface="Calibri"/>
                        </a:rPr>
                        <a:t> </a:t>
                      </a:r>
                      <a:r>
                        <a:rPr sz="2450" spc="10" dirty="0">
                          <a:latin typeface="Calibri"/>
                          <a:cs typeface="Calibri"/>
                        </a:rPr>
                        <a:t>AM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spcBef>
                          <a:spcPts val="5"/>
                        </a:spcBef>
                      </a:pPr>
                      <a:r>
                        <a:rPr sz="2450" spc="10" dirty="0">
                          <a:latin typeface="Calibri"/>
                          <a:cs typeface="Calibri"/>
                        </a:rPr>
                        <a:t>54.1</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spcBef>
                          <a:spcPts val="5"/>
                        </a:spcBef>
                      </a:pPr>
                      <a:r>
                        <a:rPr sz="2450" spc="10" dirty="0">
                          <a:latin typeface="Calibri"/>
                          <a:cs typeface="Calibri"/>
                        </a:rPr>
                        <a:t>47.7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424180">
                        <a:lnSpc>
                          <a:spcPct val="100000"/>
                        </a:lnSpc>
                        <a:spcBef>
                          <a:spcPts val="5"/>
                        </a:spcBef>
                      </a:pPr>
                      <a:r>
                        <a:rPr sz="2450" spc="10" dirty="0">
                          <a:latin typeface="Calibri"/>
                          <a:cs typeface="Calibri"/>
                        </a:rPr>
                        <a:t>54.3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spcBef>
                          <a:spcPts val="5"/>
                        </a:spcBef>
                      </a:pPr>
                      <a:r>
                        <a:rPr sz="2450" spc="10" dirty="0">
                          <a:latin typeface="Calibri"/>
                          <a:cs typeface="Calibri"/>
                        </a:rPr>
                        <a:t>47.6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5"/>
                  </a:ext>
                </a:extLst>
              </a:tr>
              <a:tr h="1037521">
                <a:tc>
                  <a:txBody>
                    <a:bodyPr/>
                    <a:lstStyle/>
                    <a:p>
                      <a:pPr marL="150495" marR="299720">
                        <a:lnSpc>
                          <a:spcPct val="116100"/>
                        </a:lnSpc>
                        <a:spcBef>
                          <a:spcPts val="409"/>
                        </a:spcBef>
                      </a:pPr>
                      <a:r>
                        <a:rPr sz="2450" spc="5" dirty="0">
                          <a:latin typeface="Calibri"/>
                          <a:cs typeface="Calibri"/>
                        </a:rPr>
                        <a:t>Morning</a:t>
                      </a:r>
                      <a:r>
                        <a:rPr sz="2450" spc="-50" dirty="0">
                          <a:latin typeface="Calibri"/>
                          <a:cs typeface="Calibri"/>
                        </a:rPr>
                        <a:t> </a:t>
                      </a:r>
                      <a:r>
                        <a:rPr sz="2450" spc="5" dirty="0">
                          <a:latin typeface="Calibri"/>
                          <a:cs typeface="Calibri"/>
                        </a:rPr>
                        <a:t>Commute:  </a:t>
                      </a:r>
                      <a:r>
                        <a:rPr sz="2450" spc="10" dirty="0">
                          <a:latin typeface="Calibri"/>
                          <a:cs typeface="Calibri"/>
                        </a:rPr>
                        <a:t>7 AM – 9</a:t>
                      </a:r>
                      <a:r>
                        <a:rPr sz="2450" spc="-35" dirty="0">
                          <a:latin typeface="Calibri"/>
                          <a:cs typeface="Calibri"/>
                        </a:rPr>
                        <a:t> </a:t>
                      </a:r>
                      <a:r>
                        <a:rPr sz="2450" spc="10" dirty="0">
                          <a:latin typeface="Calibri"/>
                          <a:cs typeface="Calibri"/>
                        </a:rPr>
                        <a:t>AM</a:t>
                      </a:r>
                      <a:endParaRPr sz="2450">
                        <a:latin typeface="Calibri"/>
                        <a:cs typeface="Calibri"/>
                      </a:endParaRPr>
                    </a:p>
                  </a:txBody>
                  <a:tcPr marL="0" marR="0" marT="520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54.6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424815">
                        <a:lnSpc>
                          <a:spcPct val="100000"/>
                        </a:lnSpc>
                      </a:pPr>
                      <a:r>
                        <a:rPr sz="2450" spc="10" dirty="0">
                          <a:latin typeface="Calibri"/>
                          <a:cs typeface="Calibri"/>
                        </a:rPr>
                        <a:t>54.6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6"/>
                  </a:ext>
                </a:extLst>
              </a:tr>
              <a:tr h="1755066">
                <a:tc>
                  <a:txBody>
                    <a:bodyPr/>
                    <a:lstStyle/>
                    <a:p>
                      <a:pPr marL="150495">
                        <a:lnSpc>
                          <a:spcPct val="100000"/>
                        </a:lnSpc>
                        <a:spcBef>
                          <a:spcPts val="110"/>
                        </a:spcBef>
                      </a:pPr>
                      <a:r>
                        <a:rPr sz="2450" spc="5" dirty="0">
                          <a:latin typeface="Calibri"/>
                          <a:cs typeface="Calibri"/>
                        </a:rPr>
                        <a:t>Afternoon</a:t>
                      </a:r>
                      <a:endParaRPr sz="2450">
                        <a:latin typeface="Calibri"/>
                        <a:cs typeface="Calibri"/>
                      </a:endParaRPr>
                    </a:p>
                    <a:p>
                      <a:pPr marL="150495">
                        <a:lnSpc>
                          <a:spcPct val="100000"/>
                        </a:lnSpc>
                        <a:spcBef>
                          <a:spcPts val="475"/>
                        </a:spcBef>
                      </a:pPr>
                      <a:r>
                        <a:rPr sz="2450" spc="5" dirty="0">
                          <a:latin typeface="Calibri"/>
                          <a:cs typeface="Calibri"/>
                        </a:rPr>
                        <a:t>Commute:</a:t>
                      </a:r>
                      <a:endParaRPr sz="2450">
                        <a:latin typeface="Calibri"/>
                        <a:cs typeface="Calibri"/>
                      </a:endParaRPr>
                    </a:p>
                    <a:p>
                      <a:pPr marL="150495">
                        <a:lnSpc>
                          <a:spcPct val="100000"/>
                        </a:lnSpc>
                        <a:spcBef>
                          <a:spcPts val="470"/>
                        </a:spcBef>
                      </a:pPr>
                      <a:r>
                        <a:rPr sz="2450" spc="10" dirty="0">
                          <a:latin typeface="Calibri"/>
                          <a:cs typeface="Calibri"/>
                        </a:rPr>
                        <a:t>4 PM – 6</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algn="ctr">
                        <a:lnSpc>
                          <a:spcPct val="100000"/>
                        </a:lnSpc>
                      </a:pPr>
                      <a:r>
                        <a:rPr sz="2450" spc="10" dirty="0">
                          <a:latin typeface="Calibri"/>
                          <a:cs typeface="Calibri"/>
                        </a:rPr>
                        <a:t>54.7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marL="581660">
                        <a:lnSpc>
                          <a:spcPct val="100000"/>
                        </a:lnSpc>
                      </a:pPr>
                      <a:r>
                        <a:rPr sz="2450" spc="10" dirty="0">
                          <a:latin typeface="Calibri"/>
                          <a:cs typeface="Calibri"/>
                        </a:rPr>
                        <a:t>47.2</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marL="424815">
                        <a:lnSpc>
                          <a:spcPct val="100000"/>
                        </a:lnSpc>
                      </a:pPr>
                      <a:r>
                        <a:rPr sz="2450" spc="10" dirty="0">
                          <a:latin typeface="Calibri"/>
                          <a:cs typeface="Calibri"/>
                        </a:rPr>
                        <a:t>54.7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algn="ctr">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1708528">
                <a:tc gridSpan="5">
                  <a:txBody>
                    <a:bodyPr/>
                    <a:lstStyle/>
                    <a:p>
                      <a:pPr marL="150495">
                        <a:lnSpc>
                          <a:spcPct val="100000"/>
                        </a:lnSpc>
                        <a:spcBef>
                          <a:spcPts val="110"/>
                        </a:spcBef>
                      </a:pPr>
                      <a:r>
                        <a:rPr sz="2450" i="1" dirty="0">
                          <a:latin typeface="Calibri"/>
                          <a:cs typeface="Calibri"/>
                        </a:rPr>
                        <a:t>Note </a:t>
                      </a:r>
                      <a:r>
                        <a:rPr sz="2450" i="1" spc="10" dirty="0">
                          <a:latin typeface="Calibri"/>
                          <a:cs typeface="Calibri"/>
                        </a:rPr>
                        <a:t>– </a:t>
                      </a:r>
                      <a:r>
                        <a:rPr sz="2450" i="1" spc="5" dirty="0">
                          <a:latin typeface="Calibri"/>
                          <a:cs typeface="Calibri"/>
                        </a:rPr>
                        <a:t>The values above include driving through communities</a:t>
                      </a:r>
                      <a:r>
                        <a:rPr sz="2450" i="1" spc="30" dirty="0">
                          <a:latin typeface="Calibri"/>
                          <a:cs typeface="Calibri"/>
                        </a:rPr>
                        <a:t> </a:t>
                      </a:r>
                      <a:r>
                        <a:rPr sz="2450" i="1" spc="5" dirty="0">
                          <a:latin typeface="Calibri"/>
                          <a:cs typeface="Calibri"/>
                        </a:rPr>
                        <a:t>with</a:t>
                      </a:r>
                      <a:endParaRPr sz="2450" dirty="0">
                        <a:latin typeface="Calibri"/>
                        <a:cs typeface="Calibri"/>
                      </a:endParaRPr>
                    </a:p>
                    <a:p>
                      <a:pPr marL="150495" marR="226060">
                        <a:lnSpc>
                          <a:spcPct val="116100"/>
                        </a:lnSpc>
                      </a:pPr>
                      <a:r>
                        <a:rPr sz="2450" i="1" spc="5" dirty="0">
                          <a:latin typeface="Calibri"/>
                          <a:cs typeface="Calibri"/>
                        </a:rPr>
                        <a:t>reduced speed limits. </a:t>
                      </a:r>
                      <a:r>
                        <a:rPr sz="2450" b="1" i="1" u="heavy" dirty="0">
                          <a:uFill>
                            <a:solidFill>
                              <a:srgbClr val="000000"/>
                            </a:solidFill>
                          </a:uFill>
                          <a:latin typeface="Calibri"/>
                          <a:cs typeface="Calibri"/>
                        </a:rPr>
                        <a:t>Accounting for </a:t>
                      </a:r>
                      <a:r>
                        <a:rPr sz="2450" b="1" i="1" u="heavy" spc="5" dirty="0">
                          <a:uFill>
                            <a:solidFill>
                              <a:srgbClr val="000000"/>
                            </a:solidFill>
                          </a:uFill>
                          <a:latin typeface="Calibri"/>
                          <a:cs typeface="Calibri"/>
                        </a:rPr>
                        <a:t>the reduced </a:t>
                      </a:r>
                      <a:r>
                        <a:rPr sz="2450" b="1" i="1" u="heavy" dirty="0">
                          <a:uFill>
                            <a:solidFill>
                              <a:srgbClr val="000000"/>
                            </a:solidFill>
                          </a:uFill>
                          <a:latin typeface="Calibri"/>
                          <a:cs typeface="Calibri"/>
                        </a:rPr>
                        <a:t>posted </a:t>
                      </a:r>
                      <a:r>
                        <a:rPr sz="2450" b="1" i="1" u="heavy" spc="5" dirty="0">
                          <a:uFill>
                            <a:solidFill>
                              <a:srgbClr val="000000"/>
                            </a:solidFill>
                          </a:uFill>
                          <a:latin typeface="Calibri"/>
                          <a:cs typeface="Calibri"/>
                        </a:rPr>
                        <a:t>speed limit </a:t>
                      </a:r>
                      <a:r>
                        <a:rPr sz="2450" b="1" i="1" spc="5" dirty="0">
                          <a:latin typeface="Calibri"/>
                          <a:cs typeface="Calibri"/>
                        </a:rPr>
                        <a:t> </a:t>
                      </a:r>
                      <a:r>
                        <a:rPr sz="2450" b="1" i="1" u="heavy" spc="5" dirty="0">
                          <a:uFill>
                            <a:solidFill>
                              <a:srgbClr val="000000"/>
                            </a:solidFill>
                          </a:uFill>
                          <a:latin typeface="Calibri"/>
                          <a:cs typeface="Calibri"/>
                        </a:rPr>
                        <a:t>sections, </a:t>
                      </a:r>
                      <a:r>
                        <a:rPr sz="2450" b="1" i="1" u="heavy" dirty="0">
                          <a:uFill>
                            <a:solidFill>
                              <a:srgbClr val="000000"/>
                            </a:solidFill>
                          </a:uFill>
                          <a:latin typeface="Calibri"/>
                          <a:cs typeface="Calibri"/>
                        </a:rPr>
                        <a:t>data suggests </a:t>
                      </a:r>
                      <a:r>
                        <a:rPr sz="2450" b="1" i="1" u="heavy" spc="10" dirty="0">
                          <a:uFill>
                            <a:solidFill>
                              <a:srgbClr val="000000"/>
                            </a:solidFill>
                          </a:uFill>
                          <a:latin typeface="Calibri"/>
                          <a:cs typeface="Calibri"/>
                        </a:rPr>
                        <a:t>that </a:t>
                      </a:r>
                      <a:r>
                        <a:rPr sz="2450" b="1" i="1" u="heavy" dirty="0">
                          <a:uFill>
                            <a:solidFill>
                              <a:srgbClr val="000000"/>
                            </a:solidFill>
                          </a:uFill>
                          <a:latin typeface="Calibri"/>
                          <a:cs typeface="Calibri"/>
                        </a:rPr>
                        <a:t>current </a:t>
                      </a:r>
                      <a:r>
                        <a:rPr sz="2450" b="1" i="1" u="heavy" spc="5" dirty="0">
                          <a:uFill>
                            <a:solidFill>
                              <a:srgbClr val="000000"/>
                            </a:solidFill>
                          </a:uFill>
                          <a:latin typeface="Calibri"/>
                          <a:cs typeface="Calibri"/>
                        </a:rPr>
                        <a:t>travel speeds are </a:t>
                      </a:r>
                      <a:r>
                        <a:rPr sz="2450" b="1" i="1" u="heavy" spc="10" dirty="0">
                          <a:uFill>
                            <a:solidFill>
                              <a:srgbClr val="000000"/>
                            </a:solidFill>
                          </a:uFill>
                          <a:latin typeface="Calibri"/>
                          <a:cs typeface="Calibri"/>
                        </a:rPr>
                        <a:t>at </a:t>
                      </a:r>
                      <a:r>
                        <a:rPr sz="2450" b="1" i="1" u="heavy" spc="5" dirty="0">
                          <a:uFill>
                            <a:solidFill>
                              <a:srgbClr val="000000"/>
                            </a:solidFill>
                          </a:uFill>
                          <a:latin typeface="Calibri"/>
                          <a:cs typeface="Calibri"/>
                        </a:rPr>
                        <a:t>or above </a:t>
                      </a:r>
                      <a:r>
                        <a:rPr sz="2450" b="1" i="1" u="heavy" spc="10" dirty="0">
                          <a:uFill>
                            <a:solidFill>
                              <a:srgbClr val="000000"/>
                            </a:solidFill>
                          </a:uFill>
                          <a:latin typeface="Calibri"/>
                          <a:cs typeface="Calibri"/>
                        </a:rPr>
                        <a:t>the </a:t>
                      </a:r>
                      <a:r>
                        <a:rPr sz="2450" b="1" i="1" spc="10" dirty="0">
                          <a:latin typeface="Calibri"/>
                          <a:cs typeface="Calibri"/>
                        </a:rPr>
                        <a:t> </a:t>
                      </a:r>
                      <a:r>
                        <a:rPr sz="2450" b="1" i="1" u="heavy" dirty="0">
                          <a:uFill>
                            <a:solidFill>
                              <a:srgbClr val="000000"/>
                            </a:solidFill>
                          </a:uFill>
                          <a:latin typeface="Calibri"/>
                          <a:cs typeface="Calibri"/>
                        </a:rPr>
                        <a:t>posted </a:t>
                      </a:r>
                      <a:r>
                        <a:rPr sz="2450" b="1" i="1" u="heavy" spc="5" dirty="0">
                          <a:uFill>
                            <a:solidFill>
                              <a:srgbClr val="000000"/>
                            </a:solidFill>
                          </a:uFill>
                          <a:latin typeface="Calibri"/>
                          <a:cs typeface="Calibri"/>
                        </a:rPr>
                        <a:t>speed limits </a:t>
                      </a:r>
                      <a:r>
                        <a:rPr sz="2450" b="1" i="1" u="heavy" dirty="0">
                          <a:uFill>
                            <a:solidFill>
                              <a:srgbClr val="000000"/>
                            </a:solidFill>
                          </a:uFill>
                          <a:latin typeface="Calibri"/>
                          <a:cs typeface="Calibri"/>
                        </a:rPr>
                        <a:t>for </a:t>
                      </a:r>
                      <a:r>
                        <a:rPr sz="2450" b="1" i="1" u="heavy" spc="5" dirty="0">
                          <a:uFill>
                            <a:solidFill>
                              <a:srgbClr val="000000"/>
                            </a:solidFill>
                          </a:uFill>
                          <a:latin typeface="Calibri"/>
                          <a:cs typeface="Calibri"/>
                        </a:rPr>
                        <a:t>the</a:t>
                      </a:r>
                      <a:r>
                        <a:rPr sz="2450" b="1" i="1" u="heavy" spc="-5" dirty="0">
                          <a:uFill>
                            <a:solidFill>
                              <a:srgbClr val="000000"/>
                            </a:solidFill>
                          </a:uFill>
                          <a:latin typeface="Calibri"/>
                          <a:cs typeface="Calibri"/>
                        </a:rPr>
                        <a:t> </a:t>
                      </a:r>
                      <a:r>
                        <a:rPr sz="2450" b="1" i="1" u="heavy" spc="-20" dirty="0">
                          <a:uFill>
                            <a:solidFill>
                              <a:srgbClr val="000000"/>
                            </a:solidFill>
                          </a:uFill>
                          <a:latin typeface="Calibri"/>
                          <a:cs typeface="Calibri"/>
                        </a:rPr>
                        <a:t>corridor.</a:t>
                      </a:r>
                      <a:endParaRPr sz="2450" dirty="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graphicFrame>
        <p:nvGraphicFramePr>
          <p:cNvPr id="4" name="object 4"/>
          <p:cNvGraphicFramePr>
            <a:graphicFrameLocks noGrp="1"/>
          </p:cNvGraphicFramePr>
          <p:nvPr/>
        </p:nvGraphicFramePr>
        <p:xfrm>
          <a:off x="10384223" y="3522289"/>
          <a:ext cx="9080500" cy="3291928"/>
        </p:xfrm>
        <a:graphic>
          <a:graphicData uri="http://schemas.openxmlformats.org/drawingml/2006/table">
            <a:tbl>
              <a:tblPr firstRow="1" bandRow="1">
                <a:tableStyleId>{2D5ABB26-0587-4C30-8999-92F81FD0307C}</a:tableStyleId>
              </a:tblPr>
              <a:tblGrid>
                <a:gridCol w="2815590">
                  <a:extLst>
                    <a:ext uri="{9D8B030D-6E8A-4147-A177-3AD203B41FA5}">
                      <a16:colId xmlns:a16="http://schemas.microsoft.com/office/drawing/2014/main" val="20000"/>
                    </a:ext>
                  </a:extLst>
                </a:gridCol>
                <a:gridCol w="2815590">
                  <a:extLst>
                    <a:ext uri="{9D8B030D-6E8A-4147-A177-3AD203B41FA5}">
                      <a16:colId xmlns:a16="http://schemas.microsoft.com/office/drawing/2014/main" val="20001"/>
                    </a:ext>
                  </a:extLst>
                </a:gridCol>
                <a:gridCol w="3449320">
                  <a:extLst>
                    <a:ext uri="{9D8B030D-6E8A-4147-A177-3AD203B41FA5}">
                      <a16:colId xmlns:a16="http://schemas.microsoft.com/office/drawing/2014/main" val="20002"/>
                    </a:ext>
                  </a:extLst>
                </a:gridCol>
              </a:tblGrid>
              <a:tr h="1042580">
                <a:tc gridSpan="3">
                  <a:txBody>
                    <a:bodyPr/>
                    <a:lstStyle/>
                    <a:p>
                      <a:pPr algn="ctr">
                        <a:lnSpc>
                          <a:spcPct val="100000"/>
                        </a:lnSpc>
                        <a:spcBef>
                          <a:spcPts val="900"/>
                        </a:spcBef>
                      </a:pPr>
                      <a:r>
                        <a:rPr sz="2450" b="1" spc="-5" dirty="0">
                          <a:solidFill>
                            <a:srgbClr val="622322"/>
                          </a:solidFill>
                          <a:latin typeface="Cambria"/>
                          <a:cs typeface="Cambria"/>
                        </a:rPr>
                        <a:t>Future </a:t>
                      </a:r>
                      <a:r>
                        <a:rPr sz="2450" b="1" spc="10" dirty="0">
                          <a:solidFill>
                            <a:srgbClr val="622322"/>
                          </a:solidFill>
                          <a:latin typeface="Cambria"/>
                          <a:cs typeface="Cambria"/>
                        </a:rPr>
                        <a:t>(2045) </a:t>
                      </a:r>
                      <a:r>
                        <a:rPr sz="2450" b="1" spc="5" dirty="0">
                          <a:solidFill>
                            <a:srgbClr val="622322"/>
                          </a:solidFill>
                          <a:latin typeface="Cambria"/>
                          <a:cs typeface="Cambria"/>
                        </a:rPr>
                        <a:t>Estimated </a:t>
                      </a:r>
                      <a:r>
                        <a:rPr sz="2450" b="1" spc="-40" dirty="0">
                          <a:solidFill>
                            <a:srgbClr val="622322"/>
                          </a:solidFill>
                          <a:latin typeface="Cambria"/>
                          <a:cs typeface="Cambria"/>
                        </a:rPr>
                        <a:t>Travel </a:t>
                      </a:r>
                      <a:r>
                        <a:rPr sz="2450" b="1" spc="10" dirty="0">
                          <a:solidFill>
                            <a:srgbClr val="622322"/>
                          </a:solidFill>
                          <a:latin typeface="Cambria"/>
                          <a:cs typeface="Cambria"/>
                        </a:rPr>
                        <a:t>Speed and</a:t>
                      </a:r>
                      <a:r>
                        <a:rPr sz="2450" b="1" dirty="0">
                          <a:solidFill>
                            <a:srgbClr val="622322"/>
                          </a:solidFill>
                          <a:latin typeface="Cambria"/>
                          <a:cs typeface="Cambria"/>
                        </a:rPr>
                        <a:t> </a:t>
                      </a:r>
                      <a:r>
                        <a:rPr sz="2450" b="1" spc="10" dirty="0">
                          <a:solidFill>
                            <a:srgbClr val="622322"/>
                          </a:solidFill>
                          <a:latin typeface="Cambria"/>
                          <a:cs typeface="Cambria"/>
                        </a:rPr>
                        <a:t>Time</a:t>
                      </a:r>
                      <a:endParaRPr sz="2450">
                        <a:latin typeface="Cambria"/>
                        <a:cs typeface="Cambria"/>
                      </a:endParaRPr>
                    </a:p>
                    <a:p>
                      <a:pPr algn="ctr">
                        <a:lnSpc>
                          <a:spcPct val="100000"/>
                        </a:lnSpc>
                        <a:spcBef>
                          <a:spcPts val="475"/>
                        </a:spcBef>
                      </a:pPr>
                      <a:r>
                        <a:rPr sz="2450" i="1" spc="5" dirty="0">
                          <a:latin typeface="Calibri"/>
                          <a:cs typeface="Calibri"/>
                        </a:rPr>
                        <a:t>Compared </a:t>
                      </a:r>
                      <a:r>
                        <a:rPr sz="2450" i="1" spc="-10" dirty="0">
                          <a:latin typeface="Calibri"/>
                          <a:cs typeface="Calibri"/>
                        </a:rPr>
                        <a:t>to </a:t>
                      </a:r>
                      <a:r>
                        <a:rPr sz="2450" i="1" dirty="0">
                          <a:latin typeface="Calibri"/>
                          <a:cs typeface="Calibri"/>
                        </a:rPr>
                        <a:t>Existing</a:t>
                      </a:r>
                      <a:r>
                        <a:rPr sz="2450" i="1" spc="15" dirty="0">
                          <a:latin typeface="Calibri"/>
                          <a:cs typeface="Calibri"/>
                        </a:rPr>
                        <a:t> </a:t>
                      </a:r>
                      <a:r>
                        <a:rPr sz="2450" i="1" spc="5" dirty="0">
                          <a:latin typeface="Calibri"/>
                          <a:cs typeface="Calibri"/>
                        </a:rPr>
                        <a:t>Conditions</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31178">
                <a:tc>
                  <a:txBody>
                    <a:bodyPr/>
                    <a:lstStyle/>
                    <a:p>
                      <a:pPr algn="ctr">
                        <a:lnSpc>
                          <a:spcPct val="100000"/>
                        </a:lnSpc>
                        <a:spcBef>
                          <a:spcPts val="900"/>
                        </a:spcBef>
                      </a:pPr>
                      <a:r>
                        <a:rPr sz="2450" b="1" spc="5" dirty="0">
                          <a:solidFill>
                            <a:srgbClr val="FFFFFF"/>
                          </a:solidFill>
                          <a:latin typeface="Arial"/>
                          <a:cs typeface="Arial"/>
                        </a:rPr>
                        <a:t>Alternative</a:t>
                      </a:r>
                      <a:endParaRPr sz="2450">
                        <a:latin typeface="Arial"/>
                        <a:cs typeface="Arial"/>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970280" marR="309880" indent="-654050">
                        <a:lnSpc>
                          <a:spcPct val="116100"/>
                        </a:lnSpc>
                        <a:spcBef>
                          <a:spcPts val="430"/>
                        </a:spcBef>
                      </a:pPr>
                      <a:r>
                        <a:rPr sz="2450" b="1" spc="10" dirty="0">
                          <a:solidFill>
                            <a:srgbClr val="FFFFFF"/>
                          </a:solidFill>
                          <a:latin typeface="Arial"/>
                          <a:cs typeface="Arial"/>
                        </a:rPr>
                        <a:t>Speed</a:t>
                      </a:r>
                      <a:r>
                        <a:rPr sz="2450" b="1" spc="-55" dirty="0">
                          <a:solidFill>
                            <a:srgbClr val="FFFFFF"/>
                          </a:solidFill>
                          <a:latin typeface="Arial"/>
                          <a:cs typeface="Arial"/>
                        </a:rPr>
                        <a:t> </a:t>
                      </a:r>
                      <a:r>
                        <a:rPr sz="2450" b="1" spc="5" dirty="0">
                          <a:solidFill>
                            <a:srgbClr val="FFFFFF"/>
                          </a:solidFill>
                          <a:latin typeface="Arial"/>
                          <a:cs typeface="Arial"/>
                        </a:rPr>
                        <a:t>Change  </a:t>
                      </a:r>
                      <a:r>
                        <a:rPr sz="2450" b="1" spc="10" dirty="0">
                          <a:solidFill>
                            <a:srgbClr val="FFFFFF"/>
                          </a:solidFill>
                          <a:latin typeface="Arial"/>
                          <a:cs typeface="Arial"/>
                        </a:rPr>
                        <a:t>(mph)</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1017269" marR="855344" indent="-154305">
                        <a:lnSpc>
                          <a:spcPct val="116100"/>
                        </a:lnSpc>
                        <a:spcBef>
                          <a:spcPts val="430"/>
                        </a:spcBef>
                      </a:pPr>
                      <a:r>
                        <a:rPr sz="2450" b="1" spc="-20" dirty="0">
                          <a:solidFill>
                            <a:srgbClr val="FFFFFF"/>
                          </a:solidFill>
                          <a:latin typeface="Arial"/>
                          <a:cs typeface="Arial"/>
                        </a:rPr>
                        <a:t>Travel </a:t>
                      </a:r>
                      <a:r>
                        <a:rPr sz="2450" b="1" spc="-5" dirty="0">
                          <a:solidFill>
                            <a:srgbClr val="FFFFFF"/>
                          </a:solidFill>
                          <a:latin typeface="Arial"/>
                          <a:cs typeface="Arial"/>
                        </a:rPr>
                        <a:t>Time  </a:t>
                      </a:r>
                      <a:r>
                        <a:rPr sz="2450" b="1" spc="10" dirty="0">
                          <a:solidFill>
                            <a:srgbClr val="FFFFFF"/>
                          </a:solidFill>
                          <a:latin typeface="Arial"/>
                          <a:cs typeface="Arial"/>
                        </a:rPr>
                        <a:t>(minutes)</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1"/>
                  </a:ext>
                </a:extLst>
              </a:tr>
              <a:tr h="609085">
                <a:tc>
                  <a:txBody>
                    <a:bodyPr/>
                    <a:lstStyle/>
                    <a:p>
                      <a:pPr algn="ctr">
                        <a:lnSpc>
                          <a:spcPct val="100000"/>
                        </a:lnSpc>
                        <a:spcBef>
                          <a:spcPts val="900"/>
                        </a:spcBef>
                      </a:pPr>
                      <a:r>
                        <a:rPr sz="2450" spc="5" dirty="0">
                          <a:latin typeface="Calibri"/>
                          <a:cs typeface="Calibri"/>
                        </a:rPr>
                        <a:t>No-Build</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-0.2</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+0.3</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609085">
                <a:tc>
                  <a:txBody>
                    <a:bodyPr/>
                    <a:lstStyle/>
                    <a:p>
                      <a:pPr algn="ctr">
                        <a:lnSpc>
                          <a:spcPct val="100000"/>
                        </a:lnSpc>
                        <a:spcBef>
                          <a:spcPts val="900"/>
                        </a:spcBef>
                      </a:pPr>
                      <a:r>
                        <a:rPr sz="2450" spc="5" dirty="0">
                          <a:latin typeface="Calibri"/>
                          <a:cs typeface="Calibri"/>
                        </a:rPr>
                        <a:t>Super-2</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+1.7</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-0.3</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bl>
          </a:graphicData>
        </a:graphic>
      </p:graphicFrame>
      <p:graphicFrame>
        <p:nvGraphicFramePr>
          <p:cNvPr id="5" name="object 5"/>
          <p:cNvGraphicFramePr>
            <a:graphicFrameLocks noGrp="1"/>
          </p:cNvGraphicFramePr>
          <p:nvPr/>
        </p:nvGraphicFramePr>
        <p:xfrm>
          <a:off x="10367702" y="7536129"/>
          <a:ext cx="9046845" cy="5423626"/>
        </p:xfrm>
        <a:graphic>
          <a:graphicData uri="http://schemas.openxmlformats.org/drawingml/2006/table">
            <a:tbl>
              <a:tblPr firstRow="1" bandRow="1">
                <a:tableStyleId>{2D5ABB26-0587-4C30-8999-92F81FD0307C}</a:tableStyleId>
              </a:tblPr>
              <a:tblGrid>
                <a:gridCol w="4858385">
                  <a:extLst>
                    <a:ext uri="{9D8B030D-6E8A-4147-A177-3AD203B41FA5}">
                      <a16:colId xmlns:a16="http://schemas.microsoft.com/office/drawing/2014/main" val="20000"/>
                    </a:ext>
                  </a:extLst>
                </a:gridCol>
                <a:gridCol w="4188460">
                  <a:extLst>
                    <a:ext uri="{9D8B030D-6E8A-4147-A177-3AD203B41FA5}">
                      <a16:colId xmlns:a16="http://schemas.microsoft.com/office/drawing/2014/main" val="20001"/>
                    </a:ext>
                  </a:extLst>
                </a:gridCol>
              </a:tblGrid>
              <a:tr h="1089118">
                <a:tc gridSpan="2">
                  <a:txBody>
                    <a:bodyPr/>
                    <a:lstStyle/>
                    <a:p>
                      <a:pPr algn="ctr">
                        <a:lnSpc>
                          <a:spcPct val="100000"/>
                        </a:lnSpc>
                        <a:spcBef>
                          <a:spcPts val="900"/>
                        </a:spcBef>
                      </a:pPr>
                      <a:r>
                        <a:rPr sz="2450" b="1" dirty="0">
                          <a:solidFill>
                            <a:srgbClr val="622322"/>
                          </a:solidFill>
                          <a:latin typeface="Cambria"/>
                          <a:cs typeface="Cambria"/>
                        </a:rPr>
                        <a:t>Possible </a:t>
                      </a:r>
                      <a:r>
                        <a:rPr sz="2450" b="1" spc="-40" dirty="0">
                          <a:solidFill>
                            <a:srgbClr val="622322"/>
                          </a:solidFill>
                          <a:latin typeface="Cambria"/>
                          <a:cs typeface="Cambria"/>
                        </a:rPr>
                        <a:t>Travel </a:t>
                      </a:r>
                      <a:r>
                        <a:rPr sz="2450" b="1" spc="10" dirty="0">
                          <a:solidFill>
                            <a:srgbClr val="622322"/>
                          </a:solidFill>
                          <a:latin typeface="Cambria"/>
                          <a:cs typeface="Cambria"/>
                        </a:rPr>
                        <a:t>Time </a:t>
                      </a:r>
                      <a:r>
                        <a:rPr sz="2450" b="1" dirty="0">
                          <a:solidFill>
                            <a:srgbClr val="622322"/>
                          </a:solidFill>
                          <a:latin typeface="Cambria"/>
                          <a:cs typeface="Cambria"/>
                        </a:rPr>
                        <a:t>Savings </a:t>
                      </a:r>
                      <a:r>
                        <a:rPr sz="2450" b="1" spc="10" dirty="0">
                          <a:solidFill>
                            <a:srgbClr val="622322"/>
                          </a:solidFill>
                          <a:latin typeface="Cambria"/>
                          <a:cs typeface="Cambria"/>
                        </a:rPr>
                        <a:t>With</a:t>
                      </a:r>
                      <a:r>
                        <a:rPr sz="2450" b="1" spc="-10" dirty="0">
                          <a:solidFill>
                            <a:srgbClr val="622322"/>
                          </a:solidFill>
                          <a:latin typeface="Cambria"/>
                          <a:cs typeface="Cambria"/>
                        </a:rPr>
                        <a:t> </a:t>
                      </a:r>
                      <a:r>
                        <a:rPr sz="2450" b="1" spc="5" dirty="0">
                          <a:solidFill>
                            <a:srgbClr val="622322"/>
                          </a:solidFill>
                          <a:latin typeface="Cambria"/>
                          <a:cs typeface="Cambria"/>
                        </a:rPr>
                        <a:t>Bypasses</a:t>
                      </a:r>
                      <a:endParaRPr sz="2450">
                        <a:latin typeface="Cambria"/>
                        <a:cs typeface="Cambria"/>
                      </a:endParaRPr>
                    </a:p>
                    <a:p>
                      <a:pPr algn="ctr">
                        <a:lnSpc>
                          <a:spcPct val="100000"/>
                        </a:lnSpc>
                        <a:spcBef>
                          <a:spcPts val="840"/>
                        </a:spcBef>
                      </a:pPr>
                      <a:r>
                        <a:rPr sz="2450" i="1" dirty="0">
                          <a:latin typeface="Calibri"/>
                          <a:cs typeface="Calibri"/>
                        </a:rPr>
                        <a:t>(All</a:t>
                      </a:r>
                      <a:r>
                        <a:rPr sz="2450" i="1" spc="5" dirty="0">
                          <a:latin typeface="Calibri"/>
                          <a:cs typeface="Calibri"/>
                        </a:rPr>
                        <a:t> Communities)*</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031178">
                <a:tc>
                  <a:txBody>
                    <a:bodyPr/>
                    <a:lstStyle/>
                    <a:p>
                      <a:pPr marL="1991995" marR="212725" indent="-1771650">
                        <a:lnSpc>
                          <a:spcPct val="116100"/>
                        </a:lnSpc>
                        <a:spcBef>
                          <a:spcPts val="430"/>
                        </a:spcBef>
                      </a:pPr>
                      <a:r>
                        <a:rPr sz="2450" b="1" spc="10" dirty="0">
                          <a:solidFill>
                            <a:srgbClr val="FFFFFF"/>
                          </a:solidFill>
                          <a:latin typeface="Arial"/>
                          <a:cs typeface="Arial"/>
                        </a:rPr>
                        <a:t>Assumed Posted Speed</a:t>
                      </a:r>
                      <a:r>
                        <a:rPr sz="2450" b="1" spc="-60" dirty="0">
                          <a:solidFill>
                            <a:srgbClr val="FFFFFF"/>
                          </a:solidFill>
                          <a:latin typeface="Arial"/>
                          <a:cs typeface="Arial"/>
                        </a:rPr>
                        <a:t> </a:t>
                      </a:r>
                      <a:r>
                        <a:rPr sz="2450" b="1" spc="10" dirty="0">
                          <a:solidFill>
                            <a:srgbClr val="FFFFFF"/>
                          </a:solidFill>
                          <a:latin typeface="Arial"/>
                          <a:cs typeface="Arial"/>
                        </a:rPr>
                        <a:t>Limit  (mph)</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1386840" marR="273685" indent="-1105535">
                        <a:lnSpc>
                          <a:spcPct val="116100"/>
                        </a:lnSpc>
                        <a:spcBef>
                          <a:spcPts val="430"/>
                        </a:spcBef>
                      </a:pPr>
                      <a:r>
                        <a:rPr sz="2450" b="1" spc="5" dirty="0">
                          <a:solidFill>
                            <a:srgbClr val="FFFFFF"/>
                          </a:solidFill>
                          <a:latin typeface="Arial"/>
                          <a:cs typeface="Arial"/>
                        </a:rPr>
                        <a:t>Est. </a:t>
                      </a:r>
                      <a:r>
                        <a:rPr sz="2450" b="1" spc="-20" dirty="0">
                          <a:solidFill>
                            <a:srgbClr val="FFFFFF"/>
                          </a:solidFill>
                          <a:latin typeface="Arial"/>
                          <a:cs typeface="Arial"/>
                        </a:rPr>
                        <a:t>Travel </a:t>
                      </a:r>
                      <a:r>
                        <a:rPr sz="2450" b="1" dirty="0">
                          <a:solidFill>
                            <a:srgbClr val="FFFFFF"/>
                          </a:solidFill>
                          <a:latin typeface="Arial"/>
                          <a:cs typeface="Arial"/>
                        </a:rPr>
                        <a:t>Time </a:t>
                      </a:r>
                      <a:r>
                        <a:rPr sz="2450" b="1" spc="5" dirty="0">
                          <a:solidFill>
                            <a:srgbClr val="FFFFFF"/>
                          </a:solidFill>
                          <a:latin typeface="Arial"/>
                          <a:cs typeface="Arial"/>
                        </a:rPr>
                        <a:t>Change  </a:t>
                      </a:r>
                      <a:r>
                        <a:rPr sz="2450" b="1" spc="10" dirty="0">
                          <a:solidFill>
                            <a:srgbClr val="FFFFFF"/>
                          </a:solidFill>
                          <a:latin typeface="Arial"/>
                          <a:cs typeface="Arial"/>
                        </a:rPr>
                        <a:t>(minutes)</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1"/>
                  </a:ext>
                </a:extLst>
              </a:tr>
              <a:tr h="609085">
                <a:tc>
                  <a:txBody>
                    <a:bodyPr/>
                    <a:lstStyle/>
                    <a:p>
                      <a:pPr algn="ctr">
                        <a:lnSpc>
                          <a:spcPct val="100000"/>
                        </a:lnSpc>
                        <a:spcBef>
                          <a:spcPts val="900"/>
                        </a:spcBef>
                      </a:pPr>
                      <a:r>
                        <a:rPr sz="2450" spc="10" dirty="0">
                          <a:latin typeface="Calibri"/>
                          <a:cs typeface="Calibri"/>
                        </a:rPr>
                        <a:t>55</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1</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609085">
                <a:tc>
                  <a:txBody>
                    <a:bodyPr/>
                    <a:lstStyle/>
                    <a:p>
                      <a:pPr algn="ctr">
                        <a:lnSpc>
                          <a:spcPct val="100000"/>
                        </a:lnSpc>
                        <a:spcBef>
                          <a:spcPts val="900"/>
                        </a:spcBef>
                      </a:pPr>
                      <a:r>
                        <a:rPr sz="2450" spc="10" dirty="0">
                          <a:latin typeface="Calibri"/>
                          <a:cs typeface="Calibri"/>
                        </a:rPr>
                        <a:t>60</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5</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609086">
                <a:tc>
                  <a:txBody>
                    <a:bodyPr/>
                    <a:lstStyle/>
                    <a:p>
                      <a:pPr algn="ctr">
                        <a:lnSpc>
                          <a:spcPct val="100000"/>
                        </a:lnSpc>
                        <a:spcBef>
                          <a:spcPts val="900"/>
                        </a:spcBef>
                      </a:pPr>
                      <a:r>
                        <a:rPr sz="2450" spc="10" dirty="0">
                          <a:latin typeface="Calibri"/>
                          <a:cs typeface="Calibri"/>
                        </a:rPr>
                        <a:t>65</a:t>
                      </a:r>
                      <a:endParaRPr sz="2450" dirty="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8</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476074">
                <a:tc gridSpan="2">
                  <a:txBody>
                    <a:bodyPr/>
                    <a:lstStyle/>
                    <a:p>
                      <a:pPr marL="201295" marR="553085">
                        <a:lnSpc>
                          <a:spcPct val="116100"/>
                        </a:lnSpc>
                        <a:spcBef>
                          <a:spcPts val="430"/>
                        </a:spcBef>
                      </a:pPr>
                      <a:r>
                        <a:rPr sz="2450" i="1" spc="5" dirty="0">
                          <a:latin typeface="Calibri"/>
                          <a:cs typeface="Calibri"/>
                        </a:rPr>
                        <a:t>*Based </a:t>
                      </a:r>
                      <a:r>
                        <a:rPr sz="2450" i="1" spc="10" dirty="0">
                          <a:latin typeface="Calibri"/>
                          <a:cs typeface="Calibri"/>
                        </a:rPr>
                        <a:t>on </a:t>
                      </a:r>
                      <a:r>
                        <a:rPr sz="2450" i="1" spc="5" dirty="0">
                          <a:latin typeface="Calibri"/>
                          <a:cs typeface="Calibri"/>
                        </a:rPr>
                        <a:t>time required </a:t>
                      </a:r>
                      <a:r>
                        <a:rPr sz="2450" i="1" spc="-10" dirty="0">
                          <a:latin typeface="Calibri"/>
                          <a:cs typeface="Calibri"/>
                        </a:rPr>
                        <a:t>to </a:t>
                      </a:r>
                      <a:r>
                        <a:rPr sz="2450" i="1" spc="5" dirty="0">
                          <a:latin typeface="Calibri"/>
                          <a:cs typeface="Calibri"/>
                        </a:rPr>
                        <a:t>travel </a:t>
                      </a:r>
                      <a:r>
                        <a:rPr sz="2450" i="1" spc="10" dirty="0">
                          <a:latin typeface="Calibri"/>
                          <a:cs typeface="Calibri"/>
                        </a:rPr>
                        <a:t>a </a:t>
                      </a:r>
                      <a:r>
                        <a:rPr sz="2450" i="1" spc="5" dirty="0">
                          <a:latin typeface="Calibri"/>
                          <a:cs typeface="Calibri"/>
                        </a:rPr>
                        <a:t>given </a:t>
                      </a:r>
                      <a:r>
                        <a:rPr sz="2450" i="1" spc="-5" dirty="0">
                          <a:latin typeface="Calibri"/>
                          <a:cs typeface="Calibri"/>
                        </a:rPr>
                        <a:t>distance </a:t>
                      </a:r>
                      <a:r>
                        <a:rPr sz="2450" i="1" dirty="0">
                          <a:latin typeface="Calibri"/>
                          <a:cs typeface="Calibri"/>
                        </a:rPr>
                        <a:t>(estimated </a:t>
                      </a:r>
                      <a:r>
                        <a:rPr sz="2450" i="1" spc="10" dirty="0">
                          <a:latin typeface="Calibri"/>
                          <a:cs typeface="Calibri"/>
                        </a:rPr>
                        <a:t>42-  </a:t>
                      </a:r>
                      <a:r>
                        <a:rPr sz="2450" i="1" spc="5" dirty="0">
                          <a:latin typeface="Calibri"/>
                          <a:cs typeface="Calibri"/>
                        </a:rPr>
                        <a:t>mile bypass length) at </a:t>
                      </a:r>
                      <a:r>
                        <a:rPr sz="2450" i="1" spc="10" dirty="0">
                          <a:latin typeface="Calibri"/>
                          <a:cs typeface="Calibri"/>
                        </a:rPr>
                        <a:t>a </a:t>
                      </a:r>
                      <a:r>
                        <a:rPr sz="2450" i="1" spc="-10" dirty="0">
                          <a:latin typeface="Calibri"/>
                          <a:cs typeface="Calibri"/>
                        </a:rPr>
                        <a:t>constant </a:t>
                      </a:r>
                      <a:r>
                        <a:rPr sz="2450" i="1" spc="5" dirty="0">
                          <a:latin typeface="Calibri"/>
                          <a:cs typeface="Calibri"/>
                        </a:rPr>
                        <a:t>given speed; times</a:t>
                      </a:r>
                      <a:r>
                        <a:rPr sz="2450" i="1" spc="25" dirty="0">
                          <a:latin typeface="Calibri"/>
                          <a:cs typeface="Calibri"/>
                        </a:rPr>
                        <a:t> </a:t>
                      </a:r>
                      <a:r>
                        <a:rPr sz="2450" i="1" spc="5" dirty="0">
                          <a:latin typeface="Calibri"/>
                          <a:cs typeface="Calibri"/>
                        </a:rPr>
                        <a:t>are</a:t>
                      </a:r>
                      <a:endParaRPr sz="2450" dirty="0">
                        <a:latin typeface="Calibri"/>
                        <a:cs typeface="Calibri"/>
                      </a:endParaRPr>
                    </a:p>
                    <a:p>
                      <a:pPr marL="201295">
                        <a:lnSpc>
                          <a:spcPct val="100000"/>
                        </a:lnSpc>
                        <a:spcBef>
                          <a:spcPts val="470"/>
                        </a:spcBef>
                      </a:pPr>
                      <a:r>
                        <a:rPr sz="2450" i="1" spc="5" dirty="0">
                          <a:latin typeface="Calibri"/>
                          <a:cs typeface="Calibri"/>
                        </a:rPr>
                        <a:t>not </a:t>
                      </a:r>
                      <a:r>
                        <a:rPr sz="2450" i="1" dirty="0">
                          <a:latin typeface="Calibri"/>
                          <a:cs typeface="Calibri"/>
                        </a:rPr>
                        <a:t>necessarily representative </a:t>
                      </a:r>
                      <a:r>
                        <a:rPr sz="2450" i="1" spc="5" dirty="0">
                          <a:latin typeface="Calibri"/>
                          <a:cs typeface="Calibri"/>
                        </a:rPr>
                        <a:t>of </a:t>
                      </a:r>
                      <a:r>
                        <a:rPr sz="2450" i="1" spc="10" dirty="0">
                          <a:latin typeface="Calibri"/>
                          <a:cs typeface="Calibri"/>
                        </a:rPr>
                        <a:t>a </a:t>
                      </a:r>
                      <a:r>
                        <a:rPr sz="2450" i="1" spc="-5" dirty="0">
                          <a:latin typeface="Calibri"/>
                          <a:cs typeface="Calibri"/>
                        </a:rPr>
                        <a:t>certain </a:t>
                      </a:r>
                      <a:r>
                        <a:rPr sz="2450" i="1" spc="5" dirty="0">
                          <a:latin typeface="Calibri"/>
                          <a:cs typeface="Calibri"/>
                        </a:rPr>
                        <a:t>number of travel</a:t>
                      </a:r>
                      <a:r>
                        <a:rPr sz="2450" i="1" spc="70" dirty="0">
                          <a:latin typeface="Calibri"/>
                          <a:cs typeface="Calibri"/>
                        </a:rPr>
                        <a:t> </a:t>
                      </a:r>
                      <a:r>
                        <a:rPr sz="2450" i="1" spc="5" dirty="0">
                          <a:latin typeface="Calibri"/>
                          <a:cs typeface="Calibri"/>
                        </a:rPr>
                        <a:t>lanes.</a:t>
                      </a:r>
                      <a:endParaRPr sz="2450" dirty="0">
                        <a:latin typeface="Calibri"/>
                        <a:cs typeface="Calibri"/>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
        <p:nvSpPr>
          <p:cNvPr id="7" name="Oval 6">
            <a:extLst>
              <a:ext uri="{FF2B5EF4-FFF2-40B4-BE49-F238E27FC236}">
                <a16:creationId xmlns:a16="http://schemas.microsoft.com/office/drawing/2014/main" id="{D7983C96-AD45-4EE0-9AB4-4C4FEA90DE28}"/>
              </a:ext>
            </a:extLst>
          </p:cNvPr>
          <p:cNvSpPr/>
          <p:nvPr/>
        </p:nvSpPr>
        <p:spPr>
          <a:xfrm>
            <a:off x="3879850" y="5635625"/>
            <a:ext cx="1295400" cy="579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6CDA09-57DE-420F-8F3D-3BD639A87A3F}"/>
              </a:ext>
            </a:extLst>
          </p:cNvPr>
          <p:cNvSpPr/>
          <p:nvPr/>
        </p:nvSpPr>
        <p:spPr>
          <a:xfrm>
            <a:off x="7080250" y="5635625"/>
            <a:ext cx="1295400" cy="556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B967D7-E07D-4D83-9035-22648DB2835B}"/>
              </a:ext>
            </a:extLst>
          </p:cNvPr>
          <p:cNvSpPr/>
          <p:nvPr/>
        </p:nvSpPr>
        <p:spPr>
          <a:xfrm>
            <a:off x="10814050" y="10893425"/>
            <a:ext cx="7772400" cy="6655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3546" y="489901"/>
            <a:ext cx="13641069" cy="1072515"/>
          </a:xfrm>
          <a:prstGeom prst="rect">
            <a:avLst/>
          </a:prstGeom>
        </p:spPr>
        <p:txBody>
          <a:bodyPr vert="horz" wrap="square" lIns="0" tIns="15240" rIns="0" bIns="0" rtlCol="0">
            <a:spAutoFit/>
          </a:bodyPr>
          <a:lstStyle/>
          <a:p>
            <a:pPr marL="12700">
              <a:lnSpc>
                <a:spcPct val="100000"/>
              </a:lnSpc>
              <a:spcBef>
                <a:spcPts val="120"/>
              </a:spcBef>
            </a:pPr>
            <a:r>
              <a:rPr spc="-35" dirty="0"/>
              <a:t>Why </a:t>
            </a:r>
            <a:r>
              <a:rPr spc="5" dirty="0"/>
              <a:t>Super-2 </a:t>
            </a:r>
            <a:r>
              <a:rPr spc="-30" dirty="0"/>
              <a:t>Highway</a:t>
            </a:r>
            <a:r>
              <a:rPr spc="10" dirty="0"/>
              <a:t> </a:t>
            </a:r>
            <a:r>
              <a:rPr spc="-5" dirty="0"/>
              <a:t>Recommended</a:t>
            </a:r>
          </a:p>
        </p:txBody>
      </p:sp>
      <p:sp>
        <p:nvSpPr>
          <p:cNvPr id="3" name="object 3"/>
          <p:cNvSpPr txBox="1"/>
          <p:nvPr/>
        </p:nvSpPr>
        <p:spPr>
          <a:xfrm>
            <a:off x="1034388" y="1806441"/>
            <a:ext cx="16739869" cy="3646170"/>
          </a:xfrm>
          <a:prstGeom prst="rect">
            <a:avLst/>
          </a:prstGeom>
        </p:spPr>
        <p:txBody>
          <a:bodyPr vert="horz" wrap="square" lIns="0" tIns="12065" rIns="0" bIns="0" rtlCol="0">
            <a:spAutoFit/>
          </a:bodyPr>
          <a:lstStyle/>
          <a:p>
            <a:pPr marL="577850" indent="-565150">
              <a:lnSpc>
                <a:spcPct val="100000"/>
              </a:lnSpc>
              <a:spcBef>
                <a:spcPts val="95"/>
              </a:spcBef>
              <a:buFont typeface="Arial"/>
              <a:buChar char="•"/>
              <a:tabLst>
                <a:tab pos="577850" algn="l"/>
                <a:tab pos="578485" algn="l"/>
              </a:tabLst>
            </a:pPr>
            <a:r>
              <a:rPr sz="4400" spc="-5" dirty="0">
                <a:latin typeface="Calibri"/>
                <a:cs typeface="Calibri"/>
              </a:rPr>
              <a:t>A Super-2 </a:t>
            </a:r>
            <a:r>
              <a:rPr sz="4400" spc="-30" dirty="0">
                <a:latin typeface="Calibri"/>
                <a:cs typeface="Calibri"/>
              </a:rPr>
              <a:t>highway </a:t>
            </a:r>
            <a:r>
              <a:rPr sz="4400" spc="-20" dirty="0">
                <a:latin typeface="Calibri"/>
                <a:cs typeface="Calibri"/>
              </a:rPr>
              <a:t>compared </a:t>
            </a:r>
            <a:r>
              <a:rPr sz="4400" spc="-25" dirty="0">
                <a:latin typeface="Calibri"/>
                <a:cs typeface="Calibri"/>
              </a:rPr>
              <a:t>to </a:t>
            </a:r>
            <a:r>
              <a:rPr sz="4400" spc="-5" dirty="0">
                <a:latin typeface="Calibri"/>
                <a:cs typeface="Calibri"/>
              </a:rPr>
              <a:t>a 4-lane</a:t>
            </a:r>
            <a:r>
              <a:rPr sz="4400" spc="110" dirty="0">
                <a:latin typeface="Calibri"/>
                <a:cs typeface="Calibri"/>
              </a:rPr>
              <a:t> </a:t>
            </a:r>
            <a:r>
              <a:rPr sz="4400" spc="-30" dirty="0">
                <a:latin typeface="Calibri"/>
                <a:cs typeface="Calibri"/>
              </a:rPr>
              <a:t>highway</a:t>
            </a:r>
            <a:endParaRPr sz="4400">
              <a:latin typeface="Calibri"/>
              <a:cs typeface="Calibri"/>
            </a:endParaRPr>
          </a:p>
          <a:p>
            <a:pPr marL="1237615" lvl="1" indent="-471170">
              <a:lnSpc>
                <a:spcPct val="100000"/>
              </a:lnSpc>
              <a:spcBef>
                <a:spcPts val="45"/>
              </a:spcBef>
              <a:buFont typeface="Arial"/>
              <a:buChar char="–"/>
              <a:tabLst>
                <a:tab pos="1238250" algn="l"/>
              </a:tabLst>
            </a:pPr>
            <a:r>
              <a:rPr sz="4000" spc="5" dirty="0">
                <a:latin typeface="Calibri"/>
                <a:cs typeface="Calibri"/>
              </a:rPr>
              <a:t>Is </a:t>
            </a:r>
            <a:r>
              <a:rPr sz="4000" spc="10" dirty="0">
                <a:latin typeface="Calibri"/>
                <a:cs typeface="Calibri"/>
              </a:rPr>
              <a:t>a </a:t>
            </a:r>
            <a:r>
              <a:rPr sz="4000" dirty="0">
                <a:latin typeface="Calibri"/>
                <a:cs typeface="Calibri"/>
              </a:rPr>
              <a:t>lower </a:t>
            </a:r>
            <a:r>
              <a:rPr sz="4000" spc="-10" dirty="0">
                <a:latin typeface="Calibri"/>
                <a:cs typeface="Calibri"/>
              </a:rPr>
              <a:t>cost</a:t>
            </a:r>
            <a:r>
              <a:rPr sz="4000" spc="-15" dirty="0">
                <a:latin typeface="Calibri"/>
                <a:cs typeface="Calibri"/>
              </a:rPr>
              <a:t> </a:t>
            </a:r>
            <a:r>
              <a:rPr sz="4000" spc="10" dirty="0">
                <a:latin typeface="Calibri"/>
                <a:cs typeface="Calibri"/>
              </a:rPr>
              <a:t>solution</a:t>
            </a:r>
            <a:endParaRPr sz="4000">
              <a:latin typeface="Calibri"/>
              <a:cs typeface="Calibri"/>
            </a:endParaRPr>
          </a:p>
          <a:p>
            <a:pPr marL="1237615" lvl="1" indent="-471170">
              <a:lnSpc>
                <a:spcPct val="100000"/>
              </a:lnSpc>
              <a:spcBef>
                <a:spcPts val="40"/>
              </a:spcBef>
              <a:buFont typeface="Arial"/>
              <a:buChar char="–"/>
              <a:tabLst>
                <a:tab pos="1238250" algn="l"/>
              </a:tabLst>
            </a:pPr>
            <a:r>
              <a:rPr sz="4000" spc="5" dirty="0">
                <a:latin typeface="Calibri"/>
                <a:cs typeface="Calibri"/>
              </a:rPr>
              <a:t>Is </a:t>
            </a:r>
            <a:r>
              <a:rPr sz="4000" spc="10" dirty="0">
                <a:latin typeface="Calibri"/>
                <a:cs typeface="Calibri"/>
              </a:rPr>
              <a:t>a </a:t>
            </a:r>
            <a:r>
              <a:rPr sz="4000" spc="-10" dirty="0">
                <a:latin typeface="Calibri"/>
                <a:cs typeface="Calibri"/>
              </a:rPr>
              <a:t>better </a:t>
            </a:r>
            <a:r>
              <a:rPr sz="4000" spc="-5" dirty="0">
                <a:latin typeface="Calibri"/>
                <a:cs typeface="Calibri"/>
              </a:rPr>
              <a:t>return </a:t>
            </a:r>
            <a:r>
              <a:rPr sz="4000" spc="15" dirty="0">
                <a:latin typeface="Calibri"/>
                <a:cs typeface="Calibri"/>
              </a:rPr>
              <a:t>on </a:t>
            </a:r>
            <a:r>
              <a:rPr sz="4000" spc="-20" dirty="0">
                <a:latin typeface="Calibri"/>
                <a:cs typeface="Calibri"/>
              </a:rPr>
              <a:t>taxpayer</a:t>
            </a:r>
            <a:r>
              <a:rPr sz="4000" spc="-15" dirty="0">
                <a:latin typeface="Calibri"/>
                <a:cs typeface="Calibri"/>
              </a:rPr>
              <a:t> </a:t>
            </a:r>
            <a:r>
              <a:rPr sz="4000" spc="-10" dirty="0">
                <a:latin typeface="Calibri"/>
                <a:cs typeface="Calibri"/>
              </a:rPr>
              <a:t>investment</a:t>
            </a:r>
            <a:endParaRPr sz="4000">
              <a:latin typeface="Calibri"/>
              <a:cs typeface="Calibri"/>
            </a:endParaRPr>
          </a:p>
          <a:p>
            <a:pPr marL="1237615" lvl="1" indent="-471170">
              <a:lnSpc>
                <a:spcPct val="100000"/>
              </a:lnSpc>
              <a:spcBef>
                <a:spcPts val="35"/>
              </a:spcBef>
              <a:buFont typeface="Arial"/>
              <a:buChar char="–"/>
              <a:tabLst>
                <a:tab pos="1238250" algn="l"/>
              </a:tabLst>
            </a:pPr>
            <a:r>
              <a:rPr sz="4000" spc="10" dirty="0">
                <a:latin typeface="Calibri"/>
                <a:cs typeface="Calibri"/>
              </a:rPr>
              <a:t>Has </a:t>
            </a:r>
            <a:r>
              <a:rPr sz="4000" spc="5" dirty="0">
                <a:latin typeface="Calibri"/>
                <a:cs typeface="Calibri"/>
              </a:rPr>
              <a:t>less </a:t>
            </a:r>
            <a:r>
              <a:rPr sz="4000" dirty="0">
                <a:latin typeface="Calibri"/>
                <a:cs typeface="Calibri"/>
              </a:rPr>
              <a:t>farmland, </a:t>
            </a:r>
            <a:r>
              <a:rPr sz="4000" spc="-15" dirty="0">
                <a:latin typeface="Calibri"/>
                <a:cs typeface="Calibri"/>
              </a:rPr>
              <a:t>private </a:t>
            </a:r>
            <a:r>
              <a:rPr sz="4000" spc="-30" dirty="0">
                <a:latin typeface="Calibri"/>
                <a:cs typeface="Calibri"/>
              </a:rPr>
              <a:t>property, </a:t>
            </a:r>
            <a:r>
              <a:rPr sz="4000" spc="10" dirty="0">
                <a:latin typeface="Calibri"/>
                <a:cs typeface="Calibri"/>
              </a:rPr>
              <a:t>and </a:t>
            </a:r>
            <a:r>
              <a:rPr sz="4000" spc="-10" dirty="0">
                <a:latin typeface="Calibri"/>
                <a:cs typeface="Calibri"/>
              </a:rPr>
              <a:t>natural </a:t>
            </a:r>
            <a:r>
              <a:rPr sz="4000" spc="-5" dirty="0">
                <a:latin typeface="Calibri"/>
                <a:cs typeface="Calibri"/>
              </a:rPr>
              <a:t>resource</a:t>
            </a:r>
            <a:r>
              <a:rPr sz="4000" spc="70" dirty="0">
                <a:latin typeface="Calibri"/>
                <a:cs typeface="Calibri"/>
              </a:rPr>
              <a:t> </a:t>
            </a:r>
            <a:r>
              <a:rPr sz="4000" spc="5" dirty="0">
                <a:latin typeface="Calibri"/>
                <a:cs typeface="Calibri"/>
              </a:rPr>
              <a:t>impacts</a:t>
            </a:r>
            <a:endParaRPr sz="4000">
              <a:latin typeface="Calibri"/>
              <a:cs typeface="Calibri"/>
            </a:endParaRPr>
          </a:p>
          <a:p>
            <a:pPr marL="1237615" marR="5080" lvl="1" indent="-471170">
              <a:lnSpc>
                <a:spcPts val="3870"/>
              </a:lnSpc>
              <a:spcBef>
                <a:spcPts val="940"/>
              </a:spcBef>
              <a:buFont typeface="Arial"/>
              <a:buChar char="–"/>
              <a:tabLst>
                <a:tab pos="1238250" algn="l"/>
              </a:tabLst>
            </a:pPr>
            <a:r>
              <a:rPr sz="4000" spc="-10" dirty="0">
                <a:latin typeface="Calibri"/>
                <a:cs typeface="Calibri"/>
              </a:rPr>
              <a:t>Affects </a:t>
            </a:r>
            <a:r>
              <a:rPr sz="4000" spc="-25" dirty="0">
                <a:latin typeface="Calibri"/>
                <a:cs typeface="Calibri"/>
              </a:rPr>
              <a:t>travel </a:t>
            </a:r>
            <a:r>
              <a:rPr sz="4000" spc="-5" dirty="0">
                <a:latin typeface="Calibri"/>
                <a:cs typeface="Calibri"/>
              </a:rPr>
              <a:t>patterns, </a:t>
            </a:r>
            <a:r>
              <a:rPr sz="4000" spc="10" dirty="0">
                <a:latin typeface="Calibri"/>
                <a:cs typeface="Calibri"/>
              </a:rPr>
              <a:t>access </a:t>
            </a:r>
            <a:r>
              <a:rPr sz="4000" spc="-10" dirty="0">
                <a:latin typeface="Calibri"/>
                <a:cs typeface="Calibri"/>
              </a:rPr>
              <a:t>to </a:t>
            </a:r>
            <a:r>
              <a:rPr sz="4000" spc="-5" dirty="0">
                <a:latin typeface="Calibri"/>
                <a:cs typeface="Calibri"/>
              </a:rPr>
              <a:t>existing </a:t>
            </a:r>
            <a:r>
              <a:rPr sz="4000" spc="5" dirty="0">
                <a:latin typeface="Calibri"/>
                <a:cs typeface="Calibri"/>
              </a:rPr>
              <a:t>businesses, </a:t>
            </a:r>
            <a:r>
              <a:rPr sz="4000" spc="10" dirty="0">
                <a:latin typeface="Calibri"/>
                <a:cs typeface="Calibri"/>
              </a:rPr>
              <a:t>and </a:t>
            </a:r>
            <a:r>
              <a:rPr sz="4000" dirty="0">
                <a:latin typeface="Calibri"/>
                <a:cs typeface="Calibri"/>
              </a:rPr>
              <a:t>potential </a:t>
            </a:r>
            <a:r>
              <a:rPr sz="4000" spc="-10" dirty="0">
                <a:latin typeface="Calibri"/>
                <a:cs typeface="Calibri"/>
              </a:rPr>
              <a:t>railroad  </a:t>
            </a:r>
            <a:r>
              <a:rPr sz="4000" dirty="0">
                <a:latin typeface="Calibri"/>
                <a:cs typeface="Calibri"/>
              </a:rPr>
              <a:t>conflicts</a:t>
            </a:r>
            <a:r>
              <a:rPr sz="4000" spc="5" dirty="0">
                <a:latin typeface="Calibri"/>
                <a:cs typeface="Calibri"/>
              </a:rPr>
              <a:t> less</a:t>
            </a:r>
            <a:endParaRPr sz="4000">
              <a:latin typeface="Calibri"/>
              <a:cs typeface="Calibri"/>
            </a:endParaRPr>
          </a:p>
        </p:txBody>
      </p:sp>
      <p:graphicFrame>
        <p:nvGraphicFramePr>
          <p:cNvPr id="4" name="object 4"/>
          <p:cNvGraphicFramePr>
            <a:graphicFrameLocks noGrp="1"/>
          </p:cNvGraphicFramePr>
          <p:nvPr/>
        </p:nvGraphicFramePr>
        <p:xfrm>
          <a:off x="1644510" y="5476854"/>
          <a:ext cx="17451069" cy="4969227"/>
        </p:xfrm>
        <a:graphic>
          <a:graphicData uri="http://schemas.openxmlformats.org/drawingml/2006/table">
            <a:tbl>
              <a:tblPr firstRow="1" bandRow="1">
                <a:tableStyleId>{2D5ABB26-0587-4C30-8999-92F81FD0307C}</a:tableStyleId>
              </a:tblPr>
              <a:tblGrid>
                <a:gridCol w="5746750">
                  <a:extLst>
                    <a:ext uri="{9D8B030D-6E8A-4147-A177-3AD203B41FA5}">
                      <a16:colId xmlns:a16="http://schemas.microsoft.com/office/drawing/2014/main" val="20000"/>
                    </a:ext>
                  </a:extLst>
                </a:gridCol>
                <a:gridCol w="11704319">
                  <a:extLst>
                    <a:ext uri="{9D8B030D-6E8A-4147-A177-3AD203B41FA5}">
                      <a16:colId xmlns:a16="http://schemas.microsoft.com/office/drawing/2014/main" val="20001"/>
                    </a:ext>
                  </a:extLst>
                </a:gridCol>
              </a:tblGrid>
              <a:tr h="864759">
                <a:tc gridSpan="2">
                  <a:txBody>
                    <a:bodyPr/>
                    <a:lstStyle/>
                    <a:p>
                      <a:pPr marL="3725545">
                        <a:lnSpc>
                          <a:spcPct val="100000"/>
                        </a:lnSpc>
                        <a:spcBef>
                          <a:spcPts val="905"/>
                        </a:spcBef>
                      </a:pPr>
                      <a:r>
                        <a:rPr sz="4000" b="1" spc="15" dirty="0">
                          <a:solidFill>
                            <a:srgbClr val="622322"/>
                          </a:solidFill>
                          <a:latin typeface="Cambria"/>
                          <a:cs typeface="Cambria"/>
                        </a:rPr>
                        <a:t>US </a:t>
                      </a:r>
                      <a:r>
                        <a:rPr sz="4000" b="1" spc="10" dirty="0">
                          <a:solidFill>
                            <a:srgbClr val="622322"/>
                          </a:solidFill>
                          <a:latin typeface="Cambria"/>
                          <a:cs typeface="Cambria"/>
                        </a:rPr>
                        <a:t>30 Super-2 </a:t>
                      </a:r>
                      <a:r>
                        <a:rPr sz="4000" b="1" spc="-40" dirty="0">
                          <a:solidFill>
                            <a:srgbClr val="622322"/>
                          </a:solidFill>
                          <a:latin typeface="Cambria"/>
                          <a:cs typeface="Cambria"/>
                        </a:rPr>
                        <a:t>Highway </a:t>
                      </a:r>
                      <a:r>
                        <a:rPr sz="4000" b="1" spc="-15" dirty="0">
                          <a:solidFill>
                            <a:srgbClr val="622322"/>
                          </a:solidFill>
                          <a:latin typeface="Cambria"/>
                          <a:cs typeface="Cambria"/>
                        </a:rPr>
                        <a:t>vs. </a:t>
                      </a:r>
                      <a:r>
                        <a:rPr sz="4000" b="1" spc="10" dirty="0">
                          <a:solidFill>
                            <a:srgbClr val="622322"/>
                          </a:solidFill>
                          <a:latin typeface="Cambria"/>
                          <a:cs typeface="Cambria"/>
                        </a:rPr>
                        <a:t>4-Lane</a:t>
                      </a:r>
                      <a:r>
                        <a:rPr sz="4000" b="1" spc="80" dirty="0">
                          <a:solidFill>
                            <a:srgbClr val="622322"/>
                          </a:solidFill>
                          <a:latin typeface="Cambria"/>
                          <a:cs typeface="Cambria"/>
                        </a:rPr>
                        <a:t> </a:t>
                      </a:r>
                      <a:r>
                        <a:rPr sz="4000" b="1" spc="-40" dirty="0">
                          <a:solidFill>
                            <a:srgbClr val="622322"/>
                          </a:solidFill>
                          <a:latin typeface="Cambria"/>
                          <a:cs typeface="Cambria"/>
                        </a:rPr>
                        <a:t>Highway</a:t>
                      </a:r>
                      <a:endParaRPr sz="4000">
                        <a:latin typeface="Cambria"/>
                        <a:cs typeface="Cambria"/>
                      </a:endParaRPr>
                    </a:p>
                  </a:txBody>
                  <a:tcPr marL="0" marR="0" marT="1149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2499051">
                <a:tc>
                  <a:txBody>
                    <a:bodyPr/>
                    <a:lstStyle/>
                    <a:p>
                      <a:pPr marL="1621790" marR="634365" indent="-981075">
                        <a:lnSpc>
                          <a:spcPct val="115900"/>
                        </a:lnSpc>
                        <a:spcBef>
                          <a:spcPts val="3920"/>
                        </a:spcBef>
                      </a:pPr>
                      <a:r>
                        <a:rPr sz="4000" b="1" spc="10" dirty="0">
                          <a:solidFill>
                            <a:srgbClr val="FFFFFF"/>
                          </a:solidFill>
                          <a:latin typeface="Arial"/>
                          <a:cs typeface="Arial"/>
                        </a:rPr>
                        <a:t>Construction</a:t>
                      </a:r>
                      <a:r>
                        <a:rPr sz="4000" b="1" spc="-40" dirty="0">
                          <a:solidFill>
                            <a:srgbClr val="FFFFFF"/>
                          </a:solidFill>
                          <a:latin typeface="Arial"/>
                          <a:cs typeface="Arial"/>
                        </a:rPr>
                        <a:t> </a:t>
                      </a:r>
                      <a:r>
                        <a:rPr sz="4000" b="1" spc="10" dirty="0">
                          <a:solidFill>
                            <a:srgbClr val="FFFFFF"/>
                          </a:solidFill>
                          <a:latin typeface="Arial"/>
                          <a:cs typeface="Arial"/>
                        </a:rPr>
                        <a:t>Cost  Difference</a:t>
                      </a:r>
                      <a:endParaRPr sz="4000">
                        <a:latin typeface="Arial"/>
                        <a:cs typeface="Arial"/>
                      </a:endParaRPr>
                    </a:p>
                  </a:txBody>
                  <a:tcPr marL="0" marR="0" marT="4978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422"/>
                    </a:solidFill>
                  </a:tcPr>
                </a:tc>
                <a:tc>
                  <a:txBody>
                    <a:bodyPr/>
                    <a:lstStyle/>
                    <a:p>
                      <a:pPr marL="41275" marR="97790">
                        <a:lnSpc>
                          <a:spcPts val="4840"/>
                        </a:lnSpc>
                        <a:spcBef>
                          <a:spcPts val="60"/>
                        </a:spcBef>
                      </a:pPr>
                      <a:r>
                        <a:rPr sz="4000" spc="10" dirty="0">
                          <a:latin typeface="Calibri"/>
                          <a:cs typeface="Calibri"/>
                        </a:rPr>
                        <a:t>When </a:t>
                      </a:r>
                      <a:r>
                        <a:rPr sz="4000" dirty="0">
                          <a:latin typeface="Calibri"/>
                          <a:cs typeface="Calibri"/>
                        </a:rPr>
                        <a:t>compared </a:t>
                      </a:r>
                      <a:r>
                        <a:rPr sz="4000" spc="-10" dirty="0">
                          <a:latin typeface="Calibri"/>
                          <a:cs typeface="Calibri"/>
                        </a:rPr>
                        <a:t>to </a:t>
                      </a:r>
                      <a:r>
                        <a:rPr sz="4000" spc="10" dirty="0">
                          <a:latin typeface="Calibri"/>
                          <a:cs typeface="Calibri"/>
                        </a:rPr>
                        <a:t>the </a:t>
                      </a:r>
                      <a:r>
                        <a:rPr sz="4000" spc="-10" dirty="0">
                          <a:latin typeface="Calibri"/>
                          <a:cs typeface="Calibri"/>
                        </a:rPr>
                        <a:t>cost </a:t>
                      </a:r>
                      <a:r>
                        <a:rPr sz="4000" spc="10" dirty="0">
                          <a:latin typeface="Calibri"/>
                          <a:cs typeface="Calibri"/>
                        </a:rPr>
                        <a:t>of </a:t>
                      </a:r>
                      <a:r>
                        <a:rPr sz="4000" spc="5" dirty="0">
                          <a:latin typeface="Calibri"/>
                          <a:cs typeface="Calibri"/>
                        </a:rPr>
                        <a:t>simply </a:t>
                      </a:r>
                      <a:r>
                        <a:rPr sz="4000" dirty="0">
                          <a:latin typeface="Calibri"/>
                          <a:cs typeface="Calibri"/>
                        </a:rPr>
                        <a:t>reconstructing </a:t>
                      </a:r>
                      <a:r>
                        <a:rPr sz="4000" spc="10" dirty="0">
                          <a:latin typeface="Calibri"/>
                          <a:cs typeface="Calibri"/>
                        </a:rPr>
                        <a:t>an  </a:t>
                      </a:r>
                      <a:r>
                        <a:rPr sz="4000" spc="-5" dirty="0">
                          <a:latin typeface="Calibri"/>
                          <a:cs typeface="Calibri"/>
                        </a:rPr>
                        <a:t>existing </a:t>
                      </a:r>
                      <a:r>
                        <a:rPr sz="4000" spc="5" dirty="0">
                          <a:latin typeface="Calibri"/>
                          <a:cs typeface="Calibri"/>
                        </a:rPr>
                        <a:t>2-lane </a:t>
                      </a:r>
                      <a:r>
                        <a:rPr sz="4000" spc="-45" dirty="0">
                          <a:latin typeface="Calibri"/>
                          <a:cs typeface="Calibri"/>
                        </a:rPr>
                        <a:t>highway, </a:t>
                      </a:r>
                      <a:r>
                        <a:rPr sz="4000" spc="10" dirty="0">
                          <a:latin typeface="Calibri"/>
                          <a:cs typeface="Calibri"/>
                        </a:rPr>
                        <a:t>the </a:t>
                      </a:r>
                      <a:r>
                        <a:rPr sz="4000" b="1" u="heavy" spc="5" dirty="0">
                          <a:uFill>
                            <a:solidFill>
                              <a:srgbClr val="000000"/>
                            </a:solidFill>
                          </a:uFill>
                          <a:latin typeface="Calibri"/>
                          <a:cs typeface="Calibri"/>
                        </a:rPr>
                        <a:t>additional</a:t>
                      </a:r>
                      <a:r>
                        <a:rPr sz="4000" b="1" spc="5" dirty="0">
                          <a:latin typeface="Calibri"/>
                          <a:cs typeface="Calibri"/>
                        </a:rPr>
                        <a:t> </a:t>
                      </a:r>
                      <a:r>
                        <a:rPr sz="4000" spc="-10" dirty="0">
                          <a:latin typeface="Calibri"/>
                          <a:cs typeface="Calibri"/>
                        </a:rPr>
                        <a:t>cost to </a:t>
                      </a:r>
                      <a:r>
                        <a:rPr sz="4000" spc="-5" dirty="0">
                          <a:latin typeface="Calibri"/>
                          <a:cs typeface="Calibri"/>
                        </a:rPr>
                        <a:t>upgrade  </a:t>
                      </a:r>
                      <a:r>
                        <a:rPr sz="4000" spc="-10" dirty="0">
                          <a:latin typeface="Calibri"/>
                          <a:cs typeface="Calibri"/>
                        </a:rPr>
                        <a:t>to </a:t>
                      </a:r>
                      <a:r>
                        <a:rPr sz="4000" spc="10" dirty="0">
                          <a:latin typeface="Calibri"/>
                          <a:cs typeface="Calibri"/>
                        </a:rPr>
                        <a:t>a Super-2 </a:t>
                      </a:r>
                      <a:r>
                        <a:rPr sz="4000" spc="5" dirty="0">
                          <a:latin typeface="Calibri"/>
                          <a:cs typeface="Calibri"/>
                        </a:rPr>
                        <a:t>is </a:t>
                      </a:r>
                      <a:r>
                        <a:rPr sz="4000" spc="10" dirty="0">
                          <a:latin typeface="Calibri"/>
                          <a:cs typeface="Calibri"/>
                        </a:rPr>
                        <a:t>about </a:t>
                      </a:r>
                      <a:r>
                        <a:rPr sz="4000" spc="15" dirty="0">
                          <a:latin typeface="Calibri"/>
                          <a:cs typeface="Calibri"/>
                        </a:rPr>
                        <a:t>15% </a:t>
                      </a:r>
                      <a:r>
                        <a:rPr sz="4000" spc="-10" dirty="0">
                          <a:latin typeface="Calibri"/>
                          <a:cs typeface="Calibri"/>
                        </a:rPr>
                        <a:t>to </a:t>
                      </a:r>
                      <a:r>
                        <a:rPr sz="4000" spc="15" dirty="0">
                          <a:latin typeface="Calibri"/>
                          <a:cs typeface="Calibri"/>
                        </a:rPr>
                        <a:t>20% </a:t>
                      </a:r>
                      <a:r>
                        <a:rPr sz="4000" spc="10" dirty="0">
                          <a:latin typeface="Calibri"/>
                          <a:cs typeface="Calibri"/>
                        </a:rPr>
                        <a:t>of the </a:t>
                      </a:r>
                      <a:r>
                        <a:rPr sz="4000" spc="-10" dirty="0">
                          <a:latin typeface="Calibri"/>
                          <a:cs typeface="Calibri"/>
                        </a:rPr>
                        <a:t>cost to</a:t>
                      </a:r>
                      <a:r>
                        <a:rPr sz="4000" spc="-45" dirty="0">
                          <a:latin typeface="Calibri"/>
                          <a:cs typeface="Calibri"/>
                        </a:rPr>
                        <a:t> </a:t>
                      </a:r>
                      <a:r>
                        <a:rPr sz="4000" spc="-5" dirty="0">
                          <a:latin typeface="Calibri"/>
                          <a:cs typeface="Calibri"/>
                        </a:rPr>
                        <a:t>upgrade</a:t>
                      </a:r>
                      <a:endParaRPr sz="4000">
                        <a:latin typeface="Calibri"/>
                        <a:cs typeface="Calibri"/>
                      </a:endParaRPr>
                    </a:p>
                    <a:p>
                      <a:pPr marL="41275">
                        <a:lnSpc>
                          <a:spcPts val="4665"/>
                        </a:lnSpc>
                      </a:pPr>
                      <a:r>
                        <a:rPr sz="4000" spc="-10" dirty="0">
                          <a:latin typeface="Calibri"/>
                          <a:cs typeface="Calibri"/>
                        </a:rPr>
                        <a:t>to </a:t>
                      </a:r>
                      <a:r>
                        <a:rPr sz="4000" spc="10" dirty="0">
                          <a:latin typeface="Calibri"/>
                          <a:cs typeface="Calibri"/>
                        </a:rPr>
                        <a:t>a </a:t>
                      </a:r>
                      <a:r>
                        <a:rPr sz="4000" spc="5" dirty="0">
                          <a:latin typeface="Calibri"/>
                          <a:cs typeface="Calibri"/>
                        </a:rPr>
                        <a:t>4-lane</a:t>
                      </a:r>
                      <a:r>
                        <a:rPr sz="4000" spc="10" dirty="0">
                          <a:latin typeface="Calibri"/>
                          <a:cs typeface="Calibri"/>
                        </a:rPr>
                        <a:t> </a:t>
                      </a:r>
                      <a:r>
                        <a:rPr sz="4000" spc="-45" dirty="0">
                          <a:latin typeface="Calibri"/>
                          <a:cs typeface="Calibri"/>
                        </a:rPr>
                        <a:t>highway.</a:t>
                      </a:r>
                      <a:endParaRPr sz="4000">
                        <a:latin typeface="Calibri"/>
                        <a:cs typeface="Calibri"/>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r h="1605417">
                <a:tc>
                  <a:txBody>
                    <a:bodyPr/>
                    <a:lstStyle/>
                    <a:p>
                      <a:pPr marL="681990" marR="675005" indent="82550">
                        <a:lnSpc>
                          <a:spcPct val="115900"/>
                        </a:lnSpc>
                        <a:spcBef>
                          <a:spcPts val="400"/>
                        </a:spcBef>
                      </a:pPr>
                      <a:r>
                        <a:rPr sz="4000" b="1" dirty="0">
                          <a:solidFill>
                            <a:srgbClr val="FFFFFF"/>
                          </a:solidFill>
                          <a:latin typeface="Arial"/>
                          <a:cs typeface="Arial"/>
                        </a:rPr>
                        <a:t>Right-of-Way </a:t>
                      </a:r>
                      <a:r>
                        <a:rPr sz="4000" b="1" spc="15" dirty="0">
                          <a:solidFill>
                            <a:srgbClr val="FFFFFF"/>
                          </a:solidFill>
                          <a:latin typeface="Arial"/>
                          <a:cs typeface="Arial"/>
                        </a:rPr>
                        <a:t>and  </a:t>
                      </a:r>
                      <a:r>
                        <a:rPr sz="4000" b="1" spc="10" dirty="0">
                          <a:solidFill>
                            <a:srgbClr val="FFFFFF"/>
                          </a:solidFill>
                          <a:latin typeface="Arial"/>
                          <a:cs typeface="Arial"/>
                        </a:rPr>
                        <a:t>Farmland</a:t>
                      </a:r>
                      <a:r>
                        <a:rPr sz="4000" b="1" spc="-45" dirty="0">
                          <a:solidFill>
                            <a:srgbClr val="FFFFFF"/>
                          </a:solidFill>
                          <a:latin typeface="Arial"/>
                          <a:cs typeface="Arial"/>
                        </a:rPr>
                        <a:t> </a:t>
                      </a:r>
                      <a:r>
                        <a:rPr sz="4000" b="1" spc="15" dirty="0">
                          <a:solidFill>
                            <a:srgbClr val="FFFFFF"/>
                          </a:solidFill>
                          <a:latin typeface="Arial"/>
                          <a:cs typeface="Arial"/>
                        </a:rPr>
                        <a:t>Impacts</a:t>
                      </a:r>
                      <a:endParaRPr sz="4000">
                        <a:latin typeface="Arial"/>
                        <a:cs typeface="Arial"/>
                      </a:endParaRPr>
                    </a:p>
                  </a:txBody>
                  <a:tcPr marL="0" marR="0" marT="50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422"/>
                    </a:solidFill>
                  </a:tcPr>
                </a:tc>
                <a:tc>
                  <a:txBody>
                    <a:bodyPr/>
                    <a:lstStyle/>
                    <a:p>
                      <a:pPr marL="41275" marR="687070">
                        <a:lnSpc>
                          <a:spcPct val="100800"/>
                        </a:lnSpc>
                        <a:spcBef>
                          <a:spcPts val="1215"/>
                        </a:spcBef>
                      </a:pPr>
                      <a:r>
                        <a:rPr sz="4000" spc="5" dirty="0">
                          <a:latin typeface="Calibri"/>
                          <a:cs typeface="Calibri"/>
                        </a:rPr>
                        <a:t>Super-2 impacts </a:t>
                      </a:r>
                      <a:r>
                        <a:rPr sz="4000" spc="-10" dirty="0">
                          <a:latin typeface="Calibri"/>
                          <a:cs typeface="Calibri"/>
                        </a:rPr>
                        <a:t>are </a:t>
                      </a:r>
                      <a:r>
                        <a:rPr sz="4000" spc="10" dirty="0">
                          <a:latin typeface="Calibri"/>
                          <a:cs typeface="Calibri"/>
                        </a:rPr>
                        <a:t>about 1/3 of the those </a:t>
                      </a:r>
                      <a:r>
                        <a:rPr sz="4000" spc="-5" dirty="0">
                          <a:latin typeface="Calibri"/>
                          <a:cs typeface="Calibri"/>
                        </a:rPr>
                        <a:t>expected  </a:t>
                      </a:r>
                      <a:r>
                        <a:rPr sz="4000" spc="10" dirty="0">
                          <a:latin typeface="Calibri"/>
                          <a:cs typeface="Calibri"/>
                        </a:rPr>
                        <a:t>with a </a:t>
                      </a:r>
                      <a:r>
                        <a:rPr sz="4000" spc="5" dirty="0">
                          <a:latin typeface="Calibri"/>
                          <a:cs typeface="Calibri"/>
                        </a:rPr>
                        <a:t>4-lane </a:t>
                      </a:r>
                      <a:r>
                        <a:rPr sz="4000" spc="-15" dirty="0">
                          <a:latin typeface="Calibri"/>
                          <a:cs typeface="Calibri"/>
                        </a:rPr>
                        <a:t>highway </a:t>
                      </a:r>
                      <a:r>
                        <a:rPr sz="4000" spc="10" dirty="0">
                          <a:latin typeface="Calibri"/>
                          <a:cs typeface="Calibri"/>
                        </a:rPr>
                        <a:t>and</a:t>
                      </a:r>
                      <a:r>
                        <a:rPr sz="4000" spc="30" dirty="0">
                          <a:latin typeface="Calibri"/>
                          <a:cs typeface="Calibri"/>
                        </a:rPr>
                        <a:t> </a:t>
                      </a:r>
                      <a:r>
                        <a:rPr sz="4000" spc="5" dirty="0">
                          <a:latin typeface="Calibri"/>
                          <a:cs typeface="Calibri"/>
                        </a:rPr>
                        <a:t>bypasses</a:t>
                      </a:r>
                      <a:endParaRPr sz="4000">
                        <a:latin typeface="Calibri"/>
                        <a:cs typeface="Calibri"/>
                      </a:endParaRPr>
                    </a:p>
                  </a:txBody>
                  <a:tcPr marL="0" marR="0" marT="154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1034388" y="11214183"/>
            <a:ext cx="17612995" cy="2653030"/>
          </a:xfrm>
          <a:prstGeom prst="rect">
            <a:avLst/>
          </a:prstGeom>
        </p:spPr>
        <p:txBody>
          <a:bodyPr vert="horz" wrap="square" lIns="0" tIns="88265" rIns="0" bIns="0" rtlCol="0">
            <a:spAutoFit/>
          </a:bodyPr>
          <a:lstStyle/>
          <a:p>
            <a:pPr marL="577850" marR="5080" indent="-565150">
              <a:lnSpc>
                <a:spcPts val="4750"/>
              </a:lnSpc>
              <a:spcBef>
                <a:spcPts val="695"/>
              </a:spcBef>
              <a:buFont typeface="Arial"/>
              <a:buChar char="•"/>
              <a:tabLst>
                <a:tab pos="577850" algn="l"/>
                <a:tab pos="578485" algn="l"/>
              </a:tabLst>
            </a:pPr>
            <a:r>
              <a:rPr sz="4400" spc="-5" dirty="0">
                <a:latin typeface="Calibri"/>
                <a:cs typeface="Calibri"/>
              </a:rPr>
              <a:t>Super-2 </a:t>
            </a:r>
            <a:r>
              <a:rPr sz="4400" spc="-30" dirty="0">
                <a:latin typeface="Calibri"/>
                <a:cs typeface="Calibri"/>
              </a:rPr>
              <a:t>highway </a:t>
            </a:r>
            <a:r>
              <a:rPr sz="4400" spc="-15" dirty="0">
                <a:latin typeface="Calibri"/>
                <a:cs typeface="Calibri"/>
              </a:rPr>
              <a:t>style </a:t>
            </a:r>
            <a:r>
              <a:rPr sz="4400" spc="-20" dirty="0">
                <a:latin typeface="Calibri"/>
                <a:cs typeface="Calibri"/>
              </a:rPr>
              <a:t>improvements can provide </a:t>
            </a:r>
            <a:r>
              <a:rPr sz="4400" spc="-10" dirty="0">
                <a:latin typeface="Calibri"/>
                <a:cs typeface="Calibri"/>
              </a:rPr>
              <a:t>significant </a:t>
            </a:r>
            <a:r>
              <a:rPr sz="4400" spc="-35" dirty="0">
                <a:latin typeface="Calibri"/>
                <a:cs typeface="Calibri"/>
              </a:rPr>
              <a:t>safety </a:t>
            </a:r>
            <a:r>
              <a:rPr sz="4400" spc="-10" dirty="0">
                <a:latin typeface="Calibri"/>
                <a:cs typeface="Calibri"/>
              </a:rPr>
              <a:t>benefits  </a:t>
            </a:r>
            <a:r>
              <a:rPr sz="4400" spc="-15" dirty="0">
                <a:latin typeface="Calibri"/>
                <a:cs typeface="Calibri"/>
              </a:rPr>
              <a:t>where </a:t>
            </a:r>
            <a:r>
              <a:rPr sz="4400" spc="-35" dirty="0">
                <a:latin typeface="Calibri"/>
                <a:cs typeface="Calibri"/>
              </a:rPr>
              <a:t>safety </a:t>
            </a:r>
            <a:r>
              <a:rPr sz="4400" spc="-15" dirty="0">
                <a:latin typeface="Calibri"/>
                <a:cs typeface="Calibri"/>
              </a:rPr>
              <a:t>problems</a:t>
            </a:r>
            <a:r>
              <a:rPr sz="4400" spc="55" dirty="0">
                <a:latin typeface="Calibri"/>
                <a:cs typeface="Calibri"/>
              </a:rPr>
              <a:t> </a:t>
            </a:r>
            <a:r>
              <a:rPr sz="4400" spc="-30" dirty="0">
                <a:latin typeface="Calibri"/>
                <a:cs typeface="Calibri"/>
              </a:rPr>
              <a:t>exist</a:t>
            </a:r>
            <a:endParaRPr sz="4400">
              <a:latin typeface="Calibri"/>
              <a:cs typeface="Calibri"/>
            </a:endParaRPr>
          </a:p>
          <a:p>
            <a:pPr marL="1237615" lvl="1" indent="-471170">
              <a:lnSpc>
                <a:spcPct val="100000"/>
              </a:lnSpc>
              <a:spcBef>
                <a:spcPts val="465"/>
              </a:spcBef>
              <a:buFont typeface="Arial"/>
              <a:buChar char="–"/>
              <a:tabLst>
                <a:tab pos="1238250" algn="l"/>
              </a:tabLst>
            </a:pPr>
            <a:r>
              <a:rPr sz="4000" spc="10" dirty="0">
                <a:latin typeface="Calibri"/>
                <a:cs typeface="Calibri"/>
              </a:rPr>
              <a:t>US 169 </a:t>
            </a:r>
            <a:r>
              <a:rPr sz="4000" spc="-5" dirty="0">
                <a:latin typeface="Calibri"/>
                <a:cs typeface="Calibri"/>
              </a:rPr>
              <a:t>Fort </a:t>
            </a:r>
            <a:r>
              <a:rPr sz="4000" spc="5" dirty="0">
                <a:latin typeface="Calibri"/>
                <a:cs typeface="Calibri"/>
              </a:rPr>
              <a:t>Dodge </a:t>
            </a:r>
            <a:r>
              <a:rPr sz="4000" spc="-10" dirty="0">
                <a:latin typeface="Calibri"/>
                <a:cs typeface="Calibri"/>
              </a:rPr>
              <a:t>to </a:t>
            </a:r>
            <a:r>
              <a:rPr sz="4000" spc="10" dirty="0">
                <a:latin typeface="Calibri"/>
                <a:cs typeface="Calibri"/>
              </a:rPr>
              <a:t>Humboldt – </a:t>
            </a:r>
            <a:r>
              <a:rPr sz="4000" spc="15" dirty="0">
                <a:latin typeface="Calibri"/>
                <a:cs typeface="Calibri"/>
              </a:rPr>
              <a:t>67% </a:t>
            </a:r>
            <a:r>
              <a:rPr sz="4000" spc="-5" dirty="0">
                <a:latin typeface="Calibri"/>
                <a:cs typeface="Calibri"/>
              </a:rPr>
              <a:t>crash</a:t>
            </a:r>
            <a:r>
              <a:rPr sz="4000" spc="-20" dirty="0">
                <a:latin typeface="Calibri"/>
                <a:cs typeface="Calibri"/>
              </a:rPr>
              <a:t> </a:t>
            </a:r>
            <a:r>
              <a:rPr sz="4000" dirty="0">
                <a:latin typeface="Calibri"/>
                <a:cs typeface="Calibri"/>
              </a:rPr>
              <a:t>decrease</a:t>
            </a:r>
            <a:endParaRPr sz="4000">
              <a:latin typeface="Calibri"/>
              <a:cs typeface="Calibri"/>
            </a:endParaRPr>
          </a:p>
          <a:p>
            <a:pPr marL="1237615" lvl="1" indent="-471170">
              <a:lnSpc>
                <a:spcPct val="100000"/>
              </a:lnSpc>
              <a:spcBef>
                <a:spcPts val="520"/>
              </a:spcBef>
              <a:buFont typeface="Arial"/>
              <a:buChar char="–"/>
              <a:tabLst>
                <a:tab pos="1238250" algn="l"/>
              </a:tabLst>
            </a:pPr>
            <a:r>
              <a:rPr sz="4000" spc="10" dirty="0">
                <a:latin typeface="Calibri"/>
                <a:cs typeface="Calibri"/>
              </a:rPr>
              <a:t>US 63 </a:t>
            </a:r>
            <a:r>
              <a:rPr sz="4000" dirty="0">
                <a:latin typeface="Calibri"/>
                <a:cs typeface="Calibri"/>
              </a:rPr>
              <a:t>Oskaloosa </a:t>
            </a:r>
            <a:r>
              <a:rPr sz="4000" spc="-10" dirty="0">
                <a:latin typeface="Calibri"/>
                <a:cs typeface="Calibri"/>
              </a:rPr>
              <a:t>to </a:t>
            </a:r>
            <a:r>
              <a:rPr sz="4000" spc="5" dirty="0">
                <a:latin typeface="Calibri"/>
                <a:cs typeface="Calibri"/>
              </a:rPr>
              <a:t>New </a:t>
            </a:r>
            <a:r>
              <a:rPr sz="4000" dirty="0">
                <a:latin typeface="Calibri"/>
                <a:cs typeface="Calibri"/>
              </a:rPr>
              <a:t>Sharon </a:t>
            </a:r>
            <a:r>
              <a:rPr sz="4000" spc="10" dirty="0">
                <a:latin typeface="Calibri"/>
                <a:cs typeface="Calibri"/>
              </a:rPr>
              <a:t>– </a:t>
            </a:r>
            <a:r>
              <a:rPr sz="4000" spc="15" dirty="0">
                <a:latin typeface="Calibri"/>
                <a:cs typeface="Calibri"/>
              </a:rPr>
              <a:t>49% </a:t>
            </a:r>
            <a:r>
              <a:rPr sz="4000" spc="-5" dirty="0">
                <a:latin typeface="Calibri"/>
                <a:cs typeface="Calibri"/>
              </a:rPr>
              <a:t>crash</a:t>
            </a:r>
            <a:r>
              <a:rPr sz="4000" spc="-15" dirty="0">
                <a:latin typeface="Calibri"/>
                <a:cs typeface="Calibri"/>
              </a:rPr>
              <a:t> </a:t>
            </a:r>
            <a:r>
              <a:rPr sz="4000" dirty="0">
                <a:latin typeface="Calibri"/>
                <a:cs typeface="Calibri"/>
              </a:rPr>
              <a:t>decrease</a:t>
            </a:r>
            <a:endParaRPr sz="40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03650" y="987425"/>
            <a:ext cx="13852145" cy="2119630"/>
          </a:xfrm>
        </p:spPr>
        <p:txBody>
          <a:bodyPr vert="horz" wrap="square" lIns="201041" tIns="100521" rIns="201041" bIns="100521" rtlCol="0" anchor="ctr">
            <a:normAutofit/>
          </a:bodyPr>
          <a:lstStyle/>
          <a:p>
            <a:pPr algn="l" defTabSz="2010400"/>
            <a:r>
              <a:rPr lang="en-US" sz="9674" dirty="0">
                <a:solidFill>
                  <a:schemeClr val="accent2">
                    <a:lumMod val="75000"/>
                  </a:schemeClr>
                </a:solidFill>
              </a:rPr>
              <a:t>US 30 </a:t>
            </a:r>
            <a:r>
              <a:rPr lang="en-US" sz="9674" dirty="0" err="1">
                <a:solidFill>
                  <a:schemeClr val="accent2">
                    <a:lumMod val="75000"/>
                  </a:schemeClr>
                </a:solidFill>
              </a:rPr>
              <a:t>PEL</a:t>
            </a:r>
            <a:r>
              <a:rPr lang="en-US" sz="9674" dirty="0">
                <a:solidFill>
                  <a:schemeClr val="accent2">
                    <a:lumMod val="75000"/>
                  </a:schemeClr>
                </a:solidFill>
              </a:rPr>
              <a:t> </a:t>
            </a:r>
            <a:r>
              <a:rPr lang="en-AU" sz="9674" dirty="0">
                <a:solidFill>
                  <a:schemeClr val="accent2">
                    <a:lumMod val="75000"/>
                  </a:schemeClr>
                </a:solidFill>
              </a:rPr>
              <a:t>Study Area</a:t>
            </a:r>
          </a:p>
        </p:txBody>
      </p:sp>
      <p:sp>
        <p:nvSpPr>
          <p:cNvPr id="9" name="Content Placeholder 8"/>
          <p:cNvSpPr>
            <a:spLocks noGrp="1"/>
          </p:cNvSpPr>
          <p:nvPr>
            <p:ph idx="1"/>
          </p:nvPr>
        </p:nvSpPr>
        <p:spPr>
          <a:xfrm>
            <a:off x="908050" y="4111625"/>
            <a:ext cx="18190845" cy="2926396"/>
          </a:xfrm>
        </p:spPr>
        <p:txBody>
          <a:bodyPr>
            <a:normAutofit/>
          </a:bodyPr>
          <a:lstStyle/>
          <a:p>
            <a:r>
              <a:rPr lang="en-AU" dirty="0"/>
              <a:t>Early planning level study of US 30 between Lisbon and DeWitt </a:t>
            </a:r>
          </a:p>
          <a:p>
            <a:pPr marL="652984" lvl="1"/>
            <a:endParaRPr lang="en-AU" dirty="0"/>
          </a:p>
        </p:txBody>
      </p:sp>
      <p:pic>
        <p:nvPicPr>
          <p:cNvPr id="2" name="Picture 1">
            <a:extLst>
              <a:ext uri="{FF2B5EF4-FFF2-40B4-BE49-F238E27FC236}">
                <a16:creationId xmlns:a16="http://schemas.microsoft.com/office/drawing/2014/main" id="{462BB69B-11C9-441E-8D79-CC6CC353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 y="5370583"/>
            <a:ext cx="18670553" cy="7785952"/>
          </a:xfrm>
          <a:prstGeom prst="rect">
            <a:avLst/>
          </a:prstGeom>
          <a:ln w="19050">
            <a:solidFill>
              <a:schemeClr val="accent2">
                <a:lumMod val="75000"/>
              </a:schemeClr>
            </a:solidFill>
          </a:ln>
        </p:spPr>
      </p:pic>
      <p:sp>
        <p:nvSpPr>
          <p:cNvPr id="7" name="Slide Number Placeholder 6">
            <a:extLst>
              <a:ext uri="{FF2B5EF4-FFF2-40B4-BE49-F238E27FC236}">
                <a16:creationId xmlns:a16="http://schemas.microsoft.com/office/drawing/2014/main" id="{0C0B2DB8-C33D-41C4-BCF1-C0B90D4D3620}"/>
              </a:ext>
            </a:extLst>
          </p:cNvPr>
          <p:cNvSpPr>
            <a:spLocks noGrp="1"/>
          </p:cNvSpPr>
          <p:nvPr>
            <p:ph type="sldNum" sz="quarter" idx="12"/>
          </p:nvPr>
        </p:nvSpPr>
        <p:spPr/>
        <p:txBody>
          <a:bodyPr/>
          <a:lstStyle/>
          <a:p>
            <a:fld id="{9B44124D-C471-46D2-803A-34C78BE64E2A}" type="slidenum">
              <a:rPr lang="en-US" smtClean="0"/>
              <a:t>2</a:t>
            </a:fld>
            <a:endParaRPr lang="en-US"/>
          </a:p>
        </p:txBody>
      </p:sp>
    </p:spTree>
    <p:extLst>
      <p:ext uri="{BB962C8B-B14F-4D97-AF65-F5344CB8AC3E}">
        <p14:creationId xmlns:p14="http://schemas.microsoft.com/office/powerpoint/2010/main" val="8797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4787" y="631833"/>
            <a:ext cx="18004790" cy="2119630"/>
          </a:xfrm>
          <a:prstGeom prst="rect">
            <a:avLst/>
          </a:prstGeom>
        </p:spPr>
        <p:txBody>
          <a:bodyPr vert="horz" wrap="square" lIns="0" tIns="12065" rIns="0" bIns="0" rtlCol="0">
            <a:spAutoFit/>
          </a:bodyPr>
          <a:lstStyle/>
          <a:p>
            <a:pPr marL="12700" marR="5080">
              <a:lnSpc>
                <a:spcPct val="100299"/>
              </a:lnSpc>
              <a:spcBef>
                <a:spcPts val="95"/>
              </a:spcBef>
            </a:pPr>
            <a:r>
              <a:rPr spc="-35" dirty="0"/>
              <a:t>Why </a:t>
            </a:r>
            <a:r>
              <a:rPr spc="5" dirty="0"/>
              <a:t>Super-2 </a:t>
            </a:r>
            <a:r>
              <a:rPr spc="-30" dirty="0"/>
              <a:t>Highway </a:t>
            </a:r>
            <a:r>
              <a:rPr spc="-5" dirty="0"/>
              <a:t>Recommended </a:t>
            </a:r>
            <a:r>
              <a:rPr spc="10" dirty="0"/>
              <a:t>– A </a:t>
            </a:r>
            <a:r>
              <a:rPr spc="5" dirty="0"/>
              <a:t>Super-2  </a:t>
            </a:r>
            <a:r>
              <a:rPr dirty="0"/>
              <a:t>Will </a:t>
            </a:r>
            <a:r>
              <a:rPr spc="-15" dirty="0"/>
              <a:t>Reliably </a:t>
            </a:r>
            <a:r>
              <a:rPr spc="-5" dirty="0"/>
              <a:t>Meet Expected Future </a:t>
            </a:r>
            <a:r>
              <a:rPr spc="-75" dirty="0"/>
              <a:t>Traffic</a:t>
            </a:r>
            <a:r>
              <a:rPr spc="40" dirty="0"/>
              <a:t> </a:t>
            </a:r>
            <a:r>
              <a:rPr dirty="0"/>
              <a:t>Needs</a:t>
            </a:r>
          </a:p>
        </p:txBody>
      </p:sp>
      <p:sp>
        <p:nvSpPr>
          <p:cNvPr id="3" name="object 3"/>
          <p:cNvSpPr txBox="1"/>
          <p:nvPr/>
        </p:nvSpPr>
        <p:spPr>
          <a:xfrm>
            <a:off x="1056666" y="3863015"/>
            <a:ext cx="16717644" cy="7355219"/>
          </a:xfrm>
          <a:prstGeom prst="rect">
            <a:avLst/>
          </a:prstGeom>
        </p:spPr>
        <p:txBody>
          <a:bodyPr vert="horz" wrap="square" lIns="0" tIns="12065" rIns="0" bIns="0" rtlCol="0">
            <a:spAutoFit/>
          </a:bodyPr>
          <a:lstStyle/>
          <a:p>
            <a:pPr marL="577850" marR="1136650" indent="-565150">
              <a:lnSpc>
                <a:spcPct val="100000"/>
              </a:lnSpc>
              <a:spcBef>
                <a:spcPts val="95"/>
              </a:spcBef>
              <a:buFont typeface="Arial"/>
              <a:buChar char="•"/>
              <a:tabLst>
                <a:tab pos="577850" algn="l"/>
                <a:tab pos="578485" algn="l"/>
              </a:tabLst>
            </a:pPr>
            <a:r>
              <a:rPr sz="4400" spc="-5" dirty="0">
                <a:latin typeface="Calibri"/>
                <a:cs typeface="Calibri"/>
              </a:rPr>
              <a:t>A 2-lane </a:t>
            </a:r>
            <a:r>
              <a:rPr sz="4400" spc="-30" dirty="0">
                <a:latin typeface="Calibri"/>
                <a:cs typeface="Calibri"/>
              </a:rPr>
              <a:t>highway </a:t>
            </a:r>
            <a:r>
              <a:rPr sz="4400" spc="-15" dirty="0">
                <a:latin typeface="Calibri"/>
                <a:cs typeface="Calibri"/>
              </a:rPr>
              <a:t>can </a:t>
            </a:r>
            <a:r>
              <a:rPr sz="4400" spc="-30" dirty="0">
                <a:latin typeface="Calibri"/>
                <a:cs typeface="Calibri"/>
              </a:rPr>
              <a:t>effectively </a:t>
            </a:r>
            <a:r>
              <a:rPr sz="4400" spc="-10" dirty="0">
                <a:latin typeface="Calibri"/>
                <a:cs typeface="Calibri"/>
              </a:rPr>
              <a:t>manage </a:t>
            </a:r>
            <a:r>
              <a:rPr sz="4400" spc="-15" dirty="0">
                <a:latin typeface="Calibri"/>
                <a:cs typeface="Calibri"/>
              </a:rPr>
              <a:t>between </a:t>
            </a:r>
            <a:r>
              <a:rPr sz="4400" spc="-5" dirty="0">
                <a:latin typeface="Calibri"/>
                <a:cs typeface="Calibri"/>
              </a:rPr>
              <a:t>8,000 </a:t>
            </a:r>
            <a:r>
              <a:rPr sz="4400" spc="-25" dirty="0">
                <a:latin typeface="Calibri"/>
                <a:cs typeface="Calibri"/>
              </a:rPr>
              <a:t>to </a:t>
            </a:r>
            <a:r>
              <a:rPr sz="4400" spc="-5" dirty="0">
                <a:latin typeface="Calibri"/>
                <a:cs typeface="Calibri"/>
              </a:rPr>
              <a:t>14,300  </a:t>
            </a:r>
            <a:r>
              <a:rPr sz="4400" spc="-15" dirty="0">
                <a:latin typeface="Calibri"/>
                <a:cs typeface="Calibri"/>
              </a:rPr>
              <a:t>vehicles/day </a:t>
            </a:r>
            <a:r>
              <a:rPr sz="4400" spc="-5" dirty="0">
                <a:latin typeface="Calibri"/>
                <a:cs typeface="Calibri"/>
              </a:rPr>
              <a:t>and </a:t>
            </a:r>
            <a:r>
              <a:rPr sz="4400" spc="-20" dirty="0">
                <a:latin typeface="Calibri"/>
                <a:cs typeface="Calibri"/>
              </a:rPr>
              <a:t>provide </a:t>
            </a:r>
            <a:r>
              <a:rPr sz="4400" spc="-10" dirty="0">
                <a:latin typeface="Calibri"/>
                <a:cs typeface="Calibri"/>
              </a:rPr>
              <a:t>smooth </a:t>
            </a:r>
            <a:r>
              <a:rPr sz="4400" spc="-30" dirty="0">
                <a:latin typeface="Calibri"/>
                <a:cs typeface="Calibri"/>
              </a:rPr>
              <a:t>traffic</a:t>
            </a:r>
            <a:r>
              <a:rPr sz="4400" spc="65" dirty="0">
                <a:latin typeface="Calibri"/>
                <a:cs typeface="Calibri"/>
              </a:rPr>
              <a:t> </a:t>
            </a:r>
            <a:r>
              <a:rPr sz="4400" spc="-10" dirty="0">
                <a:latin typeface="Calibri"/>
                <a:cs typeface="Calibri"/>
              </a:rPr>
              <a:t>flow</a:t>
            </a:r>
            <a:endParaRPr lang="en-US" sz="4400" spc="-10" dirty="0">
              <a:latin typeface="Calibri"/>
              <a:cs typeface="Calibri"/>
            </a:endParaRPr>
          </a:p>
          <a:p>
            <a:pPr marL="577850" marR="1136650" indent="-565150">
              <a:lnSpc>
                <a:spcPct val="100000"/>
              </a:lnSpc>
              <a:spcBef>
                <a:spcPts val="95"/>
              </a:spcBef>
              <a:buFont typeface="Arial"/>
              <a:buChar char="•"/>
              <a:tabLst>
                <a:tab pos="577850" algn="l"/>
                <a:tab pos="578485" algn="l"/>
              </a:tabLst>
            </a:pPr>
            <a:endParaRPr sz="4400" dirty="0">
              <a:latin typeface="Calibri"/>
              <a:cs typeface="Calibri"/>
            </a:endParaRPr>
          </a:p>
          <a:p>
            <a:pPr marL="577850" indent="-565150">
              <a:lnSpc>
                <a:spcPct val="100000"/>
              </a:lnSpc>
              <a:spcBef>
                <a:spcPts val="1050"/>
              </a:spcBef>
              <a:buFont typeface="Arial"/>
              <a:buChar char="•"/>
              <a:tabLst>
                <a:tab pos="577850" algn="l"/>
                <a:tab pos="578485" algn="l"/>
              </a:tabLst>
            </a:pPr>
            <a:r>
              <a:rPr sz="4400" spc="-10" dirty="0">
                <a:latin typeface="Calibri"/>
                <a:cs typeface="Calibri"/>
              </a:rPr>
              <a:t>Existing </a:t>
            </a:r>
            <a:r>
              <a:rPr sz="4400" spc="-30" dirty="0">
                <a:latin typeface="Calibri"/>
                <a:cs typeface="Calibri"/>
              </a:rPr>
              <a:t>traffic </a:t>
            </a:r>
            <a:r>
              <a:rPr sz="4400" spc="-35" dirty="0">
                <a:latin typeface="Calibri"/>
                <a:cs typeface="Calibri"/>
              </a:rPr>
              <a:t>for </a:t>
            </a:r>
            <a:r>
              <a:rPr sz="4400" spc="-5" dirty="0">
                <a:latin typeface="Calibri"/>
                <a:cs typeface="Calibri"/>
              </a:rPr>
              <a:t>US 30 </a:t>
            </a:r>
            <a:r>
              <a:rPr sz="4400" spc="-25" dirty="0">
                <a:latin typeface="Calibri"/>
                <a:cs typeface="Calibri"/>
              </a:rPr>
              <a:t>ranges from </a:t>
            </a:r>
            <a:r>
              <a:rPr sz="4400" spc="-5" dirty="0">
                <a:latin typeface="Calibri"/>
                <a:cs typeface="Calibri"/>
              </a:rPr>
              <a:t>2,220 </a:t>
            </a:r>
            <a:r>
              <a:rPr sz="4400" spc="-25" dirty="0">
                <a:latin typeface="Calibri"/>
                <a:cs typeface="Calibri"/>
              </a:rPr>
              <a:t>to </a:t>
            </a:r>
            <a:r>
              <a:rPr sz="4400" spc="-5" dirty="0">
                <a:latin typeface="Calibri"/>
                <a:cs typeface="Calibri"/>
              </a:rPr>
              <a:t>5,580</a:t>
            </a:r>
            <a:r>
              <a:rPr sz="4400" spc="155" dirty="0">
                <a:latin typeface="Calibri"/>
                <a:cs typeface="Calibri"/>
              </a:rPr>
              <a:t> </a:t>
            </a:r>
            <a:r>
              <a:rPr sz="4400" spc="-20" dirty="0">
                <a:latin typeface="Calibri"/>
                <a:cs typeface="Calibri"/>
              </a:rPr>
              <a:t>vehicles/day</a:t>
            </a:r>
            <a:endParaRPr lang="en-US" sz="4400" spc="-20" dirty="0">
              <a:latin typeface="Calibri"/>
              <a:cs typeface="Calibri"/>
            </a:endParaRPr>
          </a:p>
          <a:p>
            <a:pPr marL="577850" indent="-565150">
              <a:lnSpc>
                <a:spcPct val="100000"/>
              </a:lnSpc>
              <a:spcBef>
                <a:spcPts val="1050"/>
              </a:spcBef>
              <a:buFont typeface="Arial"/>
              <a:buChar char="•"/>
              <a:tabLst>
                <a:tab pos="577850" algn="l"/>
                <a:tab pos="578485" algn="l"/>
              </a:tabLst>
            </a:pPr>
            <a:endParaRPr sz="4400" dirty="0">
              <a:latin typeface="Calibri"/>
              <a:cs typeface="Calibri"/>
            </a:endParaRPr>
          </a:p>
          <a:p>
            <a:pPr marL="577850" indent="-565150">
              <a:lnSpc>
                <a:spcPts val="5280"/>
              </a:lnSpc>
              <a:spcBef>
                <a:spcPts val="1050"/>
              </a:spcBef>
              <a:buFont typeface="Arial"/>
              <a:buChar char="•"/>
              <a:tabLst>
                <a:tab pos="577850" algn="l"/>
                <a:tab pos="578485" algn="l"/>
              </a:tabLst>
            </a:pPr>
            <a:r>
              <a:rPr sz="4400" spc="-5" dirty="0">
                <a:latin typeface="Calibri"/>
                <a:cs typeface="Calibri"/>
              </a:rPr>
              <a:t>It is </a:t>
            </a:r>
            <a:r>
              <a:rPr sz="4400" spc="-20" dirty="0">
                <a:latin typeface="Calibri"/>
                <a:cs typeface="Calibri"/>
              </a:rPr>
              <a:t>projected </a:t>
            </a:r>
            <a:r>
              <a:rPr sz="4400" spc="-15" dirty="0">
                <a:latin typeface="Calibri"/>
                <a:cs typeface="Calibri"/>
              </a:rPr>
              <a:t>that </a:t>
            </a:r>
            <a:r>
              <a:rPr sz="4400" spc="-5" dirty="0">
                <a:latin typeface="Calibri"/>
                <a:cs typeface="Calibri"/>
              </a:rPr>
              <a:t>3,000 </a:t>
            </a:r>
            <a:r>
              <a:rPr sz="4400" spc="-25" dirty="0">
                <a:latin typeface="Calibri"/>
                <a:cs typeface="Calibri"/>
              </a:rPr>
              <a:t>to </a:t>
            </a:r>
            <a:r>
              <a:rPr sz="4400" spc="-5" dirty="0">
                <a:latin typeface="Calibri"/>
                <a:cs typeface="Calibri"/>
              </a:rPr>
              <a:t>12,500 </a:t>
            </a:r>
            <a:r>
              <a:rPr sz="4400" spc="-20" dirty="0">
                <a:latin typeface="Calibri"/>
                <a:cs typeface="Calibri"/>
              </a:rPr>
              <a:t>vehicles/day </a:t>
            </a:r>
            <a:r>
              <a:rPr sz="4400" dirty="0">
                <a:latin typeface="Calibri"/>
                <a:cs typeface="Calibri"/>
              </a:rPr>
              <a:t>will </a:t>
            </a:r>
            <a:r>
              <a:rPr sz="4400" spc="-5" dirty="0">
                <a:latin typeface="Calibri"/>
                <a:cs typeface="Calibri"/>
              </a:rPr>
              <a:t>use US 30 </a:t>
            </a:r>
            <a:r>
              <a:rPr sz="4400" spc="-15" dirty="0">
                <a:latin typeface="Calibri"/>
                <a:cs typeface="Calibri"/>
              </a:rPr>
              <a:t>by</a:t>
            </a:r>
            <a:r>
              <a:rPr sz="4400" spc="160" dirty="0">
                <a:latin typeface="Calibri"/>
                <a:cs typeface="Calibri"/>
              </a:rPr>
              <a:t> </a:t>
            </a:r>
            <a:r>
              <a:rPr sz="4400" spc="-10" dirty="0">
                <a:latin typeface="Calibri"/>
                <a:cs typeface="Calibri"/>
              </a:rPr>
              <a:t>2045:</a:t>
            </a:r>
            <a:endParaRPr sz="4400" dirty="0">
              <a:latin typeface="Calibri"/>
              <a:cs typeface="Calibri"/>
            </a:endParaRPr>
          </a:p>
          <a:p>
            <a:pPr marR="83820" algn="ctr">
              <a:lnSpc>
                <a:spcPts val="5280"/>
              </a:lnSpc>
            </a:pPr>
            <a:r>
              <a:rPr sz="4400" b="1" u="heavy" spc="-5" dirty="0">
                <a:uFill>
                  <a:solidFill>
                    <a:srgbClr val="000000"/>
                  </a:solidFill>
                </a:uFill>
                <a:latin typeface="Calibri"/>
                <a:cs typeface="Calibri"/>
              </a:rPr>
              <a:t>a </a:t>
            </a:r>
            <a:r>
              <a:rPr sz="4400" b="1" u="heavy" spc="-10" dirty="0">
                <a:uFill>
                  <a:solidFill>
                    <a:srgbClr val="000000"/>
                  </a:solidFill>
                </a:uFill>
                <a:latin typeface="Calibri"/>
                <a:cs typeface="Calibri"/>
              </a:rPr>
              <a:t>2-lane </a:t>
            </a:r>
            <a:r>
              <a:rPr sz="4400" b="1" u="heavy" spc="-30" dirty="0">
                <a:uFill>
                  <a:solidFill>
                    <a:srgbClr val="000000"/>
                  </a:solidFill>
                </a:uFill>
                <a:latin typeface="Calibri"/>
                <a:cs typeface="Calibri"/>
              </a:rPr>
              <a:t>highway </a:t>
            </a:r>
            <a:r>
              <a:rPr sz="4400" b="1" u="heavy" spc="-5" dirty="0">
                <a:uFill>
                  <a:solidFill>
                    <a:srgbClr val="000000"/>
                  </a:solidFill>
                </a:uFill>
                <a:latin typeface="Calibri"/>
                <a:cs typeface="Calibri"/>
              </a:rPr>
              <a:t>will </a:t>
            </a:r>
            <a:r>
              <a:rPr sz="4400" b="1" u="heavy" spc="-15" dirty="0">
                <a:uFill>
                  <a:solidFill>
                    <a:srgbClr val="000000"/>
                  </a:solidFill>
                </a:uFill>
                <a:latin typeface="Calibri"/>
                <a:cs typeface="Calibri"/>
              </a:rPr>
              <a:t>still efficiently manage future </a:t>
            </a:r>
            <a:r>
              <a:rPr sz="4400" b="1" u="heavy" spc="-25" dirty="0">
                <a:uFill>
                  <a:solidFill>
                    <a:srgbClr val="000000"/>
                  </a:solidFill>
                </a:uFill>
                <a:latin typeface="Calibri"/>
                <a:cs typeface="Calibri"/>
              </a:rPr>
              <a:t>traffic </a:t>
            </a:r>
            <a:r>
              <a:rPr sz="4400" b="1" u="heavy" spc="-5" dirty="0">
                <a:uFill>
                  <a:solidFill>
                    <a:srgbClr val="000000"/>
                  </a:solidFill>
                </a:uFill>
                <a:latin typeface="Calibri"/>
                <a:cs typeface="Calibri"/>
              </a:rPr>
              <a:t>on US</a:t>
            </a:r>
            <a:r>
              <a:rPr sz="4400" b="1" u="heavy" spc="220" dirty="0">
                <a:uFill>
                  <a:solidFill>
                    <a:srgbClr val="000000"/>
                  </a:solidFill>
                </a:uFill>
                <a:latin typeface="Calibri"/>
                <a:cs typeface="Calibri"/>
              </a:rPr>
              <a:t> </a:t>
            </a:r>
            <a:r>
              <a:rPr sz="4400" b="1" u="heavy" spc="-5" dirty="0">
                <a:uFill>
                  <a:solidFill>
                    <a:srgbClr val="000000"/>
                  </a:solidFill>
                </a:uFill>
                <a:latin typeface="Calibri"/>
                <a:cs typeface="Calibri"/>
              </a:rPr>
              <a:t>30</a:t>
            </a:r>
            <a:endParaRPr lang="en-US" sz="4400" b="1" u="heavy" spc="-5" dirty="0">
              <a:uFill>
                <a:solidFill>
                  <a:srgbClr val="000000"/>
                </a:solidFill>
              </a:uFill>
              <a:latin typeface="Calibri"/>
              <a:cs typeface="Calibri"/>
            </a:endParaRPr>
          </a:p>
          <a:p>
            <a:pPr marR="83820" algn="ctr">
              <a:lnSpc>
                <a:spcPts val="5280"/>
              </a:lnSpc>
            </a:pPr>
            <a:endParaRPr sz="4400" dirty="0">
              <a:latin typeface="Calibri"/>
              <a:cs typeface="Calibri"/>
            </a:endParaRPr>
          </a:p>
          <a:p>
            <a:pPr marL="577850" marR="920750" indent="-565150">
              <a:lnSpc>
                <a:spcPct val="100000"/>
              </a:lnSpc>
              <a:spcBef>
                <a:spcPts val="1040"/>
              </a:spcBef>
              <a:buFont typeface="Arial"/>
              <a:buChar char="•"/>
              <a:tabLst>
                <a:tab pos="577850" algn="l"/>
                <a:tab pos="578485" algn="l"/>
              </a:tabLst>
            </a:pPr>
            <a:r>
              <a:rPr sz="4400" spc="-40" dirty="0">
                <a:latin typeface="Calibri"/>
                <a:cs typeface="Calibri"/>
              </a:rPr>
              <a:t>Transition </a:t>
            </a:r>
            <a:r>
              <a:rPr sz="4400" spc="-25" dirty="0">
                <a:latin typeface="Calibri"/>
                <a:cs typeface="Calibri"/>
              </a:rPr>
              <a:t>to </a:t>
            </a:r>
            <a:r>
              <a:rPr sz="4400" spc="-5" dirty="0">
                <a:latin typeface="Calibri"/>
                <a:cs typeface="Calibri"/>
              </a:rPr>
              <a:t>a Super-2 </a:t>
            </a:r>
            <a:r>
              <a:rPr sz="4400" spc="-30" dirty="0">
                <a:latin typeface="Calibri"/>
                <a:cs typeface="Calibri"/>
              </a:rPr>
              <a:t>highway </a:t>
            </a:r>
            <a:r>
              <a:rPr sz="4400" spc="-15" dirty="0">
                <a:latin typeface="Calibri"/>
                <a:cs typeface="Calibri"/>
              </a:rPr>
              <a:t>can </a:t>
            </a:r>
            <a:r>
              <a:rPr sz="4400" spc="-25" dirty="0">
                <a:latin typeface="Calibri"/>
                <a:cs typeface="Calibri"/>
              </a:rPr>
              <a:t>improve </a:t>
            </a:r>
            <a:r>
              <a:rPr sz="4400" spc="-75" dirty="0">
                <a:latin typeface="Calibri"/>
                <a:cs typeface="Calibri"/>
              </a:rPr>
              <a:t>safety, </a:t>
            </a:r>
            <a:r>
              <a:rPr sz="4400" spc="-35" dirty="0">
                <a:latin typeface="Calibri"/>
                <a:cs typeface="Calibri"/>
              </a:rPr>
              <a:t>reliability, </a:t>
            </a:r>
            <a:r>
              <a:rPr sz="4400" spc="-5" dirty="0">
                <a:latin typeface="Calibri"/>
                <a:cs typeface="Calibri"/>
              </a:rPr>
              <a:t>and  </a:t>
            </a:r>
            <a:r>
              <a:rPr sz="4400" spc="-10" dirty="0">
                <a:latin typeface="Calibri"/>
                <a:cs typeface="Calibri"/>
              </a:rPr>
              <a:t>enhance capacity </a:t>
            </a:r>
            <a:r>
              <a:rPr sz="4400" spc="-25" dirty="0">
                <a:latin typeface="Calibri"/>
                <a:cs typeface="Calibri"/>
              </a:rPr>
              <a:t>to </a:t>
            </a:r>
            <a:r>
              <a:rPr sz="4400" spc="-10" dirty="0">
                <a:latin typeface="Calibri"/>
                <a:cs typeface="Calibri"/>
              </a:rPr>
              <a:t>meet </a:t>
            </a:r>
            <a:r>
              <a:rPr sz="4400" spc="-20" dirty="0">
                <a:latin typeface="Calibri"/>
                <a:cs typeface="Calibri"/>
              </a:rPr>
              <a:t>future </a:t>
            </a:r>
            <a:r>
              <a:rPr sz="4400" spc="-15" dirty="0">
                <a:latin typeface="Calibri"/>
                <a:cs typeface="Calibri"/>
              </a:rPr>
              <a:t>transportation </a:t>
            </a:r>
            <a:r>
              <a:rPr sz="4400" spc="-10" dirty="0">
                <a:latin typeface="Calibri"/>
                <a:cs typeface="Calibri"/>
              </a:rPr>
              <a:t>needs </a:t>
            </a:r>
            <a:r>
              <a:rPr sz="4400" spc="-5" dirty="0">
                <a:latin typeface="Calibri"/>
                <a:cs typeface="Calibri"/>
              </a:rPr>
              <a:t>of a</a:t>
            </a:r>
            <a:r>
              <a:rPr sz="4400" spc="150" dirty="0">
                <a:latin typeface="Calibri"/>
                <a:cs typeface="Calibri"/>
              </a:rPr>
              <a:t> </a:t>
            </a:r>
            <a:r>
              <a:rPr sz="4400" spc="-10" dirty="0">
                <a:latin typeface="Calibri"/>
                <a:cs typeface="Calibri"/>
              </a:rPr>
              <a:t>corridor</a:t>
            </a:r>
            <a:endParaRPr sz="440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0988" y="739459"/>
            <a:ext cx="9086215" cy="1072515"/>
          </a:xfrm>
          <a:prstGeom prst="rect">
            <a:avLst/>
          </a:prstGeom>
        </p:spPr>
        <p:txBody>
          <a:bodyPr vert="horz" wrap="square" lIns="0" tIns="15240" rIns="0" bIns="0" rtlCol="0">
            <a:spAutoFit/>
          </a:bodyPr>
          <a:lstStyle/>
          <a:p>
            <a:pPr marL="12700">
              <a:lnSpc>
                <a:spcPct val="100000"/>
              </a:lnSpc>
              <a:spcBef>
                <a:spcPts val="120"/>
              </a:spcBef>
            </a:pPr>
            <a:r>
              <a:rPr spc="-5" dirty="0"/>
              <a:t>Economic</a:t>
            </a:r>
            <a:r>
              <a:rPr spc="-40" dirty="0"/>
              <a:t> </a:t>
            </a:r>
            <a:r>
              <a:rPr spc="-10" dirty="0"/>
              <a:t>Considerations</a:t>
            </a:r>
          </a:p>
        </p:txBody>
      </p:sp>
      <p:sp>
        <p:nvSpPr>
          <p:cNvPr id="4" name="object 4"/>
          <p:cNvSpPr/>
          <p:nvPr/>
        </p:nvSpPr>
        <p:spPr>
          <a:xfrm>
            <a:off x="13406922" y="7547413"/>
            <a:ext cx="5002284" cy="500298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762215" y="9800366"/>
            <a:ext cx="2291080"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FFFFFF"/>
                </a:solidFill>
                <a:latin typeface="Calibri"/>
                <a:cs typeface="Calibri"/>
              </a:rPr>
              <a:t>Economic</a:t>
            </a:r>
            <a:r>
              <a:rPr sz="2450" spc="-40" dirty="0">
                <a:solidFill>
                  <a:srgbClr val="FFFFFF"/>
                </a:solidFill>
                <a:latin typeface="Calibri"/>
                <a:cs typeface="Calibri"/>
              </a:rPr>
              <a:t> </a:t>
            </a:r>
            <a:r>
              <a:rPr sz="2450" dirty="0">
                <a:solidFill>
                  <a:srgbClr val="FFFFFF"/>
                </a:solidFill>
                <a:latin typeface="Calibri"/>
                <a:cs typeface="Calibri"/>
              </a:rPr>
              <a:t>Growth</a:t>
            </a:r>
            <a:endParaRPr sz="2450">
              <a:latin typeface="Calibri"/>
              <a:cs typeface="Calibri"/>
            </a:endParaRPr>
          </a:p>
        </p:txBody>
      </p:sp>
      <p:sp>
        <p:nvSpPr>
          <p:cNvPr id="6" name="object 6"/>
          <p:cNvSpPr/>
          <p:nvPr/>
        </p:nvSpPr>
        <p:spPr>
          <a:xfrm>
            <a:off x="14932180" y="12141340"/>
            <a:ext cx="440475" cy="44047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8688436" y="9561314"/>
            <a:ext cx="440475" cy="44047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6776451" y="13547230"/>
            <a:ext cx="592652" cy="59265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5092734" y="7962758"/>
            <a:ext cx="440475" cy="44047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3785270" y="10394098"/>
            <a:ext cx="440475" cy="440475"/>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2275369" y="7494361"/>
            <a:ext cx="2962561" cy="2656114"/>
          </a:xfrm>
          <a:prstGeom prst="rect">
            <a:avLst/>
          </a:prstGeom>
          <a:blipFill>
            <a:blip r:embed="rId9" cstate="print"/>
            <a:stretch>
              <a:fillRect/>
            </a:stretch>
          </a:blipFill>
        </p:spPr>
        <p:txBody>
          <a:bodyPr wrap="square" lIns="0" tIns="0" rIns="0" bIns="0" rtlCol="0"/>
          <a:lstStyle/>
          <a:p>
            <a:endParaRPr/>
          </a:p>
        </p:txBody>
      </p:sp>
      <p:sp>
        <p:nvSpPr>
          <p:cNvPr id="12" name="object 12"/>
          <p:cNvSpPr txBox="1"/>
          <p:nvPr/>
        </p:nvSpPr>
        <p:spPr>
          <a:xfrm>
            <a:off x="13077969" y="8401060"/>
            <a:ext cx="1357630" cy="747395"/>
          </a:xfrm>
          <a:prstGeom prst="rect">
            <a:avLst/>
          </a:prstGeom>
        </p:spPr>
        <p:txBody>
          <a:bodyPr vert="horz" wrap="square" lIns="0" tIns="50165" rIns="0" bIns="0" rtlCol="0">
            <a:spAutoFit/>
          </a:bodyPr>
          <a:lstStyle/>
          <a:p>
            <a:pPr marL="12700" marR="5080" indent="76200">
              <a:lnSpc>
                <a:spcPts val="2720"/>
              </a:lnSpc>
              <a:spcBef>
                <a:spcPts val="395"/>
              </a:spcBef>
            </a:pPr>
            <a:r>
              <a:rPr sz="2450" spc="-5" dirty="0">
                <a:solidFill>
                  <a:srgbClr val="FFFFFF"/>
                </a:solidFill>
                <a:latin typeface="Calibri"/>
                <a:cs typeface="Calibri"/>
              </a:rPr>
              <a:t>Educated  </a:t>
            </a:r>
            <a:r>
              <a:rPr sz="2450" spc="-90" dirty="0">
                <a:solidFill>
                  <a:srgbClr val="FFFFFF"/>
                </a:solidFill>
                <a:latin typeface="Calibri"/>
                <a:cs typeface="Calibri"/>
              </a:rPr>
              <a:t>W</a:t>
            </a:r>
            <a:r>
              <a:rPr sz="2450" spc="5" dirty="0">
                <a:solidFill>
                  <a:srgbClr val="FFFFFF"/>
                </a:solidFill>
                <a:latin typeface="Calibri"/>
                <a:cs typeface="Calibri"/>
              </a:rPr>
              <a:t>ork</a:t>
            </a:r>
            <a:r>
              <a:rPr sz="2450" spc="-50" dirty="0">
                <a:solidFill>
                  <a:srgbClr val="FFFFFF"/>
                </a:solidFill>
                <a:latin typeface="Calibri"/>
                <a:cs typeface="Calibri"/>
              </a:rPr>
              <a:t>f</a:t>
            </a:r>
            <a:r>
              <a:rPr sz="2450" spc="5" dirty="0">
                <a:solidFill>
                  <a:srgbClr val="FFFFFF"/>
                </a:solidFill>
                <a:latin typeface="Calibri"/>
                <a:cs typeface="Calibri"/>
              </a:rPr>
              <a:t>o</a:t>
            </a:r>
            <a:r>
              <a:rPr sz="2450" spc="-35" dirty="0">
                <a:solidFill>
                  <a:srgbClr val="FFFFFF"/>
                </a:solidFill>
                <a:latin typeface="Calibri"/>
                <a:cs typeface="Calibri"/>
              </a:rPr>
              <a:t>r</a:t>
            </a:r>
            <a:r>
              <a:rPr sz="2450" spc="5" dirty="0">
                <a:solidFill>
                  <a:srgbClr val="FFFFFF"/>
                </a:solidFill>
                <a:latin typeface="Calibri"/>
                <a:cs typeface="Calibri"/>
              </a:rPr>
              <a:t>ce</a:t>
            </a:r>
            <a:endParaRPr sz="2450">
              <a:latin typeface="Calibri"/>
              <a:cs typeface="Calibri"/>
            </a:endParaRPr>
          </a:p>
        </p:txBody>
      </p:sp>
      <p:sp>
        <p:nvSpPr>
          <p:cNvPr id="13" name="object 13"/>
          <p:cNvSpPr/>
          <p:nvPr/>
        </p:nvSpPr>
        <p:spPr>
          <a:xfrm>
            <a:off x="15680501" y="8123312"/>
            <a:ext cx="591952" cy="592651"/>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12070139" y="10165833"/>
            <a:ext cx="1038013" cy="1038711"/>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14711595" y="12045706"/>
            <a:ext cx="3058194" cy="1976902"/>
          </a:xfrm>
          <a:prstGeom prst="rect">
            <a:avLst/>
          </a:prstGeom>
          <a:blipFill>
            <a:blip r:embed="rId12" cstate="print"/>
            <a:stretch>
              <a:fillRect/>
            </a:stretch>
          </a:blipFill>
        </p:spPr>
        <p:txBody>
          <a:bodyPr wrap="square" lIns="0" tIns="0" rIns="0" bIns="0" rtlCol="0"/>
          <a:lstStyle/>
          <a:p>
            <a:endParaRPr/>
          </a:p>
        </p:txBody>
      </p:sp>
      <p:sp>
        <p:nvSpPr>
          <p:cNvPr id="16" name="object 16"/>
          <p:cNvSpPr txBox="1"/>
          <p:nvPr/>
        </p:nvSpPr>
        <p:spPr>
          <a:xfrm>
            <a:off x="15370717" y="12568190"/>
            <a:ext cx="1740535" cy="828040"/>
          </a:xfrm>
          <a:prstGeom prst="rect">
            <a:avLst/>
          </a:prstGeom>
        </p:spPr>
        <p:txBody>
          <a:bodyPr vert="horz" wrap="square" lIns="0" tIns="54610" rIns="0" bIns="0" rtlCol="0">
            <a:spAutoFit/>
          </a:bodyPr>
          <a:lstStyle/>
          <a:p>
            <a:pPr marL="290195" marR="5080" indent="-278130">
              <a:lnSpc>
                <a:spcPts val="3020"/>
              </a:lnSpc>
              <a:spcBef>
                <a:spcPts val="430"/>
              </a:spcBef>
            </a:pPr>
            <a:r>
              <a:rPr sz="2750" spc="-15" dirty="0">
                <a:solidFill>
                  <a:srgbClr val="FFFFFF"/>
                </a:solidFill>
                <a:latin typeface="Calibri"/>
                <a:cs typeface="Calibri"/>
              </a:rPr>
              <a:t>Proximity</a:t>
            </a:r>
            <a:r>
              <a:rPr sz="2750" spc="-85" dirty="0">
                <a:solidFill>
                  <a:srgbClr val="FFFFFF"/>
                </a:solidFill>
                <a:latin typeface="Calibri"/>
                <a:cs typeface="Calibri"/>
              </a:rPr>
              <a:t> </a:t>
            </a:r>
            <a:r>
              <a:rPr sz="2750" spc="-20" dirty="0">
                <a:solidFill>
                  <a:srgbClr val="FFFFFF"/>
                </a:solidFill>
                <a:latin typeface="Calibri"/>
                <a:cs typeface="Calibri"/>
              </a:rPr>
              <a:t>to  Markets</a:t>
            </a:r>
            <a:endParaRPr sz="2750">
              <a:latin typeface="Calibri"/>
              <a:cs typeface="Calibri"/>
            </a:endParaRPr>
          </a:p>
        </p:txBody>
      </p:sp>
      <p:sp>
        <p:nvSpPr>
          <p:cNvPr id="17" name="object 17"/>
          <p:cNvSpPr/>
          <p:nvPr/>
        </p:nvSpPr>
        <p:spPr>
          <a:xfrm>
            <a:off x="19177776" y="9908249"/>
            <a:ext cx="591953" cy="593349"/>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12641150" y="12602058"/>
            <a:ext cx="440475" cy="440475"/>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15651878" y="11669452"/>
            <a:ext cx="440475" cy="440475"/>
          </a:xfrm>
          <a:prstGeom prst="rect">
            <a:avLst/>
          </a:prstGeom>
          <a:blipFill>
            <a:blip r:embed="rId15" cstate="print"/>
            <a:stretch>
              <a:fillRect/>
            </a:stretch>
          </a:blipFill>
        </p:spPr>
        <p:txBody>
          <a:bodyPr wrap="square" lIns="0" tIns="0" rIns="0" bIns="0" rtlCol="0"/>
          <a:lstStyle/>
          <a:p>
            <a:endParaRPr/>
          </a:p>
        </p:txBody>
      </p:sp>
      <p:sp>
        <p:nvSpPr>
          <p:cNvPr id="20" name="object 20"/>
          <p:cNvSpPr/>
          <p:nvPr/>
        </p:nvSpPr>
        <p:spPr>
          <a:xfrm>
            <a:off x="16835787" y="9844028"/>
            <a:ext cx="3220843" cy="2283350"/>
          </a:xfrm>
          <a:prstGeom prst="rect">
            <a:avLst/>
          </a:prstGeom>
          <a:blipFill>
            <a:blip r:embed="rId16" cstate="print"/>
            <a:stretch>
              <a:fillRect/>
            </a:stretch>
          </a:blipFill>
        </p:spPr>
        <p:txBody>
          <a:bodyPr wrap="square" lIns="0" tIns="0" rIns="0" bIns="0" rtlCol="0"/>
          <a:lstStyle/>
          <a:p>
            <a:endParaRPr/>
          </a:p>
        </p:txBody>
      </p:sp>
      <p:sp>
        <p:nvSpPr>
          <p:cNvPr id="21" name="object 21"/>
          <p:cNvSpPr txBox="1"/>
          <p:nvPr/>
        </p:nvSpPr>
        <p:spPr>
          <a:xfrm>
            <a:off x="17744530" y="10564252"/>
            <a:ext cx="1403985" cy="747395"/>
          </a:xfrm>
          <a:prstGeom prst="rect">
            <a:avLst/>
          </a:prstGeom>
        </p:spPr>
        <p:txBody>
          <a:bodyPr vert="horz" wrap="square" lIns="0" tIns="50165" rIns="0" bIns="0" rtlCol="0">
            <a:spAutoFit/>
          </a:bodyPr>
          <a:lstStyle/>
          <a:p>
            <a:pPr marL="219710" marR="5080" indent="-207645">
              <a:lnSpc>
                <a:spcPts val="2720"/>
              </a:lnSpc>
              <a:spcBef>
                <a:spcPts val="395"/>
              </a:spcBef>
            </a:pPr>
            <a:r>
              <a:rPr sz="2450" spc="-45" dirty="0">
                <a:solidFill>
                  <a:srgbClr val="FFFFFF"/>
                </a:solidFill>
                <a:latin typeface="Calibri"/>
                <a:cs typeface="Calibri"/>
              </a:rPr>
              <a:t>P</a:t>
            </a:r>
            <a:r>
              <a:rPr sz="2450" spc="5" dirty="0">
                <a:solidFill>
                  <a:srgbClr val="FFFFFF"/>
                </a:solidFill>
                <a:latin typeface="Calibri"/>
                <a:cs typeface="Calibri"/>
              </a:rPr>
              <a:t>opul</a:t>
            </a:r>
            <a:r>
              <a:rPr sz="2450" spc="-10" dirty="0">
                <a:solidFill>
                  <a:srgbClr val="FFFFFF"/>
                </a:solidFill>
                <a:latin typeface="Calibri"/>
                <a:cs typeface="Calibri"/>
              </a:rPr>
              <a:t>a</a:t>
            </a:r>
            <a:r>
              <a:rPr sz="2450" spc="5" dirty="0">
                <a:solidFill>
                  <a:srgbClr val="FFFFFF"/>
                </a:solidFill>
                <a:latin typeface="Calibri"/>
                <a:cs typeface="Calibri"/>
              </a:rPr>
              <a:t>t</a:t>
            </a:r>
            <a:r>
              <a:rPr sz="2450" dirty="0">
                <a:solidFill>
                  <a:srgbClr val="FFFFFF"/>
                </a:solidFill>
                <a:latin typeface="Calibri"/>
                <a:cs typeface="Calibri"/>
              </a:rPr>
              <a:t>io</a:t>
            </a:r>
            <a:r>
              <a:rPr sz="2450" spc="5" dirty="0">
                <a:solidFill>
                  <a:srgbClr val="FFFFFF"/>
                </a:solidFill>
                <a:latin typeface="Calibri"/>
                <a:cs typeface="Calibri"/>
              </a:rPr>
              <a:t>n  </a:t>
            </a:r>
            <a:r>
              <a:rPr sz="2450" dirty="0">
                <a:solidFill>
                  <a:srgbClr val="FFFFFF"/>
                </a:solidFill>
                <a:latin typeface="Calibri"/>
                <a:cs typeface="Calibri"/>
              </a:rPr>
              <a:t>Growth</a:t>
            </a:r>
            <a:endParaRPr sz="2450">
              <a:latin typeface="Calibri"/>
              <a:cs typeface="Calibri"/>
            </a:endParaRPr>
          </a:p>
        </p:txBody>
      </p:sp>
      <p:sp>
        <p:nvSpPr>
          <p:cNvPr id="22" name="object 22"/>
          <p:cNvSpPr/>
          <p:nvPr/>
        </p:nvSpPr>
        <p:spPr>
          <a:xfrm>
            <a:off x="18035747" y="11998238"/>
            <a:ext cx="492131" cy="598235"/>
          </a:xfrm>
          <a:prstGeom prst="rect">
            <a:avLst/>
          </a:prstGeom>
          <a:blipFill>
            <a:blip r:embed="rId17" cstate="print"/>
            <a:stretch>
              <a:fillRect/>
            </a:stretch>
          </a:blipFill>
        </p:spPr>
        <p:txBody>
          <a:bodyPr wrap="square" lIns="0" tIns="0" rIns="0" bIns="0" rtlCol="0"/>
          <a:lstStyle/>
          <a:p>
            <a:endParaRPr/>
          </a:p>
        </p:txBody>
      </p:sp>
      <p:sp>
        <p:nvSpPr>
          <p:cNvPr id="23" name="object 23"/>
          <p:cNvSpPr/>
          <p:nvPr/>
        </p:nvSpPr>
        <p:spPr>
          <a:xfrm>
            <a:off x="12305383" y="10874363"/>
            <a:ext cx="2825040" cy="2041822"/>
          </a:xfrm>
          <a:prstGeom prst="rect">
            <a:avLst/>
          </a:prstGeom>
          <a:blipFill>
            <a:blip r:embed="rId18" cstate="print"/>
            <a:stretch>
              <a:fillRect/>
            </a:stretch>
          </a:blipFill>
        </p:spPr>
        <p:txBody>
          <a:bodyPr wrap="square" lIns="0" tIns="0" rIns="0" bIns="0" rtlCol="0"/>
          <a:lstStyle/>
          <a:p>
            <a:endParaRPr/>
          </a:p>
        </p:txBody>
      </p:sp>
      <p:sp>
        <p:nvSpPr>
          <p:cNvPr id="24" name="object 24"/>
          <p:cNvSpPr txBox="1"/>
          <p:nvPr/>
        </p:nvSpPr>
        <p:spPr>
          <a:xfrm>
            <a:off x="13064263" y="11473988"/>
            <a:ext cx="1307465" cy="747395"/>
          </a:xfrm>
          <a:prstGeom prst="rect">
            <a:avLst/>
          </a:prstGeom>
        </p:spPr>
        <p:txBody>
          <a:bodyPr vert="horz" wrap="square" lIns="0" tIns="50165" rIns="0" bIns="0" rtlCol="0">
            <a:spAutoFit/>
          </a:bodyPr>
          <a:lstStyle/>
          <a:p>
            <a:pPr marL="12700" marR="5080" indent="64769">
              <a:lnSpc>
                <a:spcPts val="2720"/>
              </a:lnSpc>
              <a:spcBef>
                <a:spcPts val="395"/>
              </a:spcBef>
            </a:pPr>
            <a:r>
              <a:rPr sz="2450" spc="-5" dirty="0">
                <a:solidFill>
                  <a:srgbClr val="FFFFFF"/>
                </a:solidFill>
                <a:latin typeface="Calibri"/>
                <a:cs typeface="Calibri"/>
              </a:rPr>
              <a:t>Available  </a:t>
            </a:r>
            <a:r>
              <a:rPr sz="2450" spc="10" dirty="0">
                <a:solidFill>
                  <a:srgbClr val="FFFFFF"/>
                </a:solidFill>
                <a:latin typeface="Calibri"/>
                <a:cs typeface="Calibri"/>
              </a:rPr>
              <a:t>Ame</a:t>
            </a:r>
            <a:r>
              <a:rPr sz="2450" dirty="0">
                <a:solidFill>
                  <a:srgbClr val="FFFFFF"/>
                </a:solidFill>
                <a:latin typeface="Calibri"/>
                <a:cs typeface="Calibri"/>
              </a:rPr>
              <a:t>ni</a:t>
            </a:r>
            <a:r>
              <a:rPr sz="2450" spc="5" dirty="0">
                <a:solidFill>
                  <a:srgbClr val="FFFFFF"/>
                </a:solidFill>
                <a:latin typeface="Calibri"/>
                <a:cs typeface="Calibri"/>
              </a:rPr>
              <a:t>t</a:t>
            </a:r>
            <a:r>
              <a:rPr sz="2450" dirty="0">
                <a:solidFill>
                  <a:srgbClr val="FFFFFF"/>
                </a:solidFill>
                <a:latin typeface="Calibri"/>
                <a:cs typeface="Calibri"/>
              </a:rPr>
              <a:t>i</a:t>
            </a:r>
            <a:r>
              <a:rPr sz="2450" spc="10" dirty="0">
                <a:solidFill>
                  <a:srgbClr val="FFFFFF"/>
                </a:solidFill>
                <a:latin typeface="Calibri"/>
                <a:cs typeface="Calibri"/>
              </a:rPr>
              <a:t>es</a:t>
            </a:r>
            <a:endParaRPr sz="2450">
              <a:latin typeface="Calibri"/>
              <a:cs typeface="Calibri"/>
            </a:endParaRPr>
          </a:p>
        </p:txBody>
      </p:sp>
      <p:sp>
        <p:nvSpPr>
          <p:cNvPr id="25" name="object 25"/>
          <p:cNvSpPr/>
          <p:nvPr/>
        </p:nvSpPr>
        <p:spPr>
          <a:xfrm>
            <a:off x="17514999" y="12380076"/>
            <a:ext cx="440470" cy="440475"/>
          </a:xfrm>
          <a:prstGeom prst="rect">
            <a:avLst/>
          </a:prstGeom>
          <a:blipFill>
            <a:blip r:embed="rId19" cstate="print"/>
            <a:stretch>
              <a:fillRect/>
            </a:stretch>
          </a:blipFill>
        </p:spPr>
        <p:txBody>
          <a:bodyPr wrap="square" lIns="0" tIns="0" rIns="0" bIns="0" rtlCol="0"/>
          <a:lstStyle/>
          <a:p>
            <a:endParaRPr/>
          </a:p>
        </p:txBody>
      </p:sp>
      <p:sp>
        <p:nvSpPr>
          <p:cNvPr id="26" name="object 26"/>
          <p:cNvSpPr/>
          <p:nvPr/>
        </p:nvSpPr>
        <p:spPr>
          <a:xfrm>
            <a:off x="14618754" y="5743630"/>
            <a:ext cx="2805498" cy="2224713"/>
          </a:xfrm>
          <a:prstGeom prst="rect">
            <a:avLst/>
          </a:prstGeom>
          <a:blipFill>
            <a:blip r:embed="rId20" cstate="print"/>
            <a:stretch>
              <a:fillRect/>
            </a:stretch>
          </a:blipFill>
        </p:spPr>
        <p:txBody>
          <a:bodyPr wrap="square" lIns="0" tIns="0" rIns="0" bIns="0" rtlCol="0"/>
          <a:lstStyle/>
          <a:p>
            <a:endParaRPr/>
          </a:p>
        </p:txBody>
      </p:sp>
      <p:sp>
        <p:nvSpPr>
          <p:cNvPr id="27" name="object 27"/>
          <p:cNvSpPr txBox="1"/>
          <p:nvPr/>
        </p:nvSpPr>
        <p:spPr>
          <a:xfrm>
            <a:off x="15173586" y="6607220"/>
            <a:ext cx="169608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FFFFFF"/>
                </a:solidFill>
                <a:latin typeface="Calibri"/>
                <a:cs typeface="Calibri"/>
              </a:rPr>
              <a:t>Local</a:t>
            </a:r>
            <a:r>
              <a:rPr sz="2450" spc="-35" dirty="0">
                <a:solidFill>
                  <a:srgbClr val="FFFFFF"/>
                </a:solidFill>
                <a:latin typeface="Calibri"/>
                <a:cs typeface="Calibri"/>
              </a:rPr>
              <a:t> </a:t>
            </a:r>
            <a:r>
              <a:rPr sz="2450" spc="-5" dirty="0">
                <a:solidFill>
                  <a:srgbClr val="FFFFFF"/>
                </a:solidFill>
                <a:latin typeface="Calibri"/>
                <a:cs typeface="Calibri"/>
              </a:rPr>
              <a:t>Policies</a:t>
            </a:r>
            <a:endParaRPr sz="2450">
              <a:latin typeface="Calibri"/>
              <a:cs typeface="Calibri"/>
            </a:endParaRPr>
          </a:p>
        </p:txBody>
      </p:sp>
      <p:sp>
        <p:nvSpPr>
          <p:cNvPr id="28" name="object 28"/>
          <p:cNvSpPr/>
          <p:nvPr/>
        </p:nvSpPr>
        <p:spPr>
          <a:xfrm>
            <a:off x="13511631" y="6985476"/>
            <a:ext cx="440475" cy="440475"/>
          </a:xfrm>
          <a:prstGeom prst="rect">
            <a:avLst/>
          </a:prstGeom>
          <a:blipFill>
            <a:blip r:embed="rId21" cstate="print"/>
            <a:stretch>
              <a:fillRect/>
            </a:stretch>
          </a:blipFill>
        </p:spPr>
        <p:txBody>
          <a:bodyPr wrap="square" lIns="0" tIns="0" rIns="0" bIns="0" rtlCol="0"/>
          <a:lstStyle/>
          <a:p>
            <a:endParaRPr/>
          </a:p>
        </p:txBody>
      </p:sp>
      <p:sp>
        <p:nvSpPr>
          <p:cNvPr id="29" name="object 29"/>
          <p:cNvSpPr/>
          <p:nvPr/>
        </p:nvSpPr>
        <p:spPr>
          <a:xfrm>
            <a:off x="18130687" y="6353035"/>
            <a:ext cx="440475" cy="440475"/>
          </a:xfrm>
          <a:prstGeom prst="rect">
            <a:avLst/>
          </a:prstGeom>
          <a:blipFill>
            <a:blip r:embed="rId22" cstate="print"/>
            <a:stretch>
              <a:fillRect/>
            </a:stretch>
          </a:blipFill>
        </p:spPr>
        <p:txBody>
          <a:bodyPr wrap="square" lIns="0" tIns="0" rIns="0" bIns="0" rtlCol="0"/>
          <a:lstStyle/>
          <a:p>
            <a:endParaRPr/>
          </a:p>
        </p:txBody>
      </p:sp>
      <p:sp>
        <p:nvSpPr>
          <p:cNvPr id="30" name="object 30"/>
          <p:cNvSpPr/>
          <p:nvPr/>
        </p:nvSpPr>
        <p:spPr>
          <a:xfrm>
            <a:off x="16363202" y="7361032"/>
            <a:ext cx="3256444" cy="2105345"/>
          </a:xfrm>
          <a:prstGeom prst="rect">
            <a:avLst/>
          </a:prstGeom>
          <a:blipFill>
            <a:blip r:embed="rId23" cstate="print"/>
            <a:stretch>
              <a:fillRect/>
            </a:stretch>
          </a:blipFill>
        </p:spPr>
        <p:txBody>
          <a:bodyPr wrap="square" lIns="0" tIns="0" rIns="0" bIns="0" rtlCol="0"/>
          <a:lstStyle/>
          <a:p>
            <a:endParaRPr/>
          </a:p>
        </p:txBody>
      </p:sp>
      <p:sp>
        <p:nvSpPr>
          <p:cNvPr id="31" name="object 31"/>
          <p:cNvSpPr txBox="1"/>
          <p:nvPr/>
        </p:nvSpPr>
        <p:spPr>
          <a:xfrm>
            <a:off x="17169900" y="8163140"/>
            <a:ext cx="1898014" cy="402590"/>
          </a:xfrm>
          <a:prstGeom prst="rect">
            <a:avLst/>
          </a:prstGeom>
        </p:spPr>
        <p:txBody>
          <a:bodyPr vert="horz" wrap="square" lIns="0" tIns="15240" rIns="0" bIns="0" rtlCol="0">
            <a:spAutoFit/>
          </a:bodyPr>
          <a:lstStyle/>
          <a:p>
            <a:pPr marL="12700">
              <a:lnSpc>
                <a:spcPct val="100000"/>
              </a:lnSpc>
              <a:spcBef>
                <a:spcPts val="120"/>
              </a:spcBef>
            </a:pPr>
            <a:r>
              <a:rPr sz="2450" spc="-15" dirty="0">
                <a:solidFill>
                  <a:srgbClr val="FFFFFF"/>
                </a:solidFill>
                <a:latin typeface="Calibri"/>
                <a:cs typeface="Calibri"/>
              </a:rPr>
              <a:t>Transportation</a:t>
            </a:r>
            <a:endParaRPr sz="2450">
              <a:latin typeface="Calibri"/>
              <a:cs typeface="Calibri"/>
            </a:endParaRPr>
          </a:p>
        </p:txBody>
      </p:sp>
      <p:sp>
        <p:nvSpPr>
          <p:cNvPr id="32" name="object 32"/>
          <p:cNvSpPr txBox="1">
            <a:spLocks noGrp="1"/>
          </p:cNvSpPr>
          <p:nvPr>
            <p:ph type="body" idx="1"/>
          </p:nvPr>
        </p:nvSpPr>
        <p:spPr>
          <a:xfrm>
            <a:off x="884124" y="2951794"/>
            <a:ext cx="11355070" cy="4069256"/>
          </a:xfrm>
          <a:prstGeom prst="rect">
            <a:avLst/>
          </a:prstGeom>
        </p:spPr>
        <p:txBody>
          <a:bodyPr vert="horz" wrap="square" lIns="0" tIns="12065" rIns="0" bIns="0" rtlCol="0">
            <a:spAutoFit/>
          </a:bodyPr>
          <a:lstStyle/>
          <a:p>
            <a:pPr marL="535940" marR="359410" indent="-523240">
              <a:lnSpc>
                <a:spcPct val="100000"/>
              </a:lnSpc>
              <a:spcBef>
                <a:spcPts val="95"/>
              </a:spcBef>
              <a:buFont typeface="Arial"/>
              <a:buChar char="•"/>
              <a:tabLst>
                <a:tab pos="535940" algn="l"/>
                <a:tab pos="536575" algn="l"/>
              </a:tabLst>
            </a:pPr>
            <a:r>
              <a:rPr spc="-10" dirty="0"/>
              <a:t>Analysis suggests </a:t>
            </a:r>
            <a:r>
              <a:rPr spc="-15" dirty="0"/>
              <a:t>that </a:t>
            </a:r>
            <a:r>
              <a:rPr spc="-20" dirty="0"/>
              <a:t>adequate </a:t>
            </a:r>
            <a:r>
              <a:rPr spc="-30" dirty="0"/>
              <a:t>highways  </a:t>
            </a:r>
            <a:r>
              <a:rPr spc="-10" dirty="0"/>
              <a:t>support economic </a:t>
            </a:r>
            <a:r>
              <a:rPr spc="-20" dirty="0"/>
              <a:t>growth </a:t>
            </a:r>
            <a:r>
              <a:rPr spc="-5" dirty="0"/>
              <a:t>but </a:t>
            </a:r>
            <a:r>
              <a:rPr spc="-15" dirty="0"/>
              <a:t>four-lane  expansion </a:t>
            </a:r>
            <a:r>
              <a:rPr dirty="0"/>
              <a:t>will </a:t>
            </a:r>
            <a:r>
              <a:rPr spc="-5" dirty="0"/>
              <a:t>not </a:t>
            </a:r>
            <a:r>
              <a:rPr spc="-30" dirty="0"/>
              <a:t>create </a:t>
            </a:r>
            <a:r>
              <a:rPr spc="-15" dirty="0"/>
              <a:t>economic </a:t>
            </a:r>
            <a:r>
              <a:rPr spc="-20" dirty="0"/>
              <a:t>growth </a:t>
            </a:r>
            <a:r>
              <a:rPr spc="-10" dirty="0"/>
              <a:t>on  </a:t>
            </a:r>
            <a:r>
              <a:rPr spc="-5" dirty="0"/>
              <a:t>its</a:t>
            </a:r>
            <a:r>
              <a:rPr spc="-10" dirty="0"/>
              <a:t> own</a:t>
            </a:r>
            <a:endParaRPr lang="en-US" spc="-10" dirty="0"/>
          </a:p>
          <a:p>
            <a:pPr marL="12700" marR="359410">
              <a:lnSpc>
                <a:spcPct val="100000"/>
              </a:lnSpc>
              <a:spcBef>
                <a:spcPts val="95"/>
              </a:spcBef>
              <a:tabLst>
                <a:tab pos="535940" algn="l"/>
                <a:tab pos="536575" algn="l"/>
              </a:tabLst>
            </a:pPr>
            <a:endParaRPr spc="-10" dirty="0"/>
          </a:p>
          <a:p>
            <a:pPr marL="535940" indent="-523240">
              <a:lnSpc>
                <a:spcPts val="5265"/>
              </a:lnSpc>
              <a:buFont typeface="Arial"/>
              <a:buChar char="•"/>
              <a:tabLst>
                <a:tab pos="535940" algn="l"/>
                <a:tab pos="536575" algn="l"/>
              </a:tabLst>
            </a:pPr>
            <a:r>
              <a:rPr spc="-15" dirty="0"/>
              <a:t>Economic </a:t>
            </a:r>
            <a:r>
              <a:rPr spc="-20" dirty="0"/>
              <a:t>growth </a:t>
            </a:r>
            <a:r>
              <a:rPr spc="-10" dirty="0"/>
              <a:t>depends </a:t>
            </a:r>
            <a:r>
              <a:rPr spc="-5" dirty="0"/>
              <a:t>on additional</a:t>
            </a:r>
            <a:r>
              <a:rPr spc="75" dirty="0"/>
              <a:t> </a:t>
            </a:r>
            <a:r>
              <a:rPr spc="-25" dirty="0"/>
              <a:t>drivers</a:t>
            </a:r>
          </a:p>
        </p:txBody>
      </p:sp>
      <p:sp>
        <p:nvSpPr>
          <p:cNvPr id="33" name="object 33"/>
          <p:cNvSpPr txBox="1"/>
          <p:nvPr/>
        </p:nvSpPr>
        <p:spPr>
          <a:xfrm>
            <a:off x="1873626" y="6985476"/>
            <a:ext cx="8292465" cy="3097530"/>
          </a:xfrm>
          <a:prstGeom prst="rect">
            <a:avLst/>
          </a:prstGeom>
        </p:spPr>
        <p:txBody>
          <a:bodyPr vert="horz" wrap="square" lIns="0" tIns="15875" rIns="0" bIns="0" rtlCol="0">
            <a:spAutoFit/>
          </a:bodyPr>
          <a:lstStyle/>
          <a:p>
            <a:pPr marL="535940" indent="-523240">
              <a:lnSpc>
                <a:spcPct val="100000"/>
              </a:lnSpc>
              <a:spcBef>
                <a:spcPts val="125"/>
              </a:spcBef>
              <a:buFont typeface="Arial"/>
              <a:buChar char="•"/>
              <a:tabLst>
                <a:tab pos="535940" algn="l"/>
                <a:tab pos="536575" algn="l"/>
              </a:tabLst>
            </a:pPr>
            <a:r>
              <a:rPr sz="4000" spc="-5" dirty="0">
                <a:latin typeface="Calibri"/>
                <a:cs typeface="Calibri"/>
              </a:rPr>
              <a:t>Population</a:t>
            </a:r>
            <a:r>
              <a:rPr sz="4000" spc="10" dirty="0">
                <a:latin typeface="Calibri"/>
                <a:cs typeface="Calibri"/>
              </a:rPr>
              <a:t> </a:t>
            </a:r>
            <a:r>
              <a:rPr sz="4000" dirty="0">
                <a:latin typeface="Calibri"/>
                <a:cs typeface="Calibri"/>
              </a:rPr>
              <a:t>growth</a:t>
            </a:r>
          </a:p>
          <a:p>
            <a:pPr marL="535940" indent="-523240">
              <a:lnSpc>
                <a:spcPct val="100000"/>
              </a:lnSpc>
              <a:spcBef>
                <a:spcPts val="40"/>
              </a:spcBef>
              <a:buFont typeface="Arial"/>
              <a:buChar char="•"/>
              <a:tabLst>
                <a:tab pos="535940" algn="l"/>
                <a:tab pos="536575" algn="l"/>
              </a:tabLst>
            </a:pPr>
            <a:r>
              <a:rPr sz="4000" spc="5" dirty="0">
                <a:latin typeface="Calibri"/>
                <a:cs typeface="Calibri"/>
              </a:rPr>
              <a:t>Presence </a:t>
            </a:r>
            <a:r>
              <a:rPr sz="4000" spc="10" dirty="0">
                <a:latin typeface="Calibri"/>
                <a:cs typeface="Calibri"/>
              </a:rPr>
              <a:t>of an </a:t>
            </a:r>
            <a:r>
              <a:rPr sz="4000" spc="-5" dirty="0">
                <a:latin typeface="Calibri"/>
                <a:cs typeface="Calibri"/>
              </a:rPr>
              <a:t>educated</a:t>
            </a:r>
            <a:r>
              <a:rPr sz="4000" spc="-20" dirty="0">
                <a:latin typeface="Calibri"/>
                <a:cs typeface="Calibri"/>
              </a:rPr>
              <a:t> </a:t>
            </a:r>
            <a:r>
              <a:rPr sz="4000" spc="-10" dirty="0">
                <a:latin typeface="Calibri"/>
                <a:cs typeface="Calibri"/>
              </a:rPr>
              <a:t>workforce</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spc="-5" dirty="0">
                <a:latin typeface="Calibri"/>
                <a:cs typeface="Calibri"/>
              </a:rPr>
              <a:t>Proximity </a:t>
            </a:r>
            <a:r>
              <a:rPr sz="4000" spc="-10" dirty="0">
                <a:latin typeface="Calibri"/>
                <a:cs typeface="Calibri"/>
              </a:rPr>
              <a:t>to</a:t>
            </a:r>
            <a:r>
              <a:rPr sz="4000" dirty="0">
                <a:latin typeface="Calibri"/>
                <a:cs typeface="Calibri"/>
              </a:rPr>
              <a:t> </a:t>
            </a:r>
            <a:r>
              <a:rPr sz="4000" spc="-10" dirty="0">
                <a:latin typeface="Calibri"/>
                <a:cs typeface="Calibri"/>
              </a:rPr>
              <a:t>markets</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dirty="0">
                <a:latin typeface="Calibri"/>
                <a:cs typeface="Calibri"/>
              </a:rPr>
              <a:t>Local </a:t>
            </a:r>
            <a:r>
              <a:rPr sz="4000" spc="5" dirty="0">
                <a:latin typeface="Calibri"/>
                <a:cs typeface="Calibri"/>
              </a:rPr>
              <a:t>economic </a:t>
            </a:r>
            <a:r>
              <a:rPr sz="4000" dirty="0">
                <a:latin typeface="Calibri"/>
                <a:cs typeface="Calibri"/>
              </a:rPr>
              <a:t>development</a:t>
            </a:r>
            <a:r>
              <a:rPr sz="4000" spc="15" dirty="0">
                <a:latin typeface="Calibri"/>
                <a:cs typeface="Calibri"/>
              </a:rPr>
              <a:t> </a:t>
            </a:r>
            <a:r>
              <a:rPr sz="4000" spc="5" dirty="0">
                <a:latin typeface="Calibri"/>
                <a:cs typeface="Calibri"/>
              </a:rPr>
              <a:t>policies</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spc="10" dirty="0">
                <a:latin typeface="Calibri"/>
                <a:cs typeface="Calibri"/>
              </a:rPr>
              <a:t>Amenities</a:t>
            </a:r>
            <a:endParaRPr sz="4000" dirty="0">
              <a:latin typeface="Calibri"/>
              <a:cs typeface="Calibri"/>
            </a:endParaRPr>
          </a:p>
        </p:txBody>
      </p:sp>
      <p:sp>
        <p:nvSpPr>
          <p:cNvPr id="34" name="object 34"/>
          <p:cNvSpPr txBox="1"/>
          <p:nvPr/>
        </p:nvSpPr>
        <p:spPr>
          <a:xfrm>
            <a:off x="751831" y="11003853"/>
            <a:ext cx="11042015" cy="1366400"/>
          </a:xfrm>
          <a:prstGeom prst="rect">
            <a:avLst/>
          </a:prstGeom>
        </p:spPr>
        <p:txBody>
          <a:bodyPr vert="horz" wrap="square" lIns="0" tIns="12065" rIns="0" bIns="0" rtlCol="0">
            <a:spAutoFit/>
          </a:bodyPr>
          <a:lstStyle/>
          <a:p>
            <a:pPr marL="535940" marR="5080" indent="-523240">
              <a:lnSpc>
                <a:spcPct val="100000"/>
              </a:lnSpc>
              <a:spcBef>
                <a:spcPts val="95"/>
              </a:spcBef>
              <a:buFont typeface="Arial"/>
              <a:buChar char="•"/>
              <a:tabLst>
                <a:tab pos="535305" algn="l"/>
                <a:tab pos="536575" algn="l"/>
              </a:tabLst>
            </a:pPr>
            <a:r>
              <a:rPr sz="4400" spc="-5" dirty="0">
                <a:latin typeface="Calibri"/>
                <a:cs typeface="Calibri"/>
              </a:rPr>
              <a:t>Super-2 </a:t>
            </a:r>
            <a:r>
              <a:rPr sz="4400" spc="-30" dirty="0">
                <a:latin typeface="Calibri"/>
                <a:cs typeface="Calibri"/>
              </a:rPr>
              <a:t>highway </a:t>
            </a:r>
            <a:r>
              <a:rPr sz="4400" spc="-25" dirty="0">
                <a:latin typeface="Calibri"/>
                <a:cs typeface="Calibri"/>
              </a:rPr>
              <a:t>investments </a:t>
            </a:r>
            <a:r>
              <a:rPr sz="4400" spc="-15" dirty="0">
                <a:latin typeface="Calibri"/>
                <a:cs typeface="Calibri"/>
              </a:rPr>
              <a:t>can </a:t>
            </a:r>
            <a:r>
              <a:rPr sz="4400" spc="-25" dirty="0">
                <a:latin typeface="Calibri"/>
                <a:cs typeface="Calibri"/>
              </a:rPr>
              <a:t>improve </a:t>
            </a:r>
            <a:r>
              <a:rPr sz="4400" spc="-5" dirty="0">
                <a:latin typeface="Calibri"/>
                <a:cs typeface="Calibri"/>
              </a:rPr>
              <a:t>the  </a:t>
            </a:r>
            <a:r>
              <a:rPr sz="4400" spc="-75" dirty="0">
                <a:latin typeface="Calibri"/>
                <a:cs typeface="Calibri"/>
              </a:rPr>
              <a:t>safety, </a:t>
            </a:r>
            <a:r>
              <a:rPr sz="4400" spc="-35" dirty="0">
                <a:latin typeface="Calibri"/>
                <a:cs typeface="Calibri"/>
              </a:rPr>
              <a:t>reliability, </a:t>
            </a:r>
            <a:r>
              <a:rPr sz="4400" spc="-5" dirty="0">
                <a:latin typeface="Calibri"/>
                <a:cs typeface="Calibri"/>
              </a:rPr>
              <a:t>and </a:t>
            </a:r>
            <a:r>
              <a:rPr sz="4400" spc="-20" dirty="0">
                <a:latin typeface="Calibri"/>
                <a:cs typeface="Calibri"/>
              </a:rPr>
              <a:t>consistency </a:t>
            </a:r>
            <a:r>
              <a:rPr sz="4400" spc="-5" dirty="0">
                <a:latin typeface="Calibri"/>
                <a:cs typeface="Calibri"/>
              </a:rPr>
              <a:t>of </a:t>
            </a:r>
            <a:r>
              <a:rPr sz="4400" spc="-40" dirty="0">
                <a:latin typeface="Calibri"/>
                <a:cs typeface="Calibri"/>
              </a:rPr>
              <a:t>travel</a:t>
            </a:r>
            <a:r>
              <a:rPr lang="en-US" sz="4400" spc="-40" dirty="0">
                <a:latin typeface="Calibri"/>
                <a:cs typeface="Calibri"/>
              </a:rPr>
              <a:t>.</a:t>
            </a:r>
            <a:r>
              <a:rPr sz="4400" spc="-40" dirty="0">
                <a:latin typeface="Calibri"/>
                <a:cs typeface="Calibri"/>
              </a:rPr>
              <a:t> </a:t>
            </a:r>
            <a:endParaRPr sz="44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26265" y="676191"/>
            <a:ext cx="14212569" cy="1072515"/>
          </a:xfrm>
          <a:prstGeom prst="rect">
            <a:avLst/>
          </a:prstGeom>
        </p:spPr>
        <p:txBody>
          <a:bodyPr vert="horz" wrap="square" lIns="0" tIns="15240" rIns="0" bIns="0" rtlCol="0">
            <a:spAutoFit/>
          </a:bodyPr>
          <a:lstStyle/>
          <a:p>
            <a:pPr marL="12700">
              <a:lnSpc>
                <a:spcPct val="100000"/>
              </a:lnSpc>
              <a:spcBef>
                <a:spcPts val="120"/>
              </a:spcBef>
            </a:pPr>
            <a:r>
              <a:rPr spc="-5" dirty="0"/>
              <a:t>Economic </a:t>
            </a:r>
            <a:r>
              <a:rPr spc="-10" dirty="0"/>
              <a:t>Considerations </a:t>
            </a:r>
            <a:r>
              <a:rPr spc="10" dirty="0"/>
              <a:t>– </a:t>
            </a:r>
            <a:r>
              <a:rPr spc="-30" dirty="0"/>
              <a:t>Data</a:t>
            </a:r>
            <a:r>
              <a:rPr spc="-35" dirty="0"/>
              <a:t> </a:t>
            </a:r>
            <a:r>
              <a:rPr spc="-70" dirty="0"/>
              <a:t>Trends</a:t>
            </a:r>
          </a:p>
        </p:txBody>
      </p:sp>
      <p:sp>
        <p:nvSpPr>
          <p:cNvPr id="5" name="object 5"/>
          <p:cNvSpPr txBox="1"/>
          <p:nvPr/>
        </p:nvSpPr>
        <p:spPr>
          <a:xfrm>
            <a:off x="1223755" y="12268362"/>
            <a:ext cx="3448685" cy="2035810"/>
          </a:xfrm>
          <a:prstGeom prst="rect">
            <a:avLst/>
          </a:prstGeom>
        </p:spPr>
        <p:txBody>
          <a:bodyPr vert="horz" wrap="square" lIns="0" tIns="12065" rIns="0" bIns="0" rtlCol="0">
            <a:spAutoFit/>
          </a:bodyPr>
          <a:lstStyle/>
          <a:p>
            <a:pPr marL="12700" marR="5080">
              <a:lnSpc>
                <a:spcPct val="100000"/>
              </a:lnSpc>
              <a:spcBef>
                <a:spcPts val="95"/>
              </a:spcBef>
            </a:pPr>
            <a:r>
              <a:rPr sz="3300" b="1" spc="-5" dirty="0">
                <a:latin typeface="Calibri"/>
                <a:cs typeface="Calibri"/>
              </a:rPr>
              <a:t>US 20 </a:t>
            </a:r>
            <a:r>
              <a:rPr sz="3300" spc="-5" dirty="0">
                <a:latin typeface="Calibri"/>
                <a:cs typeface="Calibri"/>
              </a:rPr>
              <a:t>– </a:t>
            </a:r>
            <a:r>
              <a:rPr sz="3300" spc="-30" dirty="0">
                <a:latin typeface="Calibri"/>
                <a:cs typeface="Calibri"/>
              </a:rPr>
              <a:t>Waterloo </a:t>
            </a:r>
            <a:r>
              <a:rPr sz="3300" spc="-20" dirty="0">
                <a:latin typeface="Calibri"/>
                <a:cs typeface="Calibri"/>
              </a:rPr>
              <a:t>to  </a:t>
            </a:r>
            <a:r>
              <a:rPr sz="3300" spc="-10" dirty="0">
                <a:latin typeface="Calibri"/>
                <a:cs typeface="Calibri"/>
              </a:rPr>
              <a:t>Dubuque</a:t>
            </a:r>
            <a:endParaRPr sz="3300" dirty="0">
              <a:latin typeface="Calibri"/>
              <a:cs typeface="Calibri"/>
            </a:endParaRPr>
          </a:p>
          <a:p>
            <a:pPr marL="12700">
              <a:lnSpc>
                <a:spcPts val="3954"/>
              </a:lnSpc>
            </a:pPr>
            <a:r>
              <a:rPr sz="3300" b="1" spc="-5" dirty="0">
                <a:latin typeface="Calibri"/>
                <a:cs typeface="Calibri"/>
              </a:rPr>
              <a:t>US 18 </a:t>
            </a:r>
            <a:r>
              <a:rPr sz="3300" spc="-5" dirty="0">
                <a:latin typeface="Calibri"/>
                <a:cs typeface="Calibri"/>
              </a:rPr>
              <a:t>– I-35</a:t>
            </a:r>
            <a:r>
              <a:rPr sz="3300" spc="-20" dirty="0">
                <a:latin typeface="Calibri"/>
                <a:cs typeface="Calibri"/>
              </a:rPr>
              <a:t> to</a:t>
            </a:r>
            <a:endParaRPr sz="3300" dirty="0">
              <a:latin typeface="Calibri"/>
              <a:cs typeface="Calibri"/>
            </a:endParaRPr>
          </a:p>
          <a:p>
            <a:pPr marL="12700">
              <a:lnSpc>
                <a:spcPts val="3960"/>
              </a:lnSpc>
            </a:pPr>
            <a:r>
              <a:rPr sz="3300" spc="-5" dirty="0">
                <a:latin typeface="Calibri"/>
                <a:cs typeface="Calibri"/>
              </a:rPr>
              <a:t>Charles</a:t>
            </a:r>
            <a:r>
              <a:rPr sz="3300" dirty="0">
                <a:latin typeface="Calibri"/>
                <a:cs typeface="Calibri"/>
              </a:rPr>
              <a:t> </a:t>
            </a:r>
            <a:r>
              <a:rPr sz="3300" spc="-5" dirty="0">
                <a:latin typeface="Calibri"/>
                <a:cs typeface="Calibri"/>
              </a:rPr>
              <a:t>City</a:t>
            </a:r>
            <a:endParaRPr sz="3300" dirty="0">
              <a:latin typeface="Calibri"/>
              <a:cs typeface="Calibri"/>
            </a:endParaRPr>
          </a:p>
        </p:txBody>
      </p:sp>
      <p:sp>
        <p:nvSpPr>
          <p:cNvPr id="6" name="object 6"/>
          <p:cNvSpPr txBox="1"/>
          <p:nvPr/>
        </p:nvSpPr>
        <p:spPr>
          <a:xfrm>
            <a:off x="5038089" y="12268362"/>
            <a:ext cx="3690095" cy="2035810"/>
          </a:xfrm>
          <a:prstGeom prst="rect">
            <a:avLst/>
          </a:prstGeom>
        </p:spPr>
        <p:txBody>
          <a:bodyPr vert="horz" wrap="square" lIns="0" tIns="12065" rIns="0" bIns="0" rtlCol="0">
            <a:spAutoFit/>
          </a:bodyPr>
          <a:lstStyle/>
          <a:p>
            <a:pPr marL="12700" marR="468630">
              <a:lnSpc>
                <a:spcPct val="100000"/>
              </a:lnSpc>
              <a:spcBef>
                <a:spcPts val="95"/>
              </a:spcBef>
            </a:pPr>
            <a:r>
              <a:rPr sz="3300" b="1" spc="-5" dirty="0">
                <a:latin typeface="Calibri"/>
                <a:cs typeface="Calibri"/>
              </a:rPr>
              <a:t>IA 60 </a:t>
            </a:r>
            <a:r>
              <a:rPr sz="3300" spc="-5" dirty="0">
                <a:latin typeface="Calibri"/>
                <a:cs typeface="Calibri"/>
              </a:rPr>
              <a:t>– </a:t>
            </a:r>
            <a:r>
              <a:rPr sz="3300" spc="-15" dirty="0">
                <a:latin typeface="Calibri"/>
                <a:cs typeface="Calibri"/>
              </a:rPr>
              <a:t>LeMars</a:t>
            </a:r>
            <a:r>
              <a:rPr sz="3300" spc="-70" dirty="0">
                <a:latin typeface="Calibri"/>
                <a:cs typeface="Calibri"/>
              </a:rPr>
              <a:t> </a:t>
            </a:r>
            <a:r>
              <a:rPr sz="3300" spc="-40" dirty="0">
                <a:latin typeface="Calibri"/>
                <a:cs typeface="Calibri"/>
              </a:rPr>
              <a:t>to  </a:t>
            </a:r>
            <a:r>
              <a:rPr sz="3300" spc="-10" dirty="0">
                <a:latin typeface="Calibri"/>
                <a:cs typeface="Calibri"/>
              </a:rPr>
              <a:t>Sibley</a:t>
            </a:r>
            <a:endParaRPr sz="3300" dirty="0">
              <a:latin typeface="Calibri"/>
              <a:cs typeface="Calibri"/>
            </a:endParaRPr>
          </a:p>
          <a:p>
            <a:pPr marL="12700" marR="5080">
              <a:lnSpc>
                <a:spcPts val="3960"/>
              </a:lnSpc>
              <a:spcBef>
                <a:spcPts val="130"/>
              </a:spcBef>
            </a:pPr>
            <a:r>
              <a:rPr sz="3300" b="1" spc="-5" dirty="0">
                <a:latin typeface="Calibri"/>
                <a:cs typeface="Calibri"/>
              </a:rPr>
              <a:t>US 34 </a:t>
            </a:r>
            <a:r>
              <a:rPr sz="3300" spc="-5" dirty="0">
                <a:latin typeface="Calibri"/>
                <a:cs typeface="Calibri"/>
              </a:rPr>
              <a:t>– </a:t>
            </a:r>
            <a:r>
              <a:rPr sz="3300" spc="-20" dirty="0">
                <a:latin typeface="Calibri"/>
                <a:cs typeface="Calibri"/>
              </a:rPr>
              <a:t>Ottumwa</a:t>
            </a:r>
            <a:r>
              <a:rPr sz="3300" spc="-55" dirty="0">
                <a:latin typeface="Calibri"/>
                <a:cs typeface="Calibri"/>
              </a:rPr>
              <a:t> </a:t>
            </a:r>
            <a:r>
              <a:rPr sz="3300" spc="-20" dirty="0">
                <a:latin typeface="Calibri"/>
                <a:cs typeface="Calibri"/>
              </a:rPr>
              <a:t>to  </a:t>
            </a:r>
            <a:r>
              <a:rPr sz="3300" spc="-5" dirty="0">
                <a:latin typeface="Calibri"/>
                <a:cs typeface="Calibri"/>
              </a:rPr>
              <a:t>Mt.</a:t>
            </a:r>
            <a:r>
              <a:rPr sz="3300" spc="-15" dirty="0">
                <a:latin typeface="Calibri"/>
                <a:cs typeface="Calibri"/>
              </a:rPr>
              <a:t> </a:t>
            </a:r>
            <a:r>
              <a:rPr sz="3300" spc="-10" dirty="0">
                <a:latin typeface="Calibri"/>
                <a:cs typeface="Calibri"/>
              </a:rPr>
              <a:t>Pleasant</a:t>
            </a:r>
            <a:endParaRPr sz="3300" dirty="0">
              <a:latin typeface="Calibri"/>
              <a:cs typeface="Calibri"/>
            </a:endParaRPr>
          </a:p>
        </p:txBody>
      </p:sp>
      <p:sp>
        <p:nvSpPr>
          <p:cNvPr id="7" name="object 7"/>
          <p:cNvSpPr txBox="1"/>
          <p:nvPr/>
        </p:nvSpPr>
        <p:spPr>
          <a:xfrm>
            <a:off x="526265" y="1784746"/>
            <a:ext cx="17826355" cy="695960"/>
          </a:xfrm>
          <a:prstGeom prst="rect">
            <a:avLst/>
          </a:prstGeom>
        </p:spPr>
        <p:txBody>
          <a:bodyPr vert="horz" wrap="square" lIns="0" tIns="12065" rIns="0" bIns="0" rtlCol="0">
            <a:spAutoFit/>
          </a:bodyPr>
          <a:lstStyle/>
          <a:p>
            <a:pPr marL="12700">
              <a:lnSpc>
                <a:spcPct val="100000"/>
              </a:lnSpc>
              <a:spcBef>
                <a:spcPts val="95"/>
              </a:spcBef>
            </a:pPr>
            <a:r>
              <a:rPr sz="4400" spc="-15" dirty="0">
                <a:latin typeface="Calibri"/>
                <a:cs typeface="Calibri"/>
              </a:rPr>
              <a:t>Economic performance </a:t>
            </a:r>
            <a:r>
              <a:rPr sz="4400" spc="-5" dirty="0">
                <a:latin typeface="Calibri"/>
                <a:cs typeface="Calibri"/>
              </a:rPr>
              <a:t>along 2-lane </a:t>
            </a:r>
            <a:r>
              <a:rPr sz="4400" spc="-30" dirty="0">
                <a:latin typeface="Calibri"/>
                <a:cs typeface="Calibri"/>
              </a:rPr>
              <a:t>highway </a:t>
            </a:r>
            <a:r>
              <a:rPr sz="4400" spc="-20" dirty="0">
                <a:latin typeface="Calibri"/>
                <a:cs typeface="Calibri"/>
              </a:rPr>
              <a:t>corridors </a:t>
            </a:r>
            <a:r>
              <a:rPr sz="4400" spc="-5" dirty="0">
                <a:latin typeface="Calibri"/>
                <a:cs typeface="Calibri"/>
              </a:rPr>
              <a:t>is similar </a:t>
            </a:r>
            <a:r>
              <a:rPr sz="4400" spc="-45" dirty="0">
                <a:latin typeface="Calibri"/>
                <a:cs typeface="Calibri"/>
              </a:rPr>
              <a:t>to, </a:t>
            </a:r>
            <a:r>
              <a:rPr sz="4400" spc="-135" dirty="0">
                <a:latin typeface="Calibri"/>
                <a:cs typeface="Calibri"/>
              </a:rPr>
              <a:t>or, </a:t>
            </a:r>
            <a:r>
              <a:rPr sz="4400" spc="-5" dirty="0">
                <a:latin typeface="Calibri"/>
                <a:cs typeface="Calibri"/>
              </a:rPr>
              <a:t>in</a:t>
            </a:r>
            <a:r>
              <a:rPr sz="4400" spc="370" dirty="0">
                <a:latin typeface="Calibri"/>
                <a:cs typeface="Calibri"/>
              </a:rPr>
              <a:t> </a:t>
            </a:r>
            <a:r>
              <a:rPr sz="4400" spc="-10" dirty="0">
                <a:latin typeface="Calibri"/>
                <a:cs typeface="Calibri"/>
              </a:rPr>
              <a:t>some</a:t>
            </a:r>
            <a:endParaRPr sz="4400" dirty="0">
              <a:latin typeface="Calibri"/>
              <a:cs typeface="Calibri"/>
            </a:endParaRPr>
          </a:p>
        </p:txBody>
      </p:sp>
      <p:sp>
        <p:nvSpPr>
          <p:cNvPr id="8" name="object 8"/>
          <p:cNvSpPr txBox="1"/>
          <p:nvPr/>
        </p:nvSpPr>
        <p:spPr>
          <a:xfrm>
            <a:off x="526265" y="2465769"/>
            <a:ext cx="8733155" cy="695960"/>
          </a:xfrm>
          <a:prstGeom prst="rect">
            <a:avLst/>
          </a:prstGeom>
        </p:spPr>
        <p:txBody>
          <a:bodyPr vert="horz" wrap="square" lIns="0" tIns="12065" rIns="0" bIns="0" rtlCol="0">
            <a:spAutoFit/>
          </a:bodyPr>
          <a:lstStyle/>
          <a:p>
            <a:pPr marL="12700">
              <a:lnSpc>
                <a:spcPct val="100000"/>
              </a:lnSpc>
              <a:spcBef>
                <a:spcPts val="95"/>
              </a:spcBef>
            </a:pPr>
            <a:r>
              <a:rPr sz="4400" spc="-15" dirty="0">
                <a:latin typeface="Calibri"/>
                <a:cs typeface="Calibri"/>
              </a:rPr>
              <a:t>instances, </a:t>
            </a:r>
            <a:r>
              <a:rPr sz="4400" spc="-30" dirty="0">
                <a:latin typeface="Calibri"/>
                <a:cs typeface="Calibri"/>
              </a:rPr>
              <a:t>better </a:t>
            </a:r>
            <a:r>
              <a:rPr sz="4400" spc="-5" dirty="0">
                <a:latin typeface="Calibri"/>
                <a:cs typeface="Calibri"/>
              </a:rPr>
              <a:t>than 4-lane</a:t>
            </a:r>
            <a:r>
              <a:rPr sz="4400" spc="40" dirty="0">
                <a:latin typeface="Calibri"/>
                <a:cs typeface="Calibri"/>
              </a:rPr>
              <a:t> </a:t>
            </a:r>
            <a:r>
              <a:rPr sz="4400" spc="-30" dirty="0">
                <a:latin typeface="Calibri"/>
                <a:cs typeface="Calibri"/>
              </a:rPr>
              <a:t>highways</a:t>
            </a:r>
            <a:endParaRPr sz="4400" dirty="0">
              <a:latin typeface="Calibri"/>
              <a:cs typeface="Calibri"/>
            </a:endParaRPr>
          </a:p>
        </p:txBody>
      </p:sp>
      <p:sp>
        <p:nvSpPr>
          <p:cNvPr id="11" name="object 11"/>
          <p:cNvSpPr txBox="1"/>
          <p:nvPr/>
        </p:nvSpPr>
        <p:spPr>
          <a:xfrm>
            <a:off x="1223754" y="11647944"/>
            <a:ext cx="7504430"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Calibri"/>
                <a:cs typeface="Calibri"/>
              </a:rPr>
              <a:t>4-Lane </a:t>
            </a:r>
            <a:r>
              <a:rPr sz="3300" b="1" spc="-25" dirty="0">
                <a:latin typeface="Calibri"/>
                <a:cs typeface="Calibri"/>
              </a:rPr>
              <a:t>Highways </a:t>
            </a:r>
            <a:r>
              <a:rPr sz="3300" b="1" spc="-20" dirty="0">
                <a:latin typeface="Calibri"/>
                <a:cs typeface="Calibri"/>
              </a:rPr>
              <a:t>Represented </a:t>
            </a:r>
            <a:r>
              <a:rPr sz="3300" b="1" spc="-5" dirty="0">
                <a:latin typeface="Calibri"/>
                <a:cs typeface="Calibri"/>
              </a:rPr>
              <a:t>in the</a:t>
            </a:r>
            <a:r>
              <a:rPr sz="3300" b="1" spc="25" dirty="0">
                <a:latin typeface="Calibri"/>
                <a:cs typeface="Calibri"/>
              </a:rPr>
              <a:t> </a:t>
            </a:r>
            <a:r>
              <a:rPr sz="3300" b="1" spc="-50" dirty="0">
                <a:latin typeface="Calibri"/>
                <a:cs typeface="Calibri"/>
              </a:rPr>
              <a:t>Tables</a:t>
            </a:r>
            <a:endParaRPr sz="3300" dirty="0">
              <a:latin typeface="Calibri"/>
              <a:cs typeface="Calibri"/>
            </a:endParaRPr>
          </a:p>
        </p:txBody>
      </p:sp>
      <p:sp>
        <p:nvSpPr>
          <p:cNvPr id="12" name="object 12"/>
          <p:cNvSpPr/>
          <p:nvPr/>
        </p:nvSpPr>
        <p:spPr>
          <a:xfrm>
            <a:off x="552572" y="3144637"/>
            <a:ext cx="9635490" cy="607060"/>
          </a:xfrm>
          <a:custGeom>
            <a:avLst/>
            <a:gdLst/>
            <a:ahLst/>
            <a:cxnLst/>
            <a:rect l="l" t="t" r="r" b="b"/>
            <a:pathLst>
              <a:path w="9635490" h="607060">
                <a:moveTo>
                  <a:pt x="0" y="0"/>
                </a:moveTo>
                <a:lnTo>
                  <a:pt x="9635308" y="0"/>
                </a:lnTo>
                <a:lnTo>
                  <a:pt x="9635308" y="606613"/>
                </a:lnTo>
                <a:lnTo>
                  <a:pt x="0" y="606613"/>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575359" y="3178407"/>
            <a:ext cx="9635490" cy="584200"/>
          </a:xfrm>
          <a:prstGeom prst="rect">
            <a:avLst/>
          </a:prstGeom>
        </p:spPr>
        <p:txBody>
          <a:bodyPr vert="horz" wrap="square" lIns="0" tIns="14604" rIns="0" bIns="0" rtlCol="0">
            <a:spAutoFit/>
          </a:bodyPr>
          <a:lstStyle/>
          <a:p>
            <a:pPr marL="41910">
              <a:lnSpc>
                <a:spcPct val="100000"/>
              </a:lnSpc>
              <a:spcBef>
                <a:spcPts val="114"/>
              </a:spcBef>
            </a:pPr>
            <a:r>
              <a:rPr sz="3650" dirty="0">
                <a:latin typeface="Calibri"/>
                <a:cs typeface="Calibri"/>
              </a:rPr>
              <a:t>Unemployment</a:t>
            </a:r>
          </a:p>
        </p:txBody>
      </p:sp>
      <p:sp>
        <p:nvSpPr>
          <p:cNvPr id="14" name="object 14"/>
          <p:cNvSpPr/>
          <p:nvPr/>
        </p:nvSpPr>
        <p:spPr>
          <a:xfrm>
            <a:off x="575359" y="3762607"/>
            <a:ext cx="16944291" cy="7885337"/>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113980" y="10540691"/>
            <a:ext cx="558249" cy="349070"/>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10088043" y="12672534"/>
            <a:ext cx="9877425" cy="1030605"/>
          </a:xfrm>
          <a:prstGeom prst="rect">
            <a:avLst/>
          </a:prstGeom>
        </p:spPr>
        <p:txBody>
          <a:bodyPr vert="horz" wrap="square" lIns="0" tIns="12065" rIns="0" bIns="0" rtlCol="0">
            <a:spAutoFit/>
          </a:bodyPr>
          <a:lstStyle/>
          <a:p>
            <a:pPr marL="12700" marR="5080">
              <a:lnSpc>
                <a:spcPct val="100000"/>
              </a:lnSpc>
              <a:spcBef>
                <a:spcPts val="95"/>
              </a:spcBef>
            </a:pPr>
            <a:r>
              <a:rPr sz="2200" spc="-5" dirty="0">
                <a:latin typeface="Calibri"/>
                <a:cs typeface="Calibri"/>
              </a:rPr>
              <a:t>*Income </a:t>
            </a:r>
            <a:r>
              <a:rPr sz="2200" spc="-20" dirty="0">
                <a:latin typeface="Calibri"/>
                <a:cs typeface="Calibri"/>
              </a:rPr>
              <a:t>data </a:t>
            </a:r>
            <a:r>
              <a:rPr sz="2200" spc="-10" dirty="0">
                <a:latin typeface="Calibri"/>
                <a:cs typeface="Calibri"/>
              </a:rPr>
              <a:t>was </a:t>
            </a:r>
            <a:r>
              <a:rPr sz="2200" spc="-5" dirty="0">
                <a:latin typeface="Calibri"/>
                <a:cs typeface="Calibri"/>
              </a:rPr>
              <a:t>studied </a:t>
            </a:r>
            <a:r>
              <a:rPr sz="2200" spc="-20" dirty="0">
                <a:latin typeface="Calibri"/>
                <a:cs typeface="Calibri"/>
              </a:rPr>
              <a:t>for </a:t>
            </a:r>
            <a:r>
              <a:rPr sz="2200" spc="-5" dirty="0">
                <a:latin typeface="Calibri"/>
                <a:cs typeface="Calibri"/>
              </a:rPr>
              <a:t>a 10-year period </a:t>
            </a:r>
            <a:r>
              <a:rPr sz="2200" spc="-20" dirty="0">
                <a:latin typeface="Calibri"/>
                <a:cs typeface="Calibri"/>
              </a:rPr>
              <a:t>before </a:t>
            </a:r>
            <a:r>
              <a:rPr sz="2200" spc="-5" dirty="0">
                <a:latin typeface="Calibri"/>
                <a:cs typeface="Calibri"/>
              </a:rPr>
              <a:t>and </a:t>
            </a:r>
            <a:r>
              <a:rPr sz="2200" spc="-10" dirty="0">
                <a:latin typeface="Calibri"/>
                <a:cs typeface="Calibri"/>
              </a:rPr>
              <a:t>after </a:t>
            </a:r>
            <a:r>
              <a:rPr sz="2200" spc="-15" dirty="0">
                <a:latin typeface="Calibri"/>
                <a:cs typeface="Calibri"/>
              </a:rPr>
              <a:t>highway </a:t>
            </a:r>
            <a:r>
              <a:rPr sz="2200" spc="-10" dirty="0">
                <a:latin typeface="Calibri"/>
                <a:cs typeface="Calibri"/>
              </a:rPr>
              <a:t>expansion;  </a:t>
            </a:r>
            <a:r>
              <a:rPr sz="2200" spc="-5" dirty="0">
                <a:latin typeface="Calibri"/>
                <a:cs typeface="Calibri"/>
              </a:rPr>
              <a:t>these charts </a:t>
            </a:r>
            <a:r>
              <a:rPr sz="2200" spc="-10" dirty="0">
                <a:latin typeface="Calibri"/>
                <a:cs typeface="Calibri"/>
              </a:rPr>
              <a:t>reflect </a:t>
            </a:r>
            <a:r>
              <a:rPr sz="2200" spc="-5" dirty="0">
                <a:latin typeface="Calibri"/>
                <a:cs typeface="Calibri"/>
              </a:rPr>
              <a:t>the 20 </a:t>
            </a:r>
            <a:r>
              <a:rPr sz="2200" spc="-20" dirty="0">
                <a:latin typeface="Calibri"/>
                <a:cs typeface="Calibri"/>
              </a:rPr>
              <a:t>years </a:t>
            </a:r>
            <a:r>
              <a:rPr sz="2200" spc="-5" dirty="0">
                <a:latin typeface="Calibri"/>
                <a:cs typeface="Calibri"/>
              </a:rPr>
              <a:t>of </a:t>
            </a:r>
            <a:r>
              <a:rPr sz="2200" spc="-15" dirty="0">
                <a:latin typeface="Calibri"/>
                <a:cs typeface="Calibri"/>
              </a:rPr>
              <a:t>before-and-after </a:t>
            </a:r>
            <a:r>
              <a:rPr sz="2200" spc="-20" dirty="0">
                <a:latin typeface="Calibri"/>
                <a:cs typeface="Calibri"/>
              </a:rPr>
              <a:t>data </a:t>
            </a:r>
            <a:r>
              <a:rPr sz="2200" spc="-5" dirty="0">
                <a:latin typeface="Calibri"/>
                <a:cs typeface="Calibri"/>
              </a:rPr>
              <a:t>studied </a:t>
            </a:r>
            <a:r>
              <a:rPr sz="2200" spc="-20" dirty="0">
                <a:latin typeface="Calibri"/>
                <a:cs typeface="Calibri"/>
              </a:rPr>
              <a:t>for </a:t>
            </a:r>
            <a:r>
              <a:rPr sz="2200" spc="-5" dirty="0">
                <a:latin typeface="Calibri"/>
                <a:cs typeface="Calibri"/>
              </a:rPr>
              <a:t>each of the 4-lane  </a:t>
            </a:r>
            <a:r>
              <a:rPr sz="2200" spc="-10" dirty="0">
                <a:latin typeface="Calibri"/>
                <a:cs typeface="Calibri"/>
              </a:rPr>
              <a:t>case study</a:t>
            </a:r>
            <a:r>
              <a:rPr sz="2200" spc="5" dirty="0">
                <a:latin typeface="Calibri"/>
                <a:cs typeface="Calibri"/>
              </a:rPr>
              <a:t> </a:t>
            </a:r>
            <a:r>
              <a:rPr sz="2200" spc="-10" dirty="0">
                <a:latin typeface="Calibri"/>
                <a:cs typeface="Calibri"/>
              </a:rPr>
              <a:t>corridors.</a:t>
            </a:r>
            <a:endParaRPr sz="22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3546" y="662580"/>
            <a:ext cx="13815694" cy="1069524"/>
          </a:xfrm>
          <a:prstGeom prst="rect">
            <a:avLst/>
          </a:prstGeom>
        </p:spPr>
        <p:txBody>
          <a:bodyPr vert="horz" wrap="square" lIns="0" tIns="15240" rIns="0" bIns="0" rtlCol="0">
            <a:spAutoFit/>
          </a:bodyPr>
          <a:lstStyle/>
          <a:p>
            <a:pPr marL="12700">
              <a:lnSpc>
                <a:spcPct val="100000"/>
              </a:lnSpc>
              <a:spcBef>
                <a:spcPts val="120"/>
              </a:spcBef>
            </a:pPr>
            <a:r>
              <a:rPr lang="en-US" spc="-35" dirty="0"/>
              <a:t>To</a:t>
            </a:r>
            <a:r>
              <a:rPr spc="-35" dirty="0"/>
              <a:t> </a:t>
            </a:r>
            <a:r>
              <a:rPr spc="5" dirty="0"/>
              <a:t>Bypass </a:t>
            </a:r>
            <a:r>
              <a:rPr lang="en-US" spc="5" dirty="0"/>
              <a:t>Or</a:t>
            </a:r>
            <a:r>
              <a:rPr spc="-20" dirty="0"/>
              <a:t> </a:t>
            </a:r>
            <a:r>
              <a:rPr spc="5" dirty="0"/>
              <a:t>Not</a:t>
            </a:r>
            <a:r>
              <a:rPr spc="10" dirty="0"/>
              <a:t> </a:t>
            </a:r>
            <a:r>
              <a:rPr lang="en-US" spc="10" dirty="0"/>
              <a:t>to Bypass?</a:t>
            </a:r>
            <a:endParaRPr spc="-5" dirty="0"/>
          </a:p>
        </p:txBody>
      </p:sp>
      <p:sp>
        <p:nvSpPr>
          <p:cNvPr id="3" name="object 3"/>
          <p:cNvSpPr txBox="1"/>
          <p:nvPr/>
        </p:nvSpPr>
        <p:spPr>
          <a:xfrm>
            <a:off x="1034388" y="2414965"/>
            <a:ext cx="8185150" cy="695960"/>
          </a:xfrm>
          <a:prstGeom prst="rect">
            <a:avLst/>
          </a:prstGeom>
        </p:spPr>
        <p:txBody>
          <a:bodyPr vert="horz" wrap="square" lIns="0" tIns="12065" rIns="0" bIns="0" rtlCol="0">
            <a:spAutoFit/>
          </a:bodyPr>
          <a:lstStyle/>
          <a:p>
            <a:pPr marL="577850" indent="-565150">
              <a:lnSpc>
                <a:spcPct val="100000"/>
              </a:lnSpc>
              <a:spcBef>
                <a:spcPts val="95"/>
              </a:spcBef>
              <a:buFont typeface="Arial"/>
              <a:buChar char="•"/>
              <a:tabLst>
                <a:tab pos="577850" algn="l"/>
                <a:tab pos="578485" algn="l"/>
              </a:tabLst>
            </a:pPr>
            <a:r>
              <a:rPr sz="4400" spc="-15" dirty="0">
                <a:latin typeface="Calibri"/>
                <a:cs typeface="Calibri"/>
              </a:rPr>
              <a:t>Bypasses </a:t>
            </a:r>
            <a:r>
              <a:rPr sz="4400" spc="-25" dirty="0">
                <a:latin typeface="Calibri"/>
                <a:cs typeface="Calibri"/>
              </a:rPr>
              <a:t>are </a:t>
            </a:r>
            <a:r>
              <a:rPr sz="4400" spc="-20" dirty="0">
                <a:latin typeface="Calibri"/>
                <a:cs typeface="Calibri"/>
              </a:rPr>
              <a:t>costly </a:t>
            </a:r>
            <a:r>
              <a:rPr sz="4400" spc="-5" dirty="0">
                <a:latin typeface="Calibri"/>
                <a:cs typeface="Calibri"/>
              </a:rPr>
              <a:t>and</a:t>
            </a:r>
            <a:r>
              <a:rPr sz="4400" spc="55" dirty="0">
                <a:latin typeface="Calibri"/>
                <a:cs typeface="Calibri"/>
              </a:rPr>
              <a:t> </a:t>
            </a:r>
            <a:r>
              <a:rPr sz="4400" spc="-5" dirty="0">
                <a:latin typeface="Calibri"/>
                <a:cs typeface="Calibri"/>
              </a:rPr>
              <a:t>impactful</a:t>
            </a:r>
            <a:endParaRPr sz="4400">
              <a:latin typeface="Calibri"/>
              <a:cs typeface="Calibri"/>
            </a:endParaRPr>
          </a:p>
        </p:txBody>
      </p:sp>
      <p:sp>
        <p:nvSpPr>
          <p:cNvPr id="4" name="object 4"/>
          <p:cNvSpPr txBox="1"/>
          <p:nvPr/>
        </p:nvSpPr>
        <p:spPr>
          <a:xfrm>
            <a:off x="1034388" y="3668632"/>
            <a:ext cx="9321165" cy="8886407"/>
          </a:xfrm>
          <a:prstGeom prst="rect">
            <a:avLst/>
          </a:prstGeom>
        </p:spPr>
        <p:txBody>
          <a:bodyPr vert="horz" wrap="square" lIns="0" tIns="88265" rIns="0" bIns="0" rtlCol="0">
            <a:spAutoFit/>
          </a:bodyPr>
          <a:lstStyle/>
          <a:p>
            <a:pPr marL="577850" marR="755650" indent="-471170">
              <a:lnSpc>
                <a:spcPts val="4750"/>
              </a:lnSpc>
              <a:spcBef>
                <a:spcPts val="695"/>
              </a:spcBef>
              <a:buFont typeface="Arial"/>
              <a:buChar char="•"/>
              <a:tabLst>
                <a:tab pos="577850" algn="l"/>
                <a:tab pos="578485" algn="l"/>
              </a:tabLst>
            </a:pPr>
            <a:r>
              <a:rPr sz="4400" spc="-5" dirty="0">
                <a:latin typeface="Calibri"/>
                <a:cs typeface="Calibri"/>
              </a:rPr>
              <a:t>Minimal impact </a:t>
            </a:r>
            <a:r>
              <a:rPr sz="4400" spc="-20" dirty="0">
                <a:latin typeface="Calibri"/>
                <a:cs typeface="Calibri"/>
              </a:rPr>
              <a:t>expected </a:t>
            </a:r>
            <a:r>
              <a:rPr sz="4400" spc="-5" dirty="0">
                <a:latin typeface="Calibri"/>
                <a:cs typeface="Calibri"/>
              </a:rPr>
              <a:t>in  </a:t>
            </a:r>
            <a:r>
              <a:rPr sz="4400" spc="-10" dirty="0">
                <a:latin typeface="Calibri"/>
                <a:cs typeface="Calibri"/>
              </a:rPr>
              <a:t>communities </a:t>
            </a:r>
            <a:r>
              <a:rPr sz="4400" dirty="0">
                <a:latin typeface="Calibri"/>
                <a:cs typeface="Calibri"/>
              </a:rPr>
              <a:t>with </a:t>
            </a:r>
            <a:r>
              <a:rPr sz="4400" spc="-5" dirty="0">
                <a:latin typeface="Calibri"/>
                <a:cs typeface="Calibri"/>
              </a:rPr>
              <a:t>Super-2</a:t>
            </a:r>
            <a:r>
              <a:rPr sz="4400" spc="-30" dirty="0">
                <a:latin typeface="Calibri"/>
                <a:cs typeface="Calibri"/>
              </a:rPr>
              <a:t> highway</a:t>
            </a:r>
            <a:endParaRPr lang="en-US" sz="4400" spc="-30" dirty="0">
              <a:latin typeface="Calibri"/>
              <a:cs typeface="Calibri"/>
            </a:endParaRPr>
          </a:p>
          <a:p>
            <a:pPr marL="106680" marR="755650">
              <a:lnSpc>
                <a:spcPts val="4750"/>
              </a:lnSpc>
              <a:spcBef>
                <a:spcPts val="695"/>
              </a:spcBef>
              <a:tabLst>
                <a:tab pos="577850" algn="l"/>
                <a:tab pos="578485" algn="l"/>
              </a:tabLst>
            </a:pPr>
            <a:endParaRPr sz="4400" dirty="0">
              <a:latin typeface="Calibri"/>
              <a:cs typeface="Calibri"/>
            </a:endParaRPr>
          </a:p>
          <a:p>
            <a:pPr marL="577850" marR="1402715" indent="-471170">
              <a:lnSpc>
                <a:spcPts val="4750"/>
              </a:lnSpc>
              <a:spcBef>
                <a:spcPts val="1055"/>
              </a:spcBef>
              <a:buFont typeface="Arial"/>
              <a:buChar char="•"/>
              <a:tabLst>
                <a:tab pos="577850" algn="l"/>
                <a:tab pos="578485" algn="l"/>
              </a:tabLst>
            </a:pPr>
            <a:r>
              <a:rPr sz="4400" spc="-15" dirty="0">
                <a:latin typeface="Calibri"/>
                <a:cs typeface="Calibri"/>
              </a:rPr>
              <a:t>Following </a:t>
            </a:r>
            <a:r>
              <a:rPr sz="4400" spc="-20" dirty="0">
                <a:latin typeface="Calibri"/>
                <a:cs typeface="Calibri"/>
              </a:rPr>
              <a:t>existing </a:t>
            </a:r>
            <a:r>
              <a:rPr sz="4400" spc="-5" dirty="0">
                <a:latin typeface="Calibri"/>
                <a:cs typeface="Calibri"/>
              </a:rPr>
              <a:t>US 30 has less  impact on </a:t>
            </a:r>
            <a:r>
              <a:rPr sz="4400" spc="-15" dirty="0">
                <a:latin typeface="Calibri"/>
                <a:cs typeface="Calibri"/>
              </a:rPr>
              <a:t>farmland </a:t>
            </a:r>
            <a:r>
              <a:rPr sz="4400" spc="-5" dirty="0">
                <a:latin typeface="Calibri"/>
                <a:cs typeface="Calibri"/>
              </a:rPr>
              <a:t>and  </a:t>
            </a:r>
            <a:r>
              <a:rPr sz="4400" spc="-25" dirty="0">
                <a:latin typeface="Calibri"/>
                <a:cs typeface="Calibri"/>
              </a:rPr>
              <a:t>environmental</a:t>
            </a:r>
            <a:r>
              <a:rPr sz="4400" spc="10" dirty="0">
                <a:latin typeface="Calibri"/>
                <a:cs typeface="Calibri"/>
              </a:rPr>
              <a:t> </a:t>
            </a:r>
            <a:r>
              <a:rPr sz="4400" spc="-20" dirty="0">
                <a:latin typeface="Calibri"/>
                <a:cs typeface="Calibri"/>
              </a:rPr>
              <a:t>resources</a:t>
            </a:r>
            <a:endParaRPr lang="en-US" sz="4400" spc="-20" dirty="0">
              <a:latin typeface="Calibri"/>
              <a:cs typeface="Calibri"/>
            </a:endParaRPr>
          </a:p>
          <a:p>
            <a:pPr marL="106680" marR="1402715">
              <a:lnSpc>
                <a:spcPts val="4750"/>
              </a:lnSpc>
              <a:spcBef>
                <a:spcPts val="1055"/>
              </a:spcBef>
              <a:tabLst>
                <a:tab pos="577850" algn="l"/>
                <a:tab pos="578485" algn="l"/>
              </a:tabLst>
            </a:pPr>
            <a:endParaRPr sz="4400" dirty="0">
              <a:latin typeface="Calibri"/>
              <a:cs typeface="Calibri"/>
            </a:endParaRPr>
          </a:p>
          <a:p>
            <a:pPr marL="577850" marR="5080" indent="-471170">
              <a:lnSpc>
                <a:spcPts val="4750"/>
              </a:lnSpc>
              <a:spcBef>
                <a:spcPts val="1050"/>
              </a:spcBef>
              <a:buFont typeface="Arial"/>
              <a:buChar char="•"/>
              <a:tabLst>
                <a:tab pos="577850" algn="l"/>
                <a:tab pos="578485" algn="l"/>
              </a:tabLst>
            </a:pPr>
            <a:r>
              <a:rPr sz="4400" spc="-15" dirty="0">
                <a:latin typeface="Calibri"/>
                <a:cs typeface="Calibri"/>
              </a:rPr>
              <a:t>Following </a:t>
            </a:r>
            <a:r>
              <a:rPr sz="4400" spc="-20" dirty="0">
                <a:latin typeface="Calibri"/>
                <a:cs typeface="Calibri"/>
              </a:rPr>
              <a:t>existing </a:t>
            </a:r>
            <a:r>
              <a:rPr sz="4400" spc="-5" dirty="0">
                <a:latin typeface="Calibri"/>
                <a:cs typeface="Calibri"/>
              </a:rPr>
              <a:t>US 30 </a:t>
            </a:r>
            <a:r>
              <a:rPr sz="4400" spc="-10" dirty="0">
                <a:latin typeface="Calibri"/>
                <a:cs typeface="Calibri"/>
              </a:rPr>
              <a:t>does </a:t>
            </a:r>
            <a:r>
              <a:rPr sz="4400" spc="-5" dirty="0">
                <a:latin typeface="Calibri"/>
                <a:cs typeface="Calibri"/>
              </a:rPr>
              <a:t>not  </a:t>
            </a:r>
            <a:r>
              <a:rPr sz="4400" spc="-15" dirty="0">
                <a:latin typeface="Calibri"/>
                <a:cs typeface="Calibri"/>
              </a:rPr>
              <a:t>change </a:t>
            </a:r>
            <a:r>
              <a:rPr sz="4400" spc="-10" dirty="0">
                <a:latin typeface="Calibri"/>
                <a:cs typeface="Calibri"/>
              </a:rPr>
              <a:t>local </a:t>
            </a:r>
            <a:r>
              <a:rPr sz="4400" spc="-40" dirty="0">
                <a:latin typeface="Calibri"/>
                <a:cs typeface="Calibri"/>
              </a:rPr>
              <a:t>travel </a:t>
            </a:r>
            <a:r>
              <a:rPr sz="4400" spc="-25" dirty="0">
                <a:latin typeface="Calibri"/>
                <a:cs typeface="Calibri"/>
              </a:rPr>
              <a:t>patterns </a:t>
            </a:r>
            <a:r>
              <a:rPr sz="4400" spc="-5" dirty="0">
                <a:latin typeface="Calibri"/>
                <a:cs typeface="Calibri"/>
              </a:rPr>
              <a:t>or </a:t>
            </a:r>
            <a:r>
              <a:rPr sz="4400" spc="-25" dirty="0">
                <a:latin typeface="Calibri"/>
                <a:cs typeface="Calibri"/>
              </a:rPr>
              <a:t>railroad  </a:t>
            </a:r>
            <a:r>
              <a:rPr sz="4400" spc="-15" dirty="0">
                <a:latin typeface="Calibri"/>
                <a:cs typeface="Calibri"/>
              </a:rPr>
              <a:t>crossing</a:t>
            </a:r>
            <a:r>
              <a:rPr sz="4400" spc="-10" dirty="0">
                <a:latin typeface="Calibri"/>
                <a:cs typeface="Calibri"/>
              </a:rPr>
              <a:t> needs</a:t>
            </a:r>
            <a:endParaRPr lang="en-US" sz="4400" spc="-10" dirty="0">
              <a:latin typeface="Calibri"/>
              <a:cs typeface="Calibri"/>
            </a:endParaRPr>
          </a:p>
          <a:p>
            <a:pPr marL="106680" marR="5080">
              <a:lnSpc>
                <a:spcPts val="4750"/>
              </a:lnSpc>
              <a:spcBef>
                <a:spcPts val="1050"/>
              </a:spcBef>
              <a:tabLst>
                <a:tab pos="577850" algn="l"/>
                <a:tab pos="578485" algn="l"/>
              </a:tabLst>
            </a:pPr>
            <a:endParaRPr sz="4400" dirty="0">
              <a:latin typeface="Calibri"/>
              <a:cs typeface="Calibri"/>
            </a:endParaRPr>
          </a:p>
          <a:p>
            <a:pPr marL="577850" marR="121285" indent="-565150">
              <a:lnSpc>
                <a:spcPts val="4750"/>
              </a:lnSpc>
              <a:spcBef>
                <a:spcPts val="1055"/>
              </a:spcBef>
              <a:buFont typeface="Arial"/>
              <a:buChar char="•"/>
              <a:tabLst>
                <a:tab pos="577850" algn="l"/>
                <a:tab pos="578485" algn="l"/>
              </a:tabLst>
            </a:pPr>
            <a:r>
              <a:rPr sz="4400" spc="-15" dirty="0">
                <a:latin typeface="Calibri"/>
                <a:cs typeface="Calibri"/>
              </a:rPr>
              <a:t>Locations where </a:t>
            </a:r>
            <a:r>
              <a:rPr sz="4400" spc="-5" dirty="0">
                <a:latin typeface="Calibri"/>
                <a:cs typeface="Calibri"/>
              </a:rPr>
              <a:t>a shift of US 30 </a:t>
            </a:r>
            <a:r>
              <a:rPr sz="4400" spc="-15" dirty="0">
                <a:latin typeface="Calibri"/>
                <a:cs typeface="Calibri"/>
              </a:rPr>
              <a:t>could  </a:t>
            </a:r>
            <a:r>
              <a:rPr sz="4400" spc="-5" dirty="0">
                <a:latin typeface="Calibri"/>
                <a:cs typeface="Calibri"/>
              </a:rPr>
              <a:t>be</a:t>
            </a:r>
            <a:r>
              <a:rPr sz="4400" spc="-10" dirty="0">
                <a:latin typeface="Calibri"/>
                <a:cs typeface="Calibri"/>
              </a:rPr>
              <a:t> </a:t>
            </a:r>
            <a:r>
              <a:rPr sz="4400" spc="-15" dirty="0">
                <a:latin typeface="Calibri"/>
                <a:cs typeface="Calibri"/>
              </a:rPr>
              <a:t>considered</a:t>
            </a:r>
            <a:endParaRPr sz="4400" dirty="0">
              <a:latin typeface="Calibri"/>
              <a:cs typeface="Calibri"/>
            </a:endParaRPr>
          </a:p>
        </p:txBody>
      </p:sp>
      <p:sp>
        <p:nvSpPr>
          <p:cNvPr id="10" name="object 10"/>
          <p:cNvSpPr/>
          <p:nvPr/>
        </p:nvSpPr>
        <p:spPr>
          <a:xfrm>
            <a:off x="11904000" y="8210221"/>
            <a:ext cx="6403294" cy="179052"/>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1185000" y="13741640"/>
            <a:ext cx="7855257" cy="175561"/>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11185000" y="12946900"/>
            <a:ext cx="7855257" cy="75739"/>
          </a:xfrm>
          <a:prstGeom prst="rect">
            <a:avLst/>
          </a:prstGeom>
          <a:blipFill>
            <a:blip r:embed="rId5" cstate="print"/>
            <a:stretch>
              <a:fillRect/>
            </a:stretch>
          </a:blipFill>
        </p:spPr>
        <p:txBody>
          <a:bodyPr wrap="square" lIns="0" tIns="0" rIns="0" bIns="0" rtlCol="0"/>
          <a:lstStyle/>
          <a:p>
            <a:endParaRPr/>
          </a:p>
        </p:txBody>
      </p:sp>
      <p:pic>
        <p:nvPicPr>
          <p:cNvPr id="19" name="Picture 18">
            <a:extLst>
              <a:ext uri="{FF2B5EF4-FFF2-40B4-BE49-F238E27FC236}">
                <a16:creationId xmlns:a16="http://schemas.microsoft.com/office/drawing/2014/main" id="{D02370F4-4D28-4E66-89C5-E11C19B71E27}"/>
              </a:ext>
            </a:extLst>
          </p:cNvPr>
          <p:cNvPicPr>
            <a:picLocks noChangeAspect="1"/>
          </p:cNvPicPr>
          <p:nvPr/>
        </p:nvPicPr>
        <p:blipFill>
          <a:blip r:embed="rId6"/>
          <a:stretch>
            <a:fillRect/>
          </a:stretch>
        </p:blipFill>
        <p:spPr>
          <a:xfrm>
            <a:off x="10661650" y="4600820"/>
            <a:ext cx="9426388" cy="68260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981" y="-1"/>
            <a:ext cx="20104098" cy="14017625"/>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4585244" y="9704416"/>
            <a:ext cx="4514215" cy="2312035"/>
          </a:xfrm>
          <a:prstGeom prst="rect">
            <a:avLst/>
          </a:prstGeom>
          <a:solidFill>
            <a:srgbClr val="C0504D"/>
          </a:solidFill>
          <a:ln w="15822">
            <a:solidFill>
              <a:srgbClr val="8B3836"/>
            </a:solidFill>
          </a:ln>
        </p:spPr>
        <p:txBody>
          <a:bodyPr vert="horz" wrap="square" lIns="0" tIns="15875" rIns="0" bIns="0" rtlCol="0">
            <a:spAutoFit/>
          </a:bodyPr>
          <a:lstStyle/>
          <a:p>
            <a:pPr marL="163195" marR="160020" indent="2540" algn="ctr">
              <a:lnSpc>
                <a:spcPts val="4400"/>
              </a:lnSpc>
              <a:spcBef>
                <a:spcPts val="125"/>
              </a:spcBef>
            </a:pPr>
            <a:r>
              <a:rPr sz="3650" spc="-5" dirty="0">
                <a:solidFill>
                  <a:srgbClr val="FFFFFF"/>
                </a:solidFill>
                <a:latin typeface="Calibri"/>
                <a:cs typeface="Calibri"/>
              </a:rPr>
              <a:t>*There </a:t>
            </a:r>
            <a:r>
              <a:rPr sz="3650" spc="-15" dirty="0">
                <a:solidFill>
                  <a:srgbClr val="FFFFFF"/>
                </a:solidFill>
                <a:latin typeface="Calibri"/>
                <a:cs typeface="Calibri"/>
              </a:rPr>
              <a:t>are </a:t>
            </a:r>
            <a:r>
              <a:rPr sz="3650" spc="-10" dirty="0">
                <a:solidFill>
                  <a:srgbClr val="FFFFFF"/>
                </a:solidFill>
                <a:latin typeface="Calibri"/>
                <a:cs typeface="Calibri"/>
              </a:rPr>
              <a:t>currently  </a:t>
            </a:r>
            <a:r>
              <a:rPr sz="3650" spc="5" dirty="0">
                <a:solidFill>
                  <a:srgbClr val="FFFFFF"/>
                </a:solidFill>
                <a:latin typeface="Calibri"/>
                <a:cs typeface="Calibri"/>
              </a:rPr>
              <a:t>no </a:t>
            </a:r>
            <a:r>
              <a:rPr sz="3650" dirty="0">
                <a:solidFill>
                  <a:srgbClr val="FFFFFF"/>
                </a:solidFill>
                <a:latin typeface="Calibri"/>
                <a:cs typeface="Calibri"/>
              </a:rPr>
              <a:t>corridor-wide  </a:t>
            </a:r>
            <a:r>
              <a:rPr sz="3650" spc="-10" dirty="0">
                <a:solidFill>
                  <a:srgbClr val="FFFFFF"/>
                </a:solidFill>
                <a:latin typeface="Calibri"/>
                <a:cs typeface="Calibri"/>
              </a:rPr>
              <a:t>improvement</a:t>
            </a:r>
            <a:r>
              <a:rPr sz="3650" spc="-85" dirty="0">
                <a:solidFill>
                  <a:srgbClr val="FFFFFF"/>
                </a:solidFill>
                <a:latin typeface="Calibri"/>
                <a:cs typeface="Calibri"/>
              </a:rPr>
              <a:t> </a:t>
            </a:r>
            <a:r>
              <a:rPr sz="3650" spc="-5" dirty="0">
                <a:solidFill>
                  <a:srgbClr val="FFFFFF"/>
                </a:solidFill>
                <a:latin typeface="Calibri"/>
                <a:cs typeface="Calibri"/>
              </a:rPr>
              <a:t>projects  </a:t>
            </a:r>
            <a:r>
              <a:rPr sz="3650" spc="5" dirty="0">
                <a:solidFill>
                  <a:srgbClr val="FFFFFF"/>
                </a:solidFill>
                <a:latin typeface="Calibri"/>
                <a:cs typeface="Calibri"/>
              </a:rPr>
              <a:t>funded</a:t>
            </a:r>
            <a:endParaRPr sz="3650">
              <a:latin typeface="Calibri"/>
              <a:cs typeface="Calibri"/>
            </a:endParaRPr>
          </a:p>
        </p:txBody>
      </p:sp>
      <p:sp>
        <p:nvSpPr>
          <p:cNvPr id="4" name="object 4"/>
          <p:cNvSpPr/>
          <p:nvPr/>
        </p:nvSpPr>
        <p:spPr>
          <a:xfrm>
            <a:off x="192198" y="7247249"/>
            <a:ext cx="4145915" cy="2189480"/>
          </a:xfrm>
          <a:custGeom>
            <a:avLst/>
            <a:gdLst/>
            <a:ahLst/>
            <a:cxnLst/>
            <a:rect l="l" t="t" r="r" b="b"/>
            <a:pathLst>
              <a:path w="4145915" h="2189479">
                <a:moveTo>
                  <a:pt x="3050983" y="0"/>
                </a:moveTo>
                <a:lnTo>
                  <a:pt x="0" y="0"/>
                </a:lnTo>
                <a:lnTo>
                  <a:pt x="1094556" y="1094556"/>
                </a:lnTo>
                <a:lnTo>
                  <a:pt x="0" y="2189113"/>
                </a:lnTo>
                <a:lnTo>
                  <a:pt x="3050983" y="2189113"/>
                </a:lnTo>
                <a:lnTo>
                  <a:pt x="4145539" y="1094556"/>
                </a:lnTo>
                <a:lnTo>
                  <a:pt x="3050983" y="0"/>
                </a:lnTo>
                <a:close/>
              </a:path>
            </a:pathLst>
          </a:custGeom>
          <a:solidFill>
            <a:srgbClr val="C0504D">
              <a:alpha val="90194"/>
            </a:srgbClr>
          </a:solidFill>
        </p:spPr>
        <p:txBody>
          <a:bodyPr wrap="square" lIns="0" tIns="0" rIns="0" bIns="0" rtlCol="0"/>
          <a:lstStyle/>
          <a:p>
            <a:endParaRPr/>
          </a:p>
        </p:txBody>
      </p:sp>
      <p:sp>
        <p:nvSpPr>
          <p:cNvPr id="5" name="object 5"/>
          <p:cNvSpPr/>
          <p:nvPr/>
        </p:nvSpPr>
        <p:spPr>
          <a:xfrm>
            <a:off x="192198" y="7247249"/>
            <a:ext cx="4145915" cy="2189480"/>
          </a:xfrm>
          <a:custGeom>
            <a:avLst/>
            <a:gdLst/>
            <a:ahLst/>
            <a:cxnLst/>
            <a:rect l="l" t="t" r="r" b="b"/>
            <a:pathLst>
              <a:path w="4145915" h="2189479">
                <a:moveTo>
                  <a:pt x="0" y="0"/>
                </a:moveTo>
                <a:lnTo>
                  <a:pt x="3050983" y="0"/>
                </a:lnTo>
                <a:lnTo>
                  <a:pt x="4145539" y="1094556"/>
                </a:lnTo>
                <a:lnTo>
                  <a:pt x="3050983"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6" name="object 6"/>
          <p:cNvSpPr txBox="1"/>
          <p:nvPr/>
        </p:nvSpPr>
        <p:spPr>
          <a:xfrm>
            <a:off x="1765958" y="7737988"/>
            <a:ext cx="1095375" cy="1095375"/>
          </a:xfrm>
          <a:prstGeom prst="rect">
            <a:avLst/>
          </a:prstGeom>
        </p:spPr>
        <p:txBody>
          <a:bodyPr vert="horz" wrap="square" lIns="0" tIns="14605" rIns="0" bIns="0" rtlCol="0">
            <a:spAutoFit/>
          </a:bodyPr>
          <a:lstStyle/>
          <a:p>
            <a:pPr algn="ctr">
              <a:lnSpc>
                <a:spcPts val="4200"/>
              </a:lnSpc>
              <a:spcBef>
                <a:spcPts val="115"/>
              </a:spcBef>
            </a:pPr>
            <a:r>
              <a:rPr sz="3650" spc="5" dirty="0">
                <a:solidFill>
                  <a:srgbClr val="FFFFFF"/>
                </a:solidFill>
                <a:latin typeface="Calibri"/>
                <a:cs typeface="Calibri"/>
              </a:rPr>
              <a:t>PEL</a:t>
            </a:r>
            <a:endParaRPr sz="3650" dirty="0">
              <a:latin typeface="Calibri"/>
              <a:cs typeface="Calibri"/>
            </a:endParaRPr>
          </a:p>
          <a:p>
            <a:pPr algn="ctr">
              <a:lnSpc>
                <a:spcPts val="4200"/>
              </a:lnSpc>
            </a:pPr>
            <a:r>
              <a:rPr sz="3650" spc="5" dirty="0">
                <a:solidFill>
                  <a:srgbClr val="FFFFFF"/>
                </a:solidFill>
                <a:latin typeface="Calibri"/>
                <a:cs typeface="Calibri"/>
              </a:rPr>
              <a:t>S</a:t>
            </a:r>
            <a:r>
              <a:rPr sz="3650" spc="-10" dirty="0">
                <a:solidFill>
                  <a:srgbClr val="FFFFFF"/>
                </a:solidFill>
                <a:latin typeface="Calibri"/>
                <a:cs typeface="Calibri"/>
              </a:rPr>
              <a:t>t</a:t>
            </a:r>
            <a:r>
              <a:rPr sz="3650" spc="5" dirty="0">
                <a:solidFill>
                  <a:srgbClr val="FFFFFF"/>
                </a:solidFill>
                <a:latin typeface="Calibri"/>
                <a:cs typeface="Calibri"/>
              </a:rPr>
              <a:t>udy</a:t>
            </a:r>
            <a:endParaRPr sz="3650" dirty="0">
              <a:latin typeface="Calibri"/>
              <a:cs typeface="Calibri"/>
            </a:endParaRPr>
          </a:p>
        </p:txBody>
      </p:sp>
      <p:sp>
        <p:nvSpPr>
          <p:cNvPr id="7" name="object 7"/>
          <p:cNvSpPr/>
          <p:nvPr/>
        </p:nvSpPr>
        <p:spPr>
          <a:xfrm>
            <a:off x="3793252" y="7247249"/>
            <a:ext cx="6360160" cy="2189480"/>
          </a:xfrm>
          <a:custGeom>
            <a:avLst/>
            <a:gdLst/>
            <a:ahLst/>
            <a:cxnLst/>
            <a:rect l="l" t="t" r="r" b="b"/>
            <a:pathLst>
              <a:path w="6360159" h="2189479">
                <a:moveTo>
                  <a:pt x="5265234" y="0"/>
                </a:moveTo>
                <a:lnTo>
                  <a:pt x="0" y="0"/>
                </a:lnTo>
                <a:lnTo>
                  <a:pt x="1094556" y="1094556"/>
                </a:lnTo>
                <a:lnTo>
                  <a:pt x="0" y="2189113"/>
                </a:lnTo>
                <a:lnTo>
                  <a:pt x="5265234" y="2189113"/>
                </a:lnTo>
                <a:lnTo>
                  <a:pt x="6359782" y="1094556"/>
                </a:lnTo>
                <a:lnTo>
                  <a:pt x="5265234" y="0"/>
                </a:lnTo>
                <a:close/>
              </a:path>
            </a:pathLst>
          </a:custGeom>
          <a:solidFill>
            <a:srgbClr val="C0504D">
              <a:alpha val="76863"/>
            </a:srgbClr>
          </a:solid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9" name="object 9"/>
          <p:cNvSpPr txBox="1"/>
          <p:nvPr/>
        </p:nvSpPr>
        <p:spPr>
          <a:xfrm>
            <a:off x="5633310" y="7737988"/>
            <a:ext cx="2775585" cy="1095375"/>
          </a:xfrm>
          <a:prstGeom prst="rect">
            <a:avLst/>
          </a:prstGeom>
        </p:spPr>
        <p:txBody>
          <a:bodyPr vert="horz" wrap="square" lIns="0" tIns="69215" rIns="0" bIns="0" rtlCol="0">
            <a:spAutoFit/>
          </a:bodyPr>
          <a:lstStyle/>
          <a:p>
            <a:pPr marL="571500" marR="5080" indent="-559435">
              <a:lnSpc>
                <a:spcPts val="4020"/>
              </a:lnSpc>
              <a:spcBef>
                <a:spcPts val="545"/>
              </a:spcBef>
            </a:pPr>
            <a:r>
              <a:rPr sz="3650" dirty="0">
                <a:solidFill>
                  <a:srgbClr val="FFFFFF"/>
                </a:solidFill>
                <a:latin typeface="Calibri"/>
                <a:cs typeface="Calibri"/>
              </a:rPr>
              <a:t>E</a:t>
            </a:r>
            <a:r>
              <a:rPr sz="3650" spc="-55" dirty="0">
                <a:solidFill>
                  <a:srgbClr val="FFFFFF"/>
                </a:solidFill>
                <a:latin typeface="Calibri"/>
                <a:cs typeface="Calibri"/>
              </a:rPr>
              <a:t>n</a:t>
            </a:r>
            <a:r>
              <a:rPr sz="3650" dirty="0">
                <a:solidFill>
                  <a:srgbClr val="FFFFFF"/>
                </a:solidFill>
                <a:latin typeface="Calibri"/>
                <a:cs typeface="Calibri"/>
              </a:rPr>
              <a:t>vi</a:t>
            </a:r>
            <a:r>
              <a:rPr sz="3650" spc="-60" dirty="0">
                <a:solidFill>
                  <a:srgbClr val="FFFFFF"/>
                </a:solidFill>
                <a:latin typeface="Calibri"/>
                <a:cs typeface="Calibri"/>
              </a:rPr>
              <a:t>r</a:t>
            </a:r>
            <a:r>
              <a:rPr sz="3650" spc="5" dirty="0">
                <a:solidFill>
                  <a:srgbClr val="FFFFFF"/>
                </a:solidFill>
                <a:latin typeface="Calibri"/>
                <a:cs typeface="Calibri"/>
              </a:rPr>
              <a:t>onme</a:t>
            </a:r>
            <a:r>
              <a:rPr sz="3650" spc="-30" dirty="0">
                <a:solidFill>
                  <a:srgbClr val="FFFFFF"/>
                </a:solidFill>
                <a:latin typeface="Calibri"/>
                <a:cs typeface="Calibri"/>
              </a:rPr>
              <a:t>n</a:t>
            </a:r>
            <a:r>
              <a:rPr sz="3650" spc="-50" dirty="0">
                <a:solidFill>
                  <a:srgbClr val="FFFFFF"/>
                </a:solidFill>
                <a:latin typeface="Calibri"/>
                <a:cs typeface="Calibri"/>
              </a:rPr>
              <a:t>t</a:t>
            </a:r>
            <a:r>
              <a:rPr sz="3650" dirty="0">
                <a:solidFill>
                  <a:srgbClr val="FFFFFF"/>
                </a:solidFill>
                <a:latin typeface="Calibri"/>
                <a:cs typeface="Calibri"/>
              </a:rPr>
              <a:t>al  </a:t>
            </a:r>
            <a:r>
              <a:rPr sz="3650" spc="5" dirty="0">
                <a:solidFill>
                  <a:srgbClr val="FFFFFF"/>
                </a:solidFill>
                <a:latin typeface="Calibri"/>
                <a:cs typeface="Calibri"/>
              </a:rPr>
              <a:t>Planning</a:t>
            </a:r>
            <a:endParaRPr sz="3650">
              <a:latin typeface="Calibri"/>
              <a:cs typeface="Calibri"/>
            </a:endParaRPr>
          </a:p>
        </p:txBody>
      </p:sp>
      <p:sp>
        <p:nvSpPr>
          <p:cNvPr id="10" name="object 10"/>
          <p:cNvSpPr/>
          <p:nvPr/>
        </p:nvSpPr>
        <p:spPr>
          <a:xfrm>
            <a:off x="9602965" y="7247249"/>
            <a:ext cx="5114925" cy="2189480"/>
          </a:xfrm>
          <a:custGeom>
            <a:avLst/>
            <a:gdLst/>
            <a:ahLst/>
            <a:cxnLst/>
            <a:rect l="l" t="t" r="r" b="b"/>
            <a:pathLst>
              <a:path w="5114925" h="2189479">
                <a:moveTo>
                  <a:pt x="4019889" y="0"/>
                </a:moveTo>
                <a:lnTo>
                  <a:pt x="0" y="0"/>
                </a:lnTo>
                <a:lnTo>
                  <a:pt x="1094556" y="1094556"/>
                </a:lnTo>
                <a:lnTo>
                  <a:pt x="0" y="2189113"/>
                </a:lnTo>
                <a:lnTo>
                  <a:pt x="4019889" y="2189113"/>
                </a:lnTo>
                <a:lnTo>
                  <a:pt x="5114445" y="1094556"/>
                </a:lnTo>
                <a:lnTo>
                  <a:pt x="4019889" y="0"/>
                </a:lnTo>
                <a:close/>
              </a:path>
            </a:pathLst>
          </a:custGeom>
          <a:solidFill>
            <a:srgbClr val="C0504D">
              <a:alpha val="63136"/>
            </a:srgbClr>
          </a:solidFill>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2" name="object 12"/>
          <p:cNvSpPr txBox="1"/>
          <p:nvPr/>
        </p:nvSpPr>
        <p:spPr>
          <a:xfrm>
            <a:off x="11076459" y="7993633"/>
            <a:ext cx="2263775" cy="584200"/>
          </a:xfrm>
          <a:prstGeom prst="rect">
            <a:avLst/>
          </a:prstGeom>
        </p:spPr>
        <p:txBody>
          <a:bodyPr vert="horz" wrap="square" lIns="0" tIns="14605" rIns="0" bIns="0" rtlCol="0">
            <a:spAutoFit/>
          </a:bodyPr>
          <a:lstStyle/>
          <a:p>
            <a:pPr marL="12700">
              <a:lnSpc>
                <a:spcPct val="100000"/>
              </a:lnSpc>
              <a:spcBef>
                <a:spcPts val="115"/>
              </a:spcBef>
            </a:pPr>
            <a:r>
              <a:rPr sz="3650" dirty="0">
                <a:solidFill>
                  <a:srgbClr val="FFFFFF"/>
                </a:solidFill>
                <a:latin typeface="Calibri"/>
                <a:cs typeface="Calibri"/>
              </a:rPr>
              <a:t>Engineering</a:t>
            </a:r>
            <a:endParaRPr sz="3650">
              <a:latin typeface="Calibri"/>
              <a:cs typeface="Calibri"/>
            </a:endParaRPr>
          </a:p>
        </p:txBody>
      </p:sp>
      <p:sp>
        <p:nvSpPr>
          <p:cNvPr id="13" name="object 13"/>
          <p:cNvSpPr/>
          <p:nvPr/>
        </p:nvSpPr>
        <p:spPr>
          <a:xfrm>
            <a:off x="14172924" y="7247249"/>
            <a:ext cx="5878195" cy="2189480"/>
          </a:xfrm>
          <a:custGeom>
            <a:avLst/>
            <a:gdLst/>
            <a:ahLst/>
            <a:cxnLst/>
            <a:rect l="l" t="t" r="r" b="b"/>
            <a:pathLst>
              <a:path w="5878194" h="2189479">
                <a:moveTo>
                  <a:pt x="4783108" y="0"/>
                </a:moveTo>
                <a:lnTo>
                  <a:pt x="0" y="0"/>
                </a:lnTo>
                <a:lnTo>
                  <a:pt x="1094556" y="1094556"/>
                </a:lnTo>
                <a:lnTo>
                  <a:pt x="0" y="2189113"/>
                </a:lnTo>
                <a:lnTo>
                  <a:pt x="4783108" y="2189113"/>
                </a:lnTo>
                <a:lnTo>
                  <a:pt x="5877656" y="1094556"/>
                </a:lnTo>
                <a:lnTo>
                  <a:pt x="4783108" y="0"/>
                </a:lnTo>
                <a:close/>
              </a:path>
            </a:pathLst>
          </a:custGeom>
          <a:solidFill>
            <a:srgbClr val="C0504D">
              <a:alpha val="50195"/>
            </a:srgbClr>
          </a:solidFill>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5" name="object 15"/>
          <p:cNvSpPr txBox="1"/>
          <p:nvPr/>
        </p:nvSpPr>
        <p:spPr>
          <a:xfrm>
            <a:off x="15817524" y="7993633"/>
            <a:ext cx="2684780" cy="584200"/>
          </a:xfrm>
          <a:prstGeom prst="rect">
            <a:avLst/>
          </a:prstGeom>
        </p:spPr>
        <p:txBody>
          <a:bodyPr vert="horz" wrap="square" lIns="0" tIns="14605" rIns="0" bIns="0" rtlCol="0">
            <a:spAutoFit/>
          </a:bodyPr>
          <a:lstStyle/>
          <a:p>
            <a:pPr marL="12700">
              <a:lnSpc>
                <a:spcPct val="100000"/>
              </a:lnSpc>
              <a:spcBef>
                <a:spcPts val="115"/>
              </a:spcBef>
            </a:pPr>
            <a:r>
              <a:rPr sz="3650" dirty="0">
                <a:solidFill>
                  <a:srgbClr val="FFFFFF"/>
                </a:solidFill>
                <a:latin typeface="Calibri"/>
                <a:cs typeface="Calibri"/>
              </a:rPr>
              <a:t>Construction*</a:t>
            </a:r>
            <a:endParaRPr sz="3650">
              <a:latin typeface="Calibri"/>
              <a:cs typeface="Calibri"/>
            </a:endParaRPr>
          </a:p>
        </p:txBody>
      </p:sp>
      <p:sp>
        <p:nvSpPr>
          <p:cNvPr id="16" name="object 16"/>
          <p:cNvSpPr/>
          <p:nvPr/>
        </p:nvSpPr>
        <p:spPr>
          <a:xfrm>
            <a:off x="2187717" y="9704417"/>
            <a:ext cx="2820670" cy="3001010"/>
          </a:xfrm>
          <a:custGeom>
            <a:avLst/>
            <a:gdLst/>
            <a:ahLst/>
            <a:cxnLst/>
            <a:rect l="l" t="t" r="r" b="b"/>
            <a:pathLst>
              <a:path w="2820670" h="3001009">
                <a:moveTo>
                  <a:pt x="2115118" y="1410079"/>
                </a:moveTo>
                <a:lnTo>
                  <a:pt x="705039" y="1410079"/>
                </a:lnTo>
                <a:lnTo>
                  <a:pt x="705039" y="3000722"/>
                </a:lnTo>
                <a:lnTo>
                  <a:pt x="2115118" y="3000722"/>
                </a:lnTo>
                <a:lnTo>
                  <a:pt x="2115118" y="1410079"/>
                </a:lnTo>
                <a:close/>
              </a:path>
              <a:path w="2820670" h="3001009">
                <a:moveTo>
                  <a:pt x="1410079" y="0"/>
                </a:moveTo>
                <a:lnTo>
                  <a:pt x="0" y="1410079"/>
                </a:lnTo>
                <a:lnTo>
                  <a:pt x="2820158" y="1410079"/>
                </a:lnTo>
                <a:lnTo>
                  <a:pt x="1410079" y="0"/>
                </a:lnTo>
                <a:close/>
              </a:path>
            </a:pathLst>
          </a:custGeom>
          <a:solidFill>
            <a:srgbClr val="FFFFFF"/>
          </a:solidFill>
        </p:spPr>
        <p:txBody>
          <a:bodyPr wrap="square" lIns="0" tIns="0" rIns="0" bIns="0" rtlCol="0"/>
          <a:lstStyle/>
          <a:p>
            <a:endParaRPr/>
          </a:p>
        </p:txBody>
      </p:sp>
      <p:sp>
        <p:nvSpPr>
          <p:cNvPr id="17" name="object 17"/>
          <p:cNvSpPr/>
          <p:nvPr/>
        </p:nvSpPr>
        <p:spPr>
          <a:xfrm>
            <a:off x="2187717" y="9704418"/>
            <a:ext cx="2820670" cy="3001010"/>
          </a:xfrm>
          <a:custGeom>
            <a:avLst/>
            <a:gdLst/>
            <a:ahLst/>
            <a:cxnLst/>
            <a:rect l="l" t="t" r="r" b="b"/>
            <a:pathLst>
              <a:path w="2820670" h="3001009">
                <a:moveTo>
                  <a:pt x="0" y="1410079"/>
                </a:moveTo>
                <a:lnTo>
                  <a:pt x="1410079" y="0"/>
                </a:lnTo>
                <a:lnTo>
                  <a:pt x="2820158" y="1410079"/>
                </a:lnTo>
                <a:lnTo>
                  <a:pt x="2115118" y="1410079"/>
                </a:lnTo>
                <a:lnTo>
                  <a:pt x="2115118" y="3000722"/>
                </a:lnTo>
                <a:lnTo>
                  <a:pt x="705039" y="3000722"/>
                </a:lnTo>
                <a:lnTo>
                  <a:pt x="705039" y="1410079"/>
                </a:lnTo>
                <a:lnTo>
                  <a:pt x="0" y="1410079"/>
                </a:lnTo>
                <a:close/>
              </a:path>
            </a:pathLst>
          </a:custGeom>
          <a:ln w="15822">
            <a:solidFill>
              <a:srgbClr val="C0504D"/>
            </a:solidFill>
          </a:ln>
        </p:spPr>
        <p:txBody>
          <a:bodyPr wrap="square" lIns="0" tIns="0" rIns="0" bIns="0" rtlCol="0"/>
          <a:lstStyle/>
          <a:p>
            <a:endParaRPr/>
          </a:p>
        </p:txBody>
      </p:sp>
      <p:sp>
        <p:nvSpPr>
          <p:cNvPr id="18" name="object 18"/>
          <p:cNvSpPr txBox="1"/>
          <p:nvPr/>
        </p:nvSpPr>
        <p:spPr>
          <a:xfrm>
            <a:off x="2977514" y="10387396"/>
            <a:ext cx="1231265" cy="2259330"/>
          </a:xfrm>
          <a:prstGeom prst="rect">
            <a:avLst/>
          </a:prstGeom>
        </p:spPr>
        <p:txBody>
          <a:bodyPr vert="horz" wrap="square" lIns="0" tIns="12065" rIns="0" bIns="0" rtlCol="0">
            <a:spAutoFit/>
          </a:bodyPr>
          <a:lstStyle/>
          <a:p>
            <a:pPr marL="12700" marR="5080" indent="-13970" algn="ctr">
              <a:lnSpc>
                <a:spcPct val="100699"/>
              </a:lnSpc>
              <a:spcBef>
                <a:spcPts val="95"/>
              </a:spcBef>
            </a:pPr>
            <a:r>
              <a:rPr sz="4850" spc="-155" dirty="0">
                <a:latin typeface="Calibri"/>
                <a:cs typeface="Calibri"/>
              </a:rPr>
              <a:t>We  </a:t>
            </a:r>
            <a:r>
              <a:rPr sz="4850" spc="-30" dirty="0">
                <a:latin typeface="Calibri"/>
                <a:cs typeface="Calibri"/>
              </a:rPr>
              <a:t>are  </a:t>
            </a:r>
            <a:r>
              <a:rPr sz="4850" spc="20" dirty="0">
                <a:latin typeface="Calibri"/>
                <a:cs typeface="Calibri"/>
              </a:rPr>
              <a:t>He</a:t>
            </a:r>
            <a:r>
              <a:rPr sz="4850" spc="-50" dirty="0">
                <a:latin typeface="Calibri"/>
                <a:cs typeface="Calibri"/>
              </a:rPr>
              <a:t>re</a:t>
            </a:r>
            <a:endParaRPr sz="4850" dirty="0">
              <a:latin typeface="Calibri"/>
              <a:cs typeface="Calibri"/>
            </a:endParaRPr>
          </a:p>
        </p:txBody>
      </p:sp>
      <p:sp>
        <p:nvSpPr>
          <p:cNvPr id="19" name="object 19"/>
          <p:cNvSpPr txBox="1"/>
          <p:nvPr/>
        </p:nvSpPr>
        <p:spPr>
          <a:xfrm>
            <a:off x="284307" y="1494603"/>
            <a:ext cx="19175095" cy="3671518"/>
          </a:xfrm>
          <a:prstGeom prst="rect">
            <a:avLst/>
          </a:prstGeom>
        </p:spPr>
        <p:txBody>
          <a:bodyPr vert="horz" wrap="square" lIns="0" tIns="13970" rIns="0" bIns="0" rtlCol="0">
            <a:spAutoFit/>
          </a:bodyPr>
          <a:lstStyle/>
          <a:p>
            <a:pPr marL="1480820">
              <a:lnSpc>
                <a:spcPct val="100000"/>
              </a:lnSpc>
              <a:spcBef>
                <a:spcPts val="110"/>
              </a:spcBef>
            </a:pPr>
            <a:r>
              <a:rPr sz="10800" b="1" spc="-20" dirty="0">
                <a:solidFill>
                  <a:srgbClr val="943735"/>
                </a:solidFill>
                <a:latin typeface="Calibri"/>
                <a:cs typeface="Calibri"/>
              </a:rPr>
              <a:t>Project Development</a:t>
            </a:r>
            <a:r>
              <a:rPr sz="10800" b="1" spc="-10" dirty="0">
                <a:solidFill>
                  <a:srgbClr val="943735"/>
                </a:solidFill>
                <a:latin typeface="Calibri"/>
                <a:cs typeface="Calibri"/>
              </a:rPr>
              <a:t> </a:t>
            </a:r>
            <a:r>
              <a:rPr sz="10800" b="1" spc="-15" dirty="0">
                <a:solidFill>
                  <a:srgbClr val="943735"/>
                </a:solidFill>
                <a:latin typeface="Calibri"/>
                <a:cs typeface="Calibri"/>
              </a:rPr>
              <a:t>Process</a:t>
            </a:r>
            <a:endParaRPr sz="10800" dirty="0">
              <a:latin typeface="Calibri"/>
              <a:cs typeface="Calibri"/>
            </a:endParaRPr>
          </a:p>
          <a:p>
            <a:pPr marL="12700" marR="5080">
              <a:lnSpc>
                <a:spcPct val="100000"/>
              </a:lnSpc>
              <a:spcBef>
                <a:spcPts val="4965"/>
              </a:spcBef>
            </a:pPr>
            <a:r>
              <a:rPr sz="4400" spc="-5" dirty="0">
                <a:latin typeface="Calibri"/>
                <a:cs typeface="Calibri"/>
              </a:rPr>
              <a:t>A Planning and </a:t>
            </a:r>
            <a:r>
              <a:rPr sz="4400" spc="-25" dirty="0">
                <a:latin typeface="Calibri"/>
                <a:cs typeface="Calibri"/>
              </a:rPr>
              <a:t>Environmental </a:t>
            </a:r>
            <a:r>
              <a:rPr sz="4400" spc="-20" dirty="0">
                <a:latin typeface="Calibri"/>
                <a:cs typeface="Calibri"/>
              </a:rPr>
              <a:t>Linkages </a:t>
            </a:r>
            <a:r>
              <a:rPr sz="4400" spc="-5" dirty="0">
                <a:latin typeface="Calibri"/>
                <a:cs typeface="Calibri"/>
              </a:rPr>
              <a:t>- or PEL Study</a:t>
            </a:r>
            <a:r>
              <a:rPr lang="en-US" sz="4400" spc="-5" dirty="0">
                <a:latin typeface="Calibri"/>
                <a:cs typeface="Calibri"/>
              </a:rPr>
              <a:t>,</a:t>
            </a:r>
            <a:r>
              <a:rPr sz="4400" spc="-5" dirty="0">
                <a:latin typeface="Calibri"/>
                <a:cs typeface="Calibri"/>
              </a:rPr>
              <a:t> </a:t>
            </a:r>
            <a:r>
              <a:rPr lang="en-US" sz="4400" spc="-5" dirty="0">
                <a:latin typeface="Calibri"/>
                <a:cs typeface="Calibri"/>
              </a:rPr>
              <a:t>allows </a:t>
            </a:r>
            <a:r>
              <a:rPr sz="4400" spc="-5" dirty="0">
                <a:latin typeface="Calibri"/>
                <a:cs typeface="Calibri"/>
              </a:rPr>
              <a:t>early planning</a:t>
            </a:r>
            <a:r>
              <a:rPr lang="en-US" sz="4400" spc="-5" dirty="0">
                <a:latin typeface="Calibri"/>
                <a:cs typeface="Calibri"/>
              </a:rPr>
              <a:t>-</a:t>
            </a:r>
            <a:r>
              <a:rPr sz="4400" spc="-15" dirty="0">
                <a:latin typeface="Calibri"/>
                <a:cs typeface="Calibri"/>
              </a:rPr>
              <a:t>level</a:t>
            </a:r>
            <a:r>
              <a:rPr lang="en-US" sz="4400" spc="-15" dirty="0">
                <a:latin typeface="Calibri"/>
                <a:cs typeface="Calibri"/>
              </a:rPr>
              <a:t> decisions to be carried forward into subsequent projects.</a:t>
            </a:r>
            <a:endParaRPr sz="4400" dirty="0">
              <a:latin typeface="Calibri"/>
              <a:cs typeface="Calibri"/>
            </a:endParaRPr>
          </a:p>
        </p:txBody>
      </p:sp>
      <p:sp>
        <p:nvSpPr>
          <p:cNvPr id="20" name="object 20"/>
          <p:cNvSpPr txBox="1">
            <a:spLocks noGrp="1"/>
          </p:cNvSpPr>
          <p:nvPr>
            <p:ph type="title"/>
          </p:nvPr>
        </p:nvSpPr>
        <p:spPr>
          <a:xfrm>
            <a:off x="4483425" y="0"/>
            <a:ext cx="11113135" cy="1812925"/>
          </a:xfrm>
          <a:prstGeom prst="rect">
            <a:avLst/>
          </a:prstGeom>
        </p:spPr>
        <p:txBody>
          <a:bodyPr vert="horz" wrap="square" lIns="0" tIns="15875" rIns="0" bIns="0" rtlCol="0">
            <a:spAutoFit/>
          </a:bodyPr>
          <a:lstStyle/>
          <a:p>
            <a:pPr marL="12700">
              <a:lnSpc>
                <a:spcPct val="100000"/>
              </a:lnSpc>
              <a:spcBef>
                <a:spcPts val="125"/>
              </a:spcBef>
            </a:pPr>
            <a:r>
              <a:rPr sz="11700" spc="5" dirty="0"/>
              <a:t>PEL </a:t>
            </a:r>
            <a:r>
              <a:rPr sz="11700" spc="10" dirty="0"/>
              <a:t>Study </a:t>
            </a:r>
            <a:r>
              <a:rPr sz="11700" spc="15" dirty="0"/>
              <a:t>and</a:t>
            </a:r>
            <a:r>
              <a:rPr sz="11700" spc="-65" dirty="0"/>
              <a:t> </a:t>
            </a:r>
            <a:r>
              <a:rPr sz="11700" spc="15" dirty="0"/>
              <a:t>the</a:t>
            </a:r>
            <a:endParaRPr sz="1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9809" y="1354613"/>
            <a:ext cx="14174469" cy="1072515"/>
          </a:xfrm>
          <a:prstGeom prst="rect">
            <a:avLst/>
          </a:prstGeom>
        </p:spPr>
        <p:txBody>
          <a:bodyPr vert="horz" wrap="square" lIns="0" tIns="15240" rIns="0" bIns="0" rtlCol="0">
            <a:spAutoFit/>
          </a:bodyPr>
          <a:lstStyle/>
          <a:p>
            <a:pPr marL="12700">
              <a:lnSpc>
                <a:spcPct val="100000"/>
              </a:lnSpc>
              <a:spcBef>
                <a:spcPts val="120"/>
              </a:spcBef>
            </a:pPr>
            <a:r>
              <a:rPr spc="-35" dirty="0"/>
              <a:t>Why </a:t>
            </a:r>
            <a:r>
              <a:rPr spc="-15" dirty="0"/>
              <a:t>Improvements </a:t>
            </a:r>
            <a:r>
              <a:rPr spc="-20" dirty="0"/>
              <a:t>are</a:t>
            </a:r>
            <a:r>
              <a:rPr spc="40" dirty="0"/>
              <a:t> </a:t>
            </a:r>
            <a:r>
              <a:rPr spc="-5" dirty="0"/>
              <a:t>Recommended</a:t>
            </a:r>
          </a:p>
        </p:txBody>
      </p:sp>
      <p:sp>
        <p:nvSpPr>
          <p:cNvPr id="3" name="object 3"/>
          <p:cNvSpPr txBox="1"/>
          <p:nvPr/>
        </p:nvSpPr>
        <p:spPr>
          <a:xfrm>
            <a:off x="989302" y="3918158"/>
            <a:ext cx="13195935" cy="827791"/>
          </a:xfrm>
          <a:prstGeom prst="rect">
            <a:avLst/>
          </a:prstGeom>
        </p:spPr>
        <p:txBody>
          <a:bodyPr vert="horz" wrap="square" lIns="0" tIns="149225" rIns="0" bIns="0" rtlCol="0">
            <a:spAutoFit/>
          </a:bodyPr>
          <a:lstStyle/>
          <a:p>
            <a:pPr marL="577850" indent="-565150">
              <a:lnSpc>
                <a:spcPct val="100000"/>
              </a:lnSpc>
              <a:spcBef>
                <a:spcPts val="1175"/>
              </a:spcBef>
              <a:buFont typeface="Arial"/>
              <a:buChar char="•"/>
              <a:tabLst>
                <a:tab pos="577850" algn="l"/>
                <a:tab pos="578485" algn="l"/>
              </a:tabLst>
            </a:pPr>
            <a:r>
              <a:rPr sz="4400" spc="-5" dirty="0">
                <a:latin typeface="Calibri"/>
                <a:cs typeface="Calibri"/>
              </a:rPr>
              <a:t>US 30 is a </a:t>
            </a:r>
            <a:r>
              <a:rPr sz="4400" spc="-10" dirty="0">
                <a:latin typeface="Calibri"/>
                <a:cs typeface="Calibri"/>
              </a:rPr>
              <a:t>critical </a:t>
            </a:r>
            <a:r>
              <a:rPr sz="4400" spc="-35" dirty="0">
                <a:latin typeface="Calibri"/>
                <a:cs typeface="Calibri"/>
              </a:rPr>
              <a:t>roadway </a:t>
            </a:r>
            <a:r>
              <a:rPr sz="4400" spc="-25" dirty="0">
                <a:latin typeface="Calibri"/>
                <a:cs typeface="Calibri"/>
              </a:rPr>
              <a:t>to </a:t>
            </a:r>
            <a:r>
              <a:rPr sz="4400" spc="-60" dirty="0">
                <a:latin typeface="Calibri"/>
                <a:cs typeface="Calibri"/>
              </a:rPr>
              <a:t>Iowa’s </a:t>
            </a:r>
            <a:r>
              <a:rPr sz="4400" spc="-20" dirty="0">
                <a:latin typeface="Calibri"/>
                <a:cs typeface="Calibri"/>
              </a:rPr>
              <a:t>rural</a:t>
            </a:r>
            <a:r>
              <a:rPr sz="4400" spc="150" dirty="0">
                <a:latin typeface="Calibri"/>
                <a:cs typeface="Calibri"/>
              </a:rPr>
              <a:t> </a:t>
            </a:r>
            <a:r>
              <a:rPr sz="4400" spc="-25" dirty="0">
                <a:latin typeface="Calibri"/>
                <a:cs typeface="Calibri"/>
              </a:rPr>
              <a:t>economy</a:t>
            </a:r>
            <a:endParaRPr sz="4400" dirty="0">
              <a:latin typeface="Calibri"/>
              <a:cs typeface="Calibri"/>
            </a:endParaRPr>
          </a:p>
        </p:txBody>
      </p:sp>
      <p:sp>
        <p:nvSpPr>
          <p:cNvPr id="4" name="object 4"/>
          <p:cNvSpPr txBox="1"/>
          <p:nvPr/>
        </p:nvSpPr>
        <p:spPr>
          <a:xfrm>
            <a:off x="1017152" y="5697378"/>
            <a:ext cx="11123295" cy="3102772"/>
          </a:xfrm>
          <a:prstGeom prst="rect">
            <a:avLst/>
          </a:prstGeom>
        </p:spPr>
        <p:txBody>
          <a:bodyPr vert="horz" wrap="square" lIns="0" tIns="136525" rIns="0" bIns="0" rtlCol="0">
            <a:spAutoFit/>
          </a:bodyPr>
          <a:lstStyle/>
          <a:p>
            <a:pPr marL="577850" marR="5080" indent="-565150">
              <a:lnSpc>
                <a:spcPct val="100000"/>
              </a:lnSpc>
              <a:spcBef>
                <a:spcPts val="1035"/>
              </a:spcBef>
              <a:buFont typeface="Arial"/>
              <a:buChar char="•"/>
              <a:tabLst>
                <a:tab pos="577850" algn="l"/>
                <a:tab pos="578485" algn="l"/>
              </a:tabLst>
            </a:pPr>
            <a:r>
              <a:rPr sz="4400" spc="-15" dirty="0">
                <a:latin typeface="Calibri"/>
                <a:cs typeface="Calibri"/>
              </a:rPr>
              <a:t>Presence </a:t>
            </a:r>
            <a:r>
              <a:rPr sz="4400" spc="-5" dirty="0">
                <a:latin typeface="Calibri"/>
                <a:cs typeface="Calibri"/>
              </a:rPr>
              <a:t>of </a:t>
            </a:r>
            <a:r>
              <a:rPr sz="4400" spc="-10" dirty="0">
                <a:latin typeface="Calibri"/>
                <a:cs typeface="Calibri"/>
              </a:rPr>
              <a:t>slow-moving </a:t>
            </a:r>
            <a:r>
              <a:rPr sz="4400" spc="-25" dirty="0">
                <a:latin typeface="Calibri"/>
                <a:cs typeface="Calibri"/>
              </a:rPr>
              <a:t>farm </a:t>
            </a:r>
            <a:r>
              <a:rPr sz="4400" spc="-5" dirty="0">
                <a:latin typeface="Calibri"/>
                <a:cs typeface="Calibri"/>
              </a:rPr>
              <a:t>and </a:t>
            </a:r>
            <a:r>
              <a:rPr sz="4400" spc="-10" dirty="0">
                <a:latin typeface="Calibri"/>
                <a:cs typeface="Calibri"/>
              </a:rPr>
              <a:t>agricultural  equipment </a:t>
            </a:r>
            <a:r>
              <a:rPr sz="4400" spc="-15" dirty="0">
                <a:latin typeface="Calibri"/>
                <a:cs typeface="Calibri"/>
              </a:rPr>
              <a:t>common throughout </a:t>
            </a:r>
            <a:r>
              <a:rPr sz="4400" spc="-5" dirty="0">
                <a:latin typeface="Calibri"/>
                <a:cs typeface="Calibri"/>
              </a:rPr>
              <a:t>the</a:t>
            </a:r>
            <a:r>
              <a:rPr sz="4400" spc="60" dirty="0">
                <a:latin typeface="Calibri"/>
                <a:cs typeface="Calibri"/>
              </a:rPr>
              <a:t> </a:t>
            </a:r>
            <a:r>
              <a:rPr sz="4400" spc="-20" dirty="0">
                <a:latin typeface="Calibri"/>
                <a:cs typeface="Calibri"/>
              </a:rPr>
              <a:t>year</a:t>
            </a:r>
            <a:endParaRPr lang="en-US" sz="4400" spc="-20" dirty="0">
              <a:latin typeface="Calibri"/>
              <a:cs typeface="Calibri"/>
            </a:endParaRPr>
          </a:p>
          <a:p>
            <a:pPr marL="12700" marR="5080">
              <a:lnSpc>
                <a:spcPct val="100000"/>
              </a:lnSpc>
              <a:spcBef>
                <a:spcPts val="1035"/>
              </a:spcBef>
              <a:tabLst>
                <a:tab pos="577850" algn="l"/>
                <a:tab pos="578485" algn="l"/>
              </a:tabLst>
            </a:pPr>
            <a:endParaRPr sz="4400" dirty="0">
              <a:latin typeface="Calibri"/>
              <a:cs typeface="Calibri"/>
            </a:endParaRPr>
          </a:p>
          <a:p>
            <a:pPr marL="577850" indent="-565150">
              <a:lnSpc>
                <a:spcPct val="100000"/>
              </a:lnSpc>
              <a:spcBef>
                <a:spcPts val="1045"/>
              </a:spcBef>
              <a:buFont typeface="Arial"/>
              <a:buChar char="•"/>
              <a:tabLst>
                <a:tab pos="577850" algn="l"/>
                <a:tab pos="578485" algn="l"/>
              </a:tabLst>
            </a:pPr>
            <a:r>
              <a:rPr sz="4400" spc="-35" dirty="0">
                <a:latin typeface="Calibri"/>
                <a:cs typeface="Calibri"/>
              </a:rPr>
              <a:t>Vehicle </a:t>
            </a:r>
            <a:r>
              <a:rPr sz="4400" spc="-20" dirty="0">
                <a:latin typeface="Calibri"/>
                <a:cs typeface="Calibri"/>
              </a:rPr>
              <a:t>backups can</a:t>
            </a:r>
            <a:r>
              <a:rPr sz="4400" spc="70" dirty="0">
                <a:latin typeface="Calibri"/>
                <a:cs typeface="Calibri"/>
              </a:rPr>
              <a:t> </a:t>
            </a:r>
            <a:r>
              <a:rPr sz="4400" spc="-10" dirty="0">
                <a:latin typeface="Calibri"/>
                <a:cs typeface="Calibri"/>
              </a:rPr>
              <a:t>occur</a:t>
            </a:r>
            <a:endParaRPr sz="4400" dirty="0">
              <a:latin typeface="Calibri"/>
              <a:cs typeface="Calibri"/>
            </a:endParaRPr>
          </a:p>
        </p:txBody>
      </p:sp>
      <p:sp>
        <p:nvSpPr>
          <p:cNvPr id="5" name="object 5"/>
          <p:cNvSpPr txBox="1"/>
          <p:nvPr/>
        </p:nvSpPr>
        <p:spPr>
          <a:xfrm>
            <a:off x="1034388" y="9383872"/>
            <a:ext cx="13105765" cy="4339590"/>
          </a:xfrm>
          <a:prstGeom prst="rect">
            <a:avLst/>
          </a:prstGeom>
        </p:spPr>
        <p:txBody>
          <a:bodyPr vert="horz" wrap="square" lIns="0" tIns="146050" rIns="0" bIns="0" rtlCol="0">
            <a:spAutoFit/>
          </a:bodyPr>
          <a:lstStyle/>
          <a:p>
            <a:pPr marL="577850" indent="-565150">
              <a:lnSpc>
                <a:spcPct val="100000"/>
              </a:lnSpc>
              <a:spcBef>
                <a:spcPts val="1150"/>
              </a:spcBef>
              <a:buFont typeface="Arial"/>
              <a:buChar char="•"/>
              <a:tabLst>
                <a:tab pos="577850" algn="l"/>
                <a:tab pos="578485" algn="l"/>
              </a:tabLst>
            </a:pPr>
            <a:r>
              <a:rPr sz="4400" spc="-5" dirty="0">
                <a:latin typeface="Calibri"/>
                <a:cs typeface="Calibri"/>
              </a:rPr>
              <a:t>Public input </a:t>
            </a:r>
            <a:r>
              <a:rPr sz="4400" spc="-10" dirty="0">
                <a:latin typeface="Calibri"/>
                <a:cs typeface="Calibri"/>
              </a:rPr>
              <a:t>supports enhancement </a:t>
            </a:r>
            <a:r>
              <a:rPr sz="4400" spc="-5" dirty="0">
                <a:latin typeface="Calibri"/>
                <a:cs typeface="Calibri"/>
              </a:rPr>
              <a:t>of the</a:t>
            </a:r>
            <a:r>
              <a:rPr sz="4400" spc="50" dirty="0">
                <a:latin typeface="Calibri"/>
                <a:cs typeface="Calibri"/>
              </a:rPr>
              <a:t> </a:t>
            </a:r>
            <a:r>
              <a:rPr sz="4400" spc="-10" dirty="0">
                <a:latin typeface="Calibri"/>
                <a:cs typeface="Calibri"/>
              </a:rPr>
              <a:t>corridor</a:t>
            </a:r>
            <a:endParaRPr sz="4400" dirty="0">
              <a:latin typeface="Calibri"/>
              <a:cs typeface="Calibri"/>
            </a:endParaRPr>
          </a:p>
          <a:p>
            <a:pPr marL="577850" indent="-565150">
              <a:lnSpc>
                <a:spcPct val="100000"/>
              </a:lnSpc>
              <a:spcBef>
                <a:spcPts val="1055"/>
              </a:spcBef>
              <a:buFont typeface="Arial"/>
              <a:buChar char="•"/>
              <a:tabLst>
                <a:tab pos="577850" algn="l"/>
                <a:tab pos="578485" algn="l"/>
              </a:tabLst>
            </a:pPr>
            <a:r>
              <a:rPr sz="4400" spc="-20" dirty="0">
                <a:latin typeface="Calibri"/>
                <a:cs typeface="Calibri"/>
              </a:rPr>
              <a:t>Improvement</a:t>
            </a:r>
            <a:r>
              <a:rPr sz="4400" spc="10" dirty="0">
                <a:latin typeface="Calibri"/>
                <a:cs typeface="Calibri"/>
              </a:rPr>
              <a:t> </a:t>
            </a:r>
            <a:r>
              <a:rPr sz="4400" spc="-25" dirty="0">
                <a:latin typeface="Calibri"/>
                <a:cs typeface="Calibri"/>
              </a:rPr>
              <a:t>focus</a:t>
            </a:r>
            <a:endParaRPr sz="4400" dirty="0">
              <a:latin typeface="Calibri"/>
              <a:cs typeface="Calibri"/>
            </a:endParaRPr>
          </a:p>
          <a:p>
            <a:pPr marL="1237615" marR="5080" lvl="1" indent="-471170">
              <a:lnSpc>
                <a:spcPct val="100800"/>
              </a:lnSpc>
              <a:spcBef>
                <a:spcPts val="975"/>
              </a:spcBef>
              <a:buFont typeface="Arial"/>
              <a:buChar char="–"/>
              <a:tabLst>
                <a:tab pos="1238250" algn="l"/>
              </a:tabLst>
            </a:pPr>
            <a:r>
              <a:rPr sz="4000" dirty="0">
                <a:latin typeface="Calibri"/>
                <a:cs typeface="Calibri"/>
              </a:rPr>
              <a:t>Decrease conflicts </a:t>
            </a:r>
            <a:r>
              <a:rPr sz="4000" spc="10" dirty="0">
                <a:latin typeface="Calibri"/>
                <a:cs typeface="Calibri"/>
              </a:rPr>
              <a:t>with </a:t>
            </a:r>
            <a:r>
              <a:rPr sz="4000" spc="5" dirty="0">
                <a:latin typeface="Calibri"/>
                <a:cs typeface="Calibri"/>
              </a:rPr>
              <a:t>slow-moving vehicles </a:t>
            </a:r>
            <a:r>
              <a:rPr sz="4000" spc="10" dirty="0">
                <a:latin typeface="Calibri"/>
                <a:cs typeface="Calibri"/>
              </a:rPr>
              <a:t>and </a:t>
            </a:r>
            <a:r>
              <a:rPr sz="4000" spc="5" dirty="0">
                <a:latin typeface="Calibri"/>
                <a:cs typeface="Calibri"/>
              </a:rPr>
              <a:t>turning  vehicles</a:t>
            </a:r>
            <a:endParaRPr sz="4000" dirty="0">
              <a:latin typeface="Calibri"/>
              <a:cs typeface="Calibri"/>
            </a:endParaRPr>
          </a:p>
          <a:p>
            <a:pPr marL="1237615" marR="874394" lvl="1" indent="-471170">
              <a:lnSpc>
                <a:spcPct val="100800"/>
              </a:lnSpc>
              <a:spcBef>
                <a:spcPts val="965"/>
              </a:spcBef>
              <a:buFont typeface="Arial"/>
              <a:buChar char="–"/>
              <a:tabLst>
                <a:tab pos="1238250" algn="l"/>
              </a:tabLst>
            </a:pPr>
            <a:r>
              <a:rPr sz="4000" spc="5" dirty="0">
                <a:latin typeface="Calibri"/>
                <a:cs typeface="Calibri"/>
              </a:rPr>
              <a:t>Increase </a:t>
            </a:r>
            <a:r>
              <a:rPr sz="4000" spc="-25" dirty="0">
                <a:latin typeface="Calibri"/>
                <a:cs typeface="Calibri"/>
              </a:rPr>
              <a:t>safe </a:t>
            </a:r>
            <a:r>
              <a:rPr sz="4000" spc="5" dirty="0">
                <a:latin typeface="Calibri"/>
                <a:cs typeface="Calibri"/>
              </a:rPr>
              <a:t>passing opportunities </a:t>
            </a:r>
            <a:r>
              <a:rPr sz="4000" spc="-10" dirty="0">
                <a:latin typeface="Calibri"/>
                <a:cs typeface="Calibri"/>
              </a:rPr>
              <a:t>to </a:t>
            </a:r>
            <a:r>
              <a:rPr sz="4000" spc="-5" dirty="0">
                <a:latin typeface="Calibri"/>
                <a:cs typeface="Calibri"/>
              </a:rPr>
              <a:t>promote </a:t>
            </a:r>
            <a:r>
              <a:rPr sz="4000" spc="-70" dirty="0">
                <a:latin typeface="Calibri"/>
                <a:cs typeface="Calibri"/>
              </a:rPr>
              <a:t>safer,  </a:t>
            </a:r>
            <a:r>
              <a:rPr sz="4000" dirty="0">
                <a:latin typeface="Calibri"/>
                <a:cs typeface="Calibri"/>
              </a:rPr>
              <a:t>reliable </a:t>
            </a:r>
            <a:r>
              <a:rPr sz="4000" spc="10" dirty="0">
                <a:latin typeface="Calibri"/>
                <a:cs typeface="Calibri"/>
              </a:rPr>
              <a:t>and </a:t>
            </a:r>
            <a:r>
              <a:rPr sz="4000" spc="-10" dirty="0">
                <a:latin typeface="Calibri"/>
                <a:cs typeface="Calibri"/>
              </a:rPr>
              <a:t>consistent</a:t>
            </a:r>
            <a:r>
              <a:rPr sz="4000" spc="20" dirty="0">
                <a:latin typeface="Calibri"/>
                <a:cs typeface="Calibri"/>
              </a:rPr>
              <a:t> </a:t>
            </a:r>
            <a:r>
              <a:rPr sz="4000" spc="-25" dirty="0">
                <a:latin typeface="Calibri"/>
                <a:cs typeface="Calibri"/>
              </a:rPr>
              <a:t>travel</a:t>
            </a:r>
            <a:endParaRPr sz="4000" dirty="0">
              <a:latin typeface="Calibri"/>
              <a:cs typeface="Calibri"/>
            </a:endParaRPr>
          </a:p>
        </p:txBody>
      </p:sp>
      <p:sp>
        <p:nvSpPr>
          <p:cNvPr id="6" name="object 6"/>
          <p:cNvSpPr/>
          <p:nvPr/>
        </p:nvSpPr>
        <p:spPr>
          <a:xfrm>
            <a:off x="12535744" y="4867566"/>
            <a:ext cx="6850745" cy="431399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565062" y="4896883"/>
            <a:ext cx="6766983" cy="423023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2544820" y="8387877"/>
            <a:ext cx="6833292" cy="78531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2704674" y="9127470"/>
            <a:ext cx="6575016" cy="17486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2704674" y="8332032"/>
            <a:ext cx="6575016" cy="7643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2565412" y="8408469"/>
            <a:ext cx="6767195" cy="719455"/>
          </a:xfrm>
          <a:custGeom>
            <a:avLst/>
            <a:gdLst/>
            <a:ahLst/>
            <a:cxnLst/>
            <a:rect l="l" t="t" r="r" b="b"/>
            <a:pathLst>
              <a:path w="6767194" h="719454">
                <a:moveTo>
                  <a:pt x="0" y="0"/>
                </a:moveTo>
                <a:lnTo>
                  <a:pt x="6766984" y="0"/>
                </a:lnTo>
                <a:lnTo>
                  <a:pt x="6766984" y="719000"/>
                </a:lnTo>
                <a:lnTo>
                  <a:pt x="0" y="719000"/>
                </a:lnTo>
                <a:lnTo>
                  <a:pt x="0" y="0"/>
                </a:lnTo>
                <a:close/>
              </a:path>
            </a:pathLst>
          </a:custGeom>
          <a:ln w="17451">
            <a:solidFill>
              <a:srgbClr val="000000"/>
            </a:solidFill>
          </a:ln>
        </p:spPr>
        <p:txBody>
          <a:bodyPr wrap="square" lIns="0" tIns="0" rIns="0" bIns="0" rtlCol="0"/>
          <a:lstStyle/>
          <a:p>
            <a:endParaRPr/>
          </a:p>
        </p:txBody>
      </p:sp>
      <p:sp>
        <p:nvSpPr>
          <p:cNvPr id="12" name="object 12"/>
          <p:cNvSpPr txBox="1"/>
          <p:nvPr/>
        </p:nvSpPr>
        <p:spPr>
          <a:xfrm>
            <a:off x="12569600" y="8417195"/>
            <a:ext cx="6758305" cy="701675"/>
          </a:xfrm>
          <a:prstGeom prst="rect">
            <a:avLst/>
          </a:prstGeom>
          <a:solidFill>
            <a:srgbClr val="FFFFFF"/>
          </a:solidFill>
        </p:spPr>
        <p:txBody>
          <a:bodyPr vert="horz" wrap="square" lIns="0" tIns="4445" rIns="0" bIns="0" rtlCol="0">
            <a:spAutoFit/>
          </a:bodyPr>
          <a:lstStyle/>
          <a:p>
            <a:pPr marL="1299210" marR="307975" indent="-985519">
              <a:lnSpc>
                <a:spcPts val="2640"/>
              </a:lnSpc>
              <a:spcBef>
                <a:spcPts val="35"/>
              </a:spcBef>
            </a:pPr>
            <a:r>
              <a:rPr sz="2200" i="1" spc="-5" dirty="0">
                <a:latin typeface="Calibri"/>
                <a:cs typeface="Calibri"/>
              </a:rPr>
              <a:t>Slow moving </a:t>
            </a:r>
            <a:r>
              <a:rPr sz="2200" i="1" spc="-10" dirty="0">
                <a:latin typeface="Calibri"/>
                <a:cs typeface="Calibri"/>
              </a:rPr>
              <a:t>trucks </a:t>
            </a:r>
            <a:r>
              <a:rPr sz="2200" i="1" spc="-5" dirty="0">
                <a:latin typeface="Calibri"/>
                <a:cs typeface="Calibri"/>
              </a:rPr>
              <a:t>and agricultural </a:t>
            </a:r>
            <a:r>
              <a:rPr sz="2200" i="1" spc="-10" dirty="0">
                <a:latin typeface="Calibri"/>
                <a:cs typeface="Calibri"/>
              </a:rPr>
              <a:t>equipment can </a:t>
            </a:r>
            <a:r>
              <a:rPr sz="2200" i="1" spc="-5" dirty="0">
                <a:latin typeface="Calibri"/>
                <a:cs typeface="Calibri"/>
              </a:rPr>
              <a:t>be  </a:t>
            </a:r>
            <a:r>
              <a:rPr sz="2200" i="1" spc="-10" dirty="0">
                <a:latin typeface="Calibri"/>
                <a:cs typeface="Calibri"/>
              </a:rPr>
              <a:t>found </a:t>
            </a:r>
            <a:r>
              <a:rPr sz="2200" i="1" spc="-5" dirty="0">
                <a:latin typeface="Calibri"/>
                <a:cs typeface="Calibri"/>
              </a:rPr>
              <a:t>throughout the US 30</a:t>
            </a:r>
            <a:r>
              <a:rPr sz="2200" i="1" spc="-10" dirty="0">
                <a:latin typeface="Calibri"/>
                <a:cs typeface="Calibri"/>
              </a:rPr>
              <a:t> </a:t>
            </a:r>
            <a:r>
              <a:rPr sz="2200" i="1" spc="-30" dirty="0">
                <a:latin typeface="Calibri"/>
                <a:cs typeface="Calibri"/>
              </a:rPr>
              <a:t>corridor.</a:t>
            </a:r>
            <a:endParaRPr sz="2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3133" y="0"/>
            <a:ext cx="15101569" cy="2119630"/>
          </a:xfrm>
          <a:prstGeom prst="rect">
            <a:avLst/>
          </a:prstGeom>
        </p:spPr>
        <p:txBody>
          <a:bodyPr vert="horz" wrap="square" lIns="0" tIns="12065" rIns="0" bIns="0" rtlCol="0">
            <a:spAutoFit/>
          </a:bodyPr>
          <a:lstStyle/>
          <a:p>
            <a:pPr marL="12700" marR="5080" indent="1621790">
              <a:lnSpc>
                <a:spcPct val="100299"/>
              </a:lnSpc>
              <a:spcBef>
                <a:spcPts val="95"/>
              </a:spcBef>
            </a:pPr>
            <a:r>
              <a:rPr spc="-5" dirty="0"/>
              <a:t>Recommended </a:t>
            </a:r>
            <a:r>
              <a:rPr spc="-40" dirty="0"/>
              <a:t>Roadway </a:t>
            </a:r>
            <a:r>
              <a:rPr spc="10" dirty="0"/>
              <a:t>Section  </a:t>
            </a:r>
            <a:r>
              <a:rPr spc="5" dirty="0"/>
              <a:t>Super-2 </a:t>
            </a:r>
            <a:r>
              <a:rPr spc="-30" dirty="0"/>
              <a:t>Highway </a:t>
            </a:r>
            <a:r>
              <a:rPr spc="-10" dirty="0"/>
              <a:t>(Between</a:t>
            </a:r>
            <a:r>
              <a:rPr dirty="0"/>
              <a:t> </a:t>
            </a:r>
            <a:r>
              <a:rPr spc="10" dirty="0"/>
              <a:t>Communities)</a:t>
            </a:r>
          </a:p>
        </p:txBody>
      </p:sp>
      <p:sp>
        <p:nvSpPr>
          <p:cNvPr id="3" name="object 3"/>
          <p:cNvSpPr txBox="1"/>
          <p:nvPr/>
        </p:nvSpPr>
        <p:spPr>
          <a:xfrm>
            <a:off x="764239" y="10104269"/>
            <a:ext cx="10059035" cy="3644265"/>
          </a:xfrm>
          <a:prstGeom prst="rect">
            <a:avLst/>
          </a:prstGeom>
        </p:spPr>
        <p:txBody>
          <a:bodyPr vert="horz" wrap="square" lIns="0" tIns="12065" rIns="0" bIns="0" rtlCol="0">
            <a:spAutoFit/>
          </a:bodyPr>
          <a:lstStyle/>
          <a:p>
            <a:pPr marL="111125" marR="5080" indent="-98425">
              <a:lnSpc>
                <a:spcPct val="100000"/>
              </a:lnSpc>
              <a:spcBef>
                <a:spcPts val="95"/>
              </a:spcBef>
            </a:pPr>
            <a:r>
              <a:rPr sz="4400" spc="-20" dirty="0">
                <a:latin typeface="Arial"/>
                <a:cs typeface="Arial"/>
              </a:rPr>
              <a:t>–</a:t>
            </a:r>
            <a:r>
              <a:rPr sz="4400" spc="-20" dirty="0">
                <a:latin typeface="Calibri"/>
                <a:cs typeface="Calibri"/>
              </a:rPr>
              <a:t>Improves </a:t>
            </a:r>
            <a:r>
              <a:rPr sz="4400" spc="-5" dirty="0">
                <a:latin typeface="Calibri"/>
                <a:cs typeface="Calibri"/>
              </a:rPr>
              <a:t>opportunity </a:t>
            </a:r>
            <a:r>
              <a:rPr sz="4400" spc="-25" dirty="0">
                <a:latin typeface="Calibri"/>
                <a:cs typeface="Calibri"/>
              </a:rPr>
              <a:t>to </a:t>
            </a:r>
            <a:r>
              <a:rPr sz="4400" spc="-30" dirty="0">
                <a:latin typeface="Calibri"/>
                <a:cs typeface="Calibri"/>
              </a:rPr>
              <a:t>safely </a:t>
            </a:r>
            <a:r>
              <a:rPr sz="4400" spc="-5" dirty="0">
                <a:latin typeface="Calibri"/>
                <a:cs typeface="Calibri"/>
              </a:rPr>
              <a:t>pass </a:t>
            </a:r>
            <a:r>
              <a:rPr sz="4400" spc="-15" dirty="0">
                <a:latin typeface="Calibri"/>
                <a:cs typeface="Calibri"/>
              </a:rPr>
              <a:t>slower  </a:t>
            </a:r>
            <a:r>
              <a:rPr sz="4400" spc="-10" dirty="0">
                <a:latin typeface="Calibri"/>
                <a:cs typeface="Calibri"/>
              </a:rPr>
              <a:t>moving</a:t>
            </a:r>
            <a:r>
              <a:rPr sz="4400" spc="-5" dirty="0">
                <a:latin typeface="Calibri"/>
                <a:cs typeface="Calibri"/>
              </a:rPr>
              <a:t> </a:t>
            </a:r>
            <a:r>
              <a:rPr sz="4400" spc="-10" dirty="0">
                <a:latin typeface="Calibri"/>
                <a:cs typeface="Calibri"/>
              </a:rPr>
              <a:t>vehicles</a:t>
            </a:r>
            <a:endParaRPr sz="4400">
              <a:latin typeface="Calibri"/>
              <a:cs typeface="Calibri"/>
            </a:endParaRPr>
          </a:p>
          <a:p>
            <a:pPr marL="111125" marR="1408430" indent="-98425">
              <a:lnSpc>
                <a:spcPct val="100000"/>
              </a:lnSpc>
              <a:spcBef>
                <a:spcPts val="1050"/>
              </a:spcBef>
            </a:pPr>
            <a:r>
              <a:rPr sz="4400" spc="-15" dirty="0">
                <a:latin typeface="Arial"/>
                <a:cs typeface="Arial"/>
              </a:rPr>
              <a:t>–</a:t>
            </a:r>
            <a:r>
              <a:rPr sz="4400" spc="-15" dirty="0">
                <a:latin typeface="Calibri"/>
                <a:cs typeface="Calibri"/>
              </a:rPr>
              <a:t>Passing </a:t>
            </a:r>
            <a:r>
              <a:rPr sz="4400" spc="-5" dirty="0">
                <a:latin typeface="Calibri"/>
                <a:cs typeface="Calibri"/>
              </a:rPr>
              <a:t>lanes </a:t>
            </a:r>
            <a:r>
              <a:rPr sz="4400" spc="-15" dirty="0">
                <a:latin typeface="Calibri"/>
                <a:cs typeface="Calibri"/>
              </a:rPr>
              <a:t>where </a:t>
            </a:r>
            <a:r>
              <a:rPr sz="4400" spc="-20" dirty="0">
                <a:latin typeface="Calibri"/>
                <a:cs typeface="Calibri"/>
              </a:rPr>
              <a:t>appropriate </a:t>
            </a:r>
            <a:r>
              <a:rPr sz="4400" spc="-5" dirty="0">
                <a:latin typeface="Calibri"/>
                <a:cs typeface="Calibri"/>
              </a:rPr>
              <a:t>and  </a:t>
            </a:r>
            <a:r>
              <a:rPr sz="4400" spc="-10" dirty="0">
                <a:latin typeface="Calibri"/>
                <a:cs typeface="Calibri"/>
              </a:rPr>
              <a:t>needed, </a:t>
            </a:r>
            <a:r>
              <a:rPr sz="4400" spc="-20" dirty="0">
                <a:latin typeface="Calibri"/>
                <a:cs typeface="Calibri"/>
              </a:rPr>
              <a:t>generally </a:t>
            </a:r>
            <a:r>
              <a:rPr sz="4400" spc="-15" dirty="0">
                <a:latin typeface="Calibri"/>
                <a:cs typeface="Calibri"/>
              </a:rPr>
              <a:t>every </a:t>
            </a:r>
            <a:r>
              <a:rPr sz="4400" spc="-5" dirty="0">
                <a:latin typeface="Calibri"/>
                <a:cs typeface="Calibri"/>
              </a:rPr>
              <a:t>4 </a:t>
            </a:r>
            <a:r>
              <a:rPr sz="4400" spc="-25" dirty="0">
                <a:latin typeface="Calibri"/>
                <a:cs typeface="Calibri"/>
              </a:rPr>
              <a:t>to </a:t>
            </a:r>
            <a:r>
              <a:rPr sz="4400" spc="-5" dirty="0">
                <a:latin typeface="Calibri"/>
                <a:cs typeface="Calibri"/>
              </a:rPr>
              <a:t>5</a:t>
            </a:r>
            <a:r>
              <a:rPr sz="4400" spc="70" dirty="0">
                <a:latin typeface="Calibri"/>
                <a:cs typeface="Calibri"/>
              </a:rPr>
              <a:t> </a:t>
            </a:r>
            <a:r>
              <a:rPr sz="4400" spc="-5" dirty="0">
                <a:latin typeface="Calibri"/>
                <a:cs typeface="Calibri"/>
              </a:rPr>
              <a:t>miles</a:t>
            </a:r>
            <a:endParaRPr sz="4400">
              <a:latin typeface="Calibri"/>
              <a:cs typeface="Calibri"/>
            </a:endParaRPr>
          </a:p>
          <a:p>
            <a:pPr marL="12700">
              <a:lnSpc>
                <a:spcPct val="100000"/>
              </a:lnSpc>
              <a:spcBef>
                <a:spcPts val="1050"/>
              </a:spcBef>
            </a:pPr>
            <a:r>
              <a:rPr sz="4400" spc="-35" dirty="0">
                <a:latin typeface="Arial"/>
                <a:cs typeface="Arial"/>
              </a:rPr>
              <a:t>–</a:t>
            </a:r>
            <a:r>
              <a:rPr sz="4400" spc="-35" dirty="0">
                <a:latin typeface="Calibri"/>
                <a:cs typeface="Calibri"/>
              </a:rPr>
              <a:t>Typical </a:t>
            </a:r>
            <a:r>
              <a:rPr sz="4400" spc="-5" dirty="0">
                <a:latin typeface="Calibri"/>
                <a:cs typeface="Calibri"/>
              </a:rPr>
              <a:t>passing lane </a:t>
            </a:r>
            <a:r>
              <a:rPr sz="4400" spc="-15" dirty="0">
                <a:latin typeface="Calibri"/>
                <a:cs typeface="Calibri"/>
              </a:rPr>
              <a:t>length: </a:t>
            </a:r>
            <a:r>
              <a:rPr sz="4400" spc="-5" dirty="0">
                <a:latin typeface="Calibri"/>
                <a:cs typeface="Calibri"/>
              </a:rPr>
              <a:t>0.5-1.75</a:t>
            </a:r>
            <a:r>
              <a:rPr sz="4400" spc="50" dirty="0">
                <a:latin typeface="Calibri"/>
                <a:cs typeface="Calibri"/>
              </a:rPr>
              <a:t> </a:t>
            </a:r>
            <a:r>
              <a:rPr sz="4400" spc="-5" dirty="0">
                <a:latin typeface="Calibri"/>
                <a:cs typeface="Calibri"/>
              </a:rPr>
              <a:t>miles</a:t>
            </a:r>
            <a:endParaRPr sz="4400">
              <a:latin typeface="Calibri"/>
              <a:cs typeface="Calibri"/>
            </a:endParaRPr>
          </a:p>
        </p:txBody>
      </p:sp>
      <p:sp>
        <p:nvSpPr>
          <p:cNvPr id="4" name="object 4"/>
          <p:cNvSpPr/>
          <p:nvPr/>
        </p:nvSpPr>
        <p:spPr>
          <a:xfrm>
            <a:off x="11174528" y="7498549"/>
            <a:ext cx="7957872" cy="59893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203847" y="7527868"/>
            <a:ext cx="7874105" cy="59055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195122" y="7519142"/>
            <a:ext cx="7891780" cy="5923280"/>
          </a:xfrm>
          <a:custGeom>
            <a:avLst/>
            <a:gdLst/>
            <a:ahLst/>
            <a:cxnLst/>
            <a:rect l="l" t="t" r="r" b="b"/>
            <a:pathLst>
              <a:path w="7891780" h="5923280">
                <a:moveTo>
                  <a:pt x="0" y="0"/>
                </a:moveTo>
                <a:lnTo>
                  <a:pt x="7891557" y="0"/>
                </a:lnTo>
                <a:lnTo>
                  <a:pt x="7891557" y="5923030"/>
                </a:lnTo>
                <a:lnTo>
                  <a:pt x="0" y="5923030"/>
                </a:lnTo>
                <a:lnTo>
                  <a:pt x="0" y="0"/>
                </a:lnTo>
                <a:close/>
              </a:path>
            </a:pathLst>
          </a:custGeom>
          <a:ln w="17451">
            <a:solidFill>
              <a:srgbClr val="000000"/>
            </a:solidFill>
          </a:ln>
        </p:spPr>
        <p:txBody>
          <a:bodyPr wrap="square" lIns="0" tIns="0" rIns="0" bIns="0" rtlCol="0"/>
          <a:lstStyle/>
          <a:p>
            <a:endParaRPr/>
          </a:p>
        </p:txBody>
      </p:sp>
      <p:sp>
        <p:nvSpPr>
          <p:cNvPr id="7" name="object 7"/>
          <p:cNvSpPr/>
          <p:nvPr/>
        </p:nvSpPr>
        <p:spPr>
          <a:xfrm>
            <a:off x="11183604" y="7507624"/>
            <a:ext cx="7940420" cy="4467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2761217" y="7908659"/>
            <a:ext cx="4847321" cy="17905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2761217" y="7452478"/>
            <a:ext cx="4847321" cy="7573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1204195" y="7528218"/>
            <a:ext cx="7874634" cy="381000"/>
          </a:xfrm>
          <a:custGeom>
            <a:avLst/>
            <a:gdLst/>
            <a:ahLst/>
            <a:cxnLst/>
            <a:rect l="l" t="t" r="r" b="b"/>
            <a:pathLst>
              <a:path w="7874634" h="381000">
                <a:moveTo>
                  <a:pt x="0" y="0"/>
                </a:moveTo>
                <a:lnTo>
                  <a:pt x="7874105" y="0"/>
                </a:lnTo>
                <a:lnTo>
                  <a:pt x="7874105" y="380442"/>
                </a:lnTo>
                <a:lnTo>
                  <a:pt x="0" y="380442"/>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11204196" y="7528217"/>
            <a:ext cx="7874634" cy="381000"/>
          </a:xfrm>
          <a:custGeom>
            <a:avLst/>
            <a:gdLst/>
            <a:ahLst/>
            <a:cxnLst/>
            <a:rect l="l" t="t" r="r" b="b"/>
            <a:pathLst>
              <a:path w="7874634" h="381000">
                <a:moveTo>
                  <a:pt x="0" y="0"/>
                </a:moveTo>
                <a:lnTo>
                  <a:pt x="7874106" y="0"/>
                </a:lnTo>
                <a:lnTo>
                  <a:pt x="7874106" y="380442"/>
                </a:lnTo>
                <a:lnTo>
                  <a:pt x="0" y="380442"/>
                </a:lnTo>
                <a:lnTo>
                  <a:pt x="0" y="0"/>
                </a:lnTo>
                <a:close/>
              </a:path>
            </a:pathLst>
          </a:custGeom>
          <a:ln w="17451">
            <a:solidFill>
              <a:srgbClr val="000000"/>
            </a:solidFill>
          </a:ln>
        </p:spPr>
        <p:txBody>
          <a:bodyPr wrap="square" lIns="0" tIns="0" rIns="0" bIns="0" rtlCol="0"/>
          <a:lstStyle/>
          <a:p>
            <a:endParaRPr/>
          </a:p>
        </p:txBody>
      </p:sp>
      <p:sp>
        <p:nvSpPr>
          <p:cNvPr id="12" name="object 12"/>
          <p:cNvSpPr txBox="1"/>
          <p:nvPr/>
        </p:nvSpPr>
        <p:spPr>
          <a:xfrm>
            <a:off x="11208384" y="7536943"/>
            <a:ext cx="7865745" cy="363220"/>
          </a:xfrm>
          <a:prstGeom prst="rect">
            <a:avLst/>
          </a:prstGeom>
          <a:solidFill>
            <a:srgbClr val="FFFFFF"/>
          </a:solidFill>
        </p:spPr>
        <p:txBody>
          <a:bodyPr vert="horz" wrap="square" lIns="0" tIns="0" rIns="0" bIns="0" rtlCol="0">
            <a:spAutoFit/>
          </a:bodyPr>
          <a:lstStyle/>
          <a:p>
            <a:pPr marL="1732280">
              <a:lnSpc>
                <a:spcPts val="2590"/>
              </a:lnSpc>
            </a:pPr>
            <a:r>
              <a:rPr sz="2200" i="1" spc="-15" dirty="0">
                <a:latin typeface="Calibri"/>
                <a:cs typeface="Calibri"/>
              </a:rPr>
              <a:t>U.S. </a:t>
            </a:r>
            <a:r>
              <a:rPr sz="2200" i="1" spc="-5" dirty="0">
                <a:latin typeface="Calibri"/>
                <a:cs typeface="Calibri"/>
              </a:rPr>
              <a:t>169 </a:t>
            </a:r>
            <a:r>
              <a:rPr sz="2200" i="1" spc="-15" dirty="0">
                <a:latin typeface="Calibri"/>
                <a:cs typeface="Calibri"/>
              </a:rPr>
              <a:t>Fort </a:t>
            </a:r>
            <a:r>
              <a:rPr sz="2200" i="1" spc="-5" dirty="0">
                <a:latin typeface="Calibri"/>
                <a:cs typeface="Calibri"/>
              </a:rPr>
              <a:t>Dodge, IA </a:t>
            </a:r>
            <a:r>
              <a:rPr sz="2200" i="1" spc="-20" dirty="0">
                <a:latin typeface="Calibri"/>
                <a:cs typeface="Calibri"/>
              </a:rPr>
              <a:t>to </a:t>
            </a:r>
            <a:r>
              <a:rPr sz="2200" i="1" spc="-5" dirty="0">
                <a:latin typeface="Calibri"/>
                <a:cs typeface="Calibri"/>
              </a:rPr>
              <a:t>Humboldt,</a:t>
            </a:r>
            <a:r>
              <a:rPr sz="2200" i="1" spc="35" dirty="0">
                <a:latin typeface="Calibri"/>
                <a:cs typeface="Calibri"/>
              </a:rPr>
              <a:t> </a:t>
            </a:r>
            <a:r>
              <a:rPr sz="2200" i="1" spc="-5" dirty="0">
                <a:latin typeface="Calibri"/>
                <a:cs typeface="Calibri"/>
              </a:rPr>
              <a:t>IA</a:t>
            </a:r>
            <a:endParaRPr sz="2200">
              <a:latin typeface="Calibri"/>
              <a:cs typeface="Calibri"/>
            </a:endParaRPr>
          </a:p>
        </p:txBody>
      </p:sp>
      <p:sp>
        <p:nvSpPr>
          <p:cNvPr id="13" name="object 13"/>
          <p:cNvSpPr/>
          <p:nvPr/>
        </p:nvSpPr>
        <p:spPr>
          <a:xfrm>
            <a:off x="188475" y="2513012"/>
            <a:ext cx="19723541" cy="1744716"/>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428608" y="4630224"/>
            <a:ext cx="10296824" cy="435449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31400" y="4628131"/>
            <a:ext cx="10285095" cy="632460"/>
          </a:xfrm>
          <a:custGeom>
            <a:avLst/>
            <a:gdLst/>
            <a:ahLst/>
            <a:cxnLst/>
            <a:rect l="l" t="t" r="r" b="b"/>
            <a:pathLst>
              <a:path w="10285095" h="632460">
                <a:moveTo>
                  <a:pt x="0" y="0"/>
                </a:moveTo>
                <a:lnTo>
                  <a:pt x="10284503" y="0"/>
                </a:lnTo>
                <a:lnTo>
                  <a:pt x="10284503" y="632441"/>
                </a:lnTo>
                <a:lnTo>
                  <a:pt x="0" y="632441"/>
                </a:lnTo>
                <a:lnTo>
                  <a:pt x="0" y="0"/>
                </a:lnTo>
                <a:close/>
              </a:path>
            </a:pathLst>
          </a:custGeom>
          <a:ln w="4188">
            <a:solidFill>
              <a:srgbClr val="000000"/>
            </a:solidFill>
          </a:ln>
        </p:spPr>
        <p:txBody>
          <a:bodyPr wrap="square" lIns="0" tIns="0" rIns="0" bIns="0" rtlCol="0"/>
          <a:lstStyle/>
          <a:p>
            <a:endParaRPr/>
          </a:p>
        </p:txBody>
      </p:sp>
      <p:sp>
        <p:nvSpPr>
          <p:cNvPr id="16" name="object 16"/>
          <p:cNvSpPr/>
          <p:nvPr/>
        </p:nvSpPr>
        <p:spPr>
          <a:xfrm>
            <a:off x="398591" y="8940041"/>
            <a:ext cx="10361289" cy="785316"/>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81317" y="8884894"/>
            <a:ext cx="10383627" cy="970302"/>
          </a:xfrm>
          <a:prstGeom prst="rect">
            <a:avLst/>
          </a:prstGeom>
          <a:blipFill>
            <a:blip r:embed="rId11" cstate="print"/>
            <a:stretch>
              <a:fillRect/>
            </a:stretch>
          </a:blipFill>
        </p:spPr>
        <p:txBody>
          <a:bodyPr wrap="square" lIns="0" tIns="0" rIns="0" bIns="0" rtlCol="0"/>
          <a:lstStyle/>
          <a:p>
            <a:endParaRPr/>
          </a:p>
        </p:txBody>
      </p:sp>
      <p:sp>
        <p:nvSpPr>
          <p:cNvPr id="18" name="object 18"/>
          <p:cNvSpPr txBox="1"/>
          <p:nvPr/>
        </p:nvSpPr>
        <p:spPr>
          <a:xfrm>
            <a:off x="419184" y="8960634"/>
            <a:ext cx="10295255" cy="719455"/>
          </a:xfrm>
          <a:prstGeom prst="rect">
            <a:avLst/>
          </a:prstGeom>
          <a:solidFill>
            <a:srgbClr val="FFFFFF"/>
          </a:solidFill>
          <a:ln w="17451">
            <a:solidFill>
              <a:srgbClr val="000000"/>
            </a:solidFill>
          </a:ln>
        </p:spPr>
        <p:txBody>
          <a:bodyPr vert="horz" wrap="square" lIns="0" tIns="1905" rIns="0" bIns="0" rtlCol="0">
            <a:spAutoFit/>
          </a:bodyPr>
          <a:lstStyle/>
          <a:p>
            <a:pPr marL="41275" marR="310515">
              <a:lnSpc>
                <a:spcPct val="100000"/>
              </a:lnSpc>
              <a:spcBef>
                <a:spcPts val="15"/>
              </a:spcBef>
            </a:pPr>
            <a:r>
              <a:rPr sz="2200" spc="-10" dirty="0">
                <a:latin typeface="Calibri"/>
                <a:cs typeface="Calibri"/>
              </a:rPr>
              <a:t>*Passing </a:t>
            </a:r>
            <a:r>
              <a:rPr sz="2200" spc="-5" dirty="0">
                <a:latin typeface="Calibri"/>
                <a:cs typeface="Calibri"/>
              </a:rPr>
              <a:t>lanes </a:t>
            </a:r>
            <a:r>
              <a:rPr sz="2200" spc="-10" dirty="0">
                <a:latin typeface="Calibri"/>
                <a:cs typeface="Calibri"/>
              </a:rPr>
              <a:t>can </a:t>
            </a:r>
            <a:r>
              <a:rPr sz="2200" spc="-5" dirty="0">
                <a:latin typeface="Calibri"/>
                <a:cs typeface="Calibri"/>
              </a:rPr>
              <a:t>be in either </a:t>
            </a:r>
            <a:r>
              <a:rPr sz="2200" spc="-10" dirty="0">
                <a:latin typeface="Calibri"/>
                <a:cs typeface="Calibri"/>
              </a:rPr>
              <a:t>direction, </a:t>
            </a:r>
            <a:r>
              <a:rPr sz="2200" spc="-15" dirty="0">
                <a:latin typeface="Calibri"/>
                <a:cs typeface="Calibri"/>
              </a:rPr>
              <a:t>are </a:t>
            </a:r>
            <a:r>
              <a:rPr sz="2200" spc="-10" dirty="0">
                <a:latin typeface="Calibri"/>
                <a:cs typeface="Calibri"/>
              </a:rPr>
              <a:t>non-continuous, </a:t>
            </a:r>
            <a:r>
              <a:rPr sz="2200" spc="-5" dirty="0">
                <a:latin typeface="Calibri"/>
                <a:cs typeface="Calibri"/>
              </a:rPr>
              <a:t>and spaced </a:t>
            </a:r>
            <a:r>
              <a:rPr sz="2200" spc="-15" dirty="0">
                <a:latin typeface="Calibri"/>
                <a:cs typeface="Calibri"/>
              </a:rPr>
              <a:t>at </a:t>
            </a:r>
            <a:r>
              <a:rPr sz="2200" spc="-10" dirty="0">
                <a:latin typeface="Calibri"/>
                <a:cs typeface="Calibri"/>
              </a:rPr>
              <a:t>established  intervals </a:t>
            </a:r>
            <a:r>
              <a:rPr sz="2200" spc="-5" dirty="0">
                <a:latin typeface="Calibri"/>
                <a:cs typeface="Calibri"/>
              </a:rPr>
              <a:t>along a</a:t>
            </a:r>
            <a:r>
              <a:rPr sz="2200" dirty="0">
                <a:latin typeface="Calibri"/>
                <a:cs typeface="Calibri"/>
              </a:rPr>
              <a:t> </a:t>
            </a:r>
            <a:r>
              <a:rPr sz="2200" spc="-35" dirty="0">
                <a:latin typeface="Calibri"/>
                <a:cs typeface="Calibri"/>
              </a:rPr>
              <a:t>corridor.</a:t>
            </a:r>
            <a:endParaRPr sz="22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216033" y="8726436"/>
            <a:ext cx="7308649" cy="492719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00847" y="0"/>
            <a:ext cx="14909800" cy="2119630"/>
          </a:xfrm>
          <a:prstGeom prst="rect">
            <a:avLst/>
          </a:prstGeom>
        </p:spPr>
        <p:txBody>
          <a:bodyPr vert="horz" wrap="square" lIns="0" tIns="12065" rIns="0" bIns="0" rtlCol="0">
            <a:spAutoFit/>
          </a:bodyPr>
          <a:lstStyle/>
          <a:p>
            <a:pPr marL="12700" marR="5080" indent="1524000">
              <a:lnSpc>
                <a:spcPct val="100299"/>
              </a:lnSpc>
              <a:spcBef>
                <a:spcPts val="95"/>
              </a:spcBef>
            </a:pPr>
            <a:r>
              <a:rPr spc="-5" dirty="0"/>
              <a:t>Recommended </a:t>
            </a:r>
            <a:r>
              <a:rPr spc="-40" dirty="0"/>
              <a:t>Roadway </a:t>
            </a:r>
            <a:r>
              <a:rPr spc="10" dirty="0"/>
              <a:t>Section  </a:t>
            </a:r>
            <a:r>
              <a:rPr spc="5" dirty="0"/>
              <a:t>Super-2 </a:t>
            </a:r>
            <a:r>
              <a:rPr spc="-30" dirty="0"/>
              <a:t>Highway </a:t>
            </a:r>
            <a:r>
              <a:rPr spc="-5" dirty="0"/>
              <a:t>(Through</a:t>
            </a:r>
            <a:r>
              <a:rPr spc="10" dirty="0"/>
              <a:t> Communities)</a:t>
            </a:r>
          </a:p>
        </p:txBody>
      </p:sp>
      <p:sp>
        <p:nvSpPr>
          <p:cNvPr id="4" name="object 4"/>
          <p:cNvSpPr txBox="1"/>
          <p:nvPr/>
        </p:nvSpPr>
        <p:spPr>
          <a:xfrm>
            <a:off x="1811328" y="9056478"/>
            <a:ext cx="7287259" cy="4984750"/>
          </a:xfrm>
          <a:prstGeom prst="rect">
            <a:avLst/>
          </a:prstGeom>
        </p:spPr>
        <p:txBody>
          <a:bodyPr vert="horz" wrap="square" lIns="0" tIns="12065" rIns="0" bIns="0" rtlCol="0">
            <a:spAutoFit/>
          </a:bodyPr>
          <a:lstStyle/>
          <a:p>
            <a:pPr marL="111125" marR="600710" indent="-98425">
              <a:lnSpc>
                <a:spcPct val="100000"/>
              </a:lnSpc>
              <a:spcBef>
                <a:spcPts val="95"/>
              </a:spcBef>
            </a:pPr>
            <a:r>
              <a:rPr sz="4400" spc="-60" dirty="0">
                <a:latin typeface="Arial"/>
                <a:cs typeface="Arial"/>
              </a:rPr>
              <a:t>–</a:t>
            </a:r>
            <a:r>
              <a:rPr sz="4400" spc="-60" dirty="0">
                <a:latin typeface="Calibri"/>
                <a:cs typeface="Calibri"/>
              </a:rPr>
              <a:t>Turn </a:t>
            </a:r>
            <a:r>
              <a:rPr sz="4400" spc="-5" dirty="0">
                <a:latin typeface="Calibri"/>
                <a:cs typeface="Calibri"/>
              </a:rPr>
              <a:t>lanes </a:t>
            </a:r>
            <a:r>
              <a:rPr sz="4400" spc="-30" dirty="0">
                <a:latin typeface="Calibri"/>
                <a:cs typeface="Calibri"/>
              </a:rPr>
              <a:t>separate </a:t>
            </a:r>
            <a:r>
              <a:rPr sz="4400" spc="-5" dirty="0">
                <a:latin typeface="Calibri"/>
                <a:cs typeface="Calibri"/>
              </a:rPr>
              <a:t>turning  </a:t>
            </a:r>
            <a:r>
              <a:rPr sz="4400" spc="-30" dirty="0">
                <a:latin typeface="Calibri"/>
                <a:cs typeface="Calibri"/>
              </a:rPr>
              <a:t>traffic </a:t>
            </a:r>
            <a:r>
              <a:rPr sz="4400" spc="-25" dirty="0">
                <a:latin typeface="Calibri"/>
                <a:cs typeface="Calibri"/>
              </a:rPr>
              <a:t>from </a:t>
            </a:r>
            <a:r>
              <a:rPr sz="4400" spc="-5" dirty="0">
                <a:latin typeface="Calibri"/>
                <a:cs typeface="Calibri"/>
              </a:rPr>
              <a:t>US 30 </a:t>
            </a:r>
            <a:r>
              <a:rPr sz="4400" spc="-30" dirty="0">
                <a:latin typeface="Calibri"/>
                <a:cs typeface="Calibri"/>
              </a:rPr>
              <a:t>traffic</a:t>
            </a:r>
            <a:r>
              <a:rPr sz="4400" spc="45" dirty="0">
                <a:latin typeface="Calibri"/>
                <a:cs typeface="Calibri"/>
              </a:rPr>
              <a:t> </a:t>
            </a:r>
            <a:r>
              <a:rPr sz="4400" spc="-10" dirty="0">
                <a:latin typeface="Calibri"/>
                <a:cs typeface="Calibri"/>
              </a:rPr>
              <a:t>flow</a:t>
            </a:r>
            <a:endParaRPr sz="4400">
              <a:latin typeface="Calibri"/>
              <a:cs typeface="Calibri"/>
            </a:endParaRPr>
          </a:p>
          <a:p>
            <a:pPr marL="111125" marR="174625" indent="-98425">
              <a:lnSpc>
                <a:spcPct val="100000"/>
              </a:lnSpc>
              <a:spcBef>
                <a:spcPts val="1050"/>
              </a:spcBef>
            </a:pPr>
            <a:r>
              <a:rPr sz="4400" spc="-15" dirty="0">
                <a:latin typeface="Arial"/>
                <a:cs typeface="Arial"/>
              </a:rPr>
              <a:t>–</a:t>
            </a:r>
            <a:r>
              <a:rPr sz="4400" spc="-15" dirty="0">
                <a:latin typeface="Calibri"/>
                <a:cs typeface="Calibri"/>
              </a:rPr>
              <a:t>Reduces </a:t>
            </a:r>
            <a:r>
              <a:rPr sz="4400" spc="-40" dirty="0">
                <a:latin typeface="Calibri"/>
                <a:cs typeface="Calibri"/>
              </a:rPr>
              <a:t>travel </a:t>
            </a:r>
            <a:r>
              <a:rPr sz="4400" spc="-25" dirty="0">
                <a:latin typeface="Calibri"/>
                <a:cs typeface="Calibri"/>
              </a:rPr>
              <a:t>delays </a:t>
            </a:r>
            <a:r>
              <a:rPr sz="4400" spc="-15" dirty="0">
                <a:latin typeface="Calibri"/>
                <a:cs typeface="Calibri"/>
              </a:rPr>
              <a:t>through  </a:t>
            </a:r>
            <a:r>
              <a:rPr sz="4400" spc="-10" dirty="0">
                <a:latin typeface="Calibri"/>
                <a:cs typeface="Calibri"/>
              </a:rPr>
              <a:t>communities</a:t>
            </a:r>
            <a:endParaRPr sz="4400">
              <a:latin typeface="Calibri"/>
              <a:cs typeface="Calibri"/>
            </a:endParaRPr>
          </a:p>
          <a:p>
            <a:pPr marL="111125" marR="5080" indent="-98425">
              <a:lnSpc>
                <a:spcPct val="100000"/>
              </a:lnSpc>
              <a:spcBef>
                <a:spcPts val="1050"/>
              </a:spcBef>
              <a:tabLst>
                <a:tab pos="1371600" algn="l"/>
              </a:tabLst>
            </a:pPr>
            <a:r>
              <a:rPr sz="4400" spc="-20" dirty="0">
                <a:latin typeface="Arial"/>
                <a:cs typeface="Arial"/>
              </a:rPr>
              <a:t>–</a:t>
            </a:r>
            <a:r>
              <a:rPr sz="4400" spc="-20" dirty="0">
                <a:latin typeface="Calibri"/>
                <a:cs typeface="Calibri"/>
              </a:rPr>
              <a:t>Center </a:t>
            </a:r>
            <a:r>
              <a:rPr sz="4400" spc="-15" dirty="0">
                <a:latin typeface="Calibri"/>
                <a:cs typeface="Calibri"/>
              </a:rPr>
              <a:t>left </a:t>
            </a:r>
            <a:r>
              <a:rPr sz="4400" spc="-5" dirty="0">
                <a:latin typeface="Calibri"/>
                <a:cs typeface="Calibri"/>
              </a:rPr>
              <a:t>turn lane and </a:t>
            </a:r>
            <a:r>
              <a:rPr sz="4400" spc="-10" dirty="0">
                <a:latin typeface="Calibri"/>
                <a:cs typeface="Calibri"/>
              </a:rPr>
              <a:t>right  </a:t>
            </a:r>
            <a:r>
              <a:rPr sz="4400" spc="-5" dirty="0">
                <a:latin typeface="Calibri"/>
                <a:cs typeface="Calibri"/>
              </a:rPr>
              <a:t>turn lanes </a:t>
            </a:r>
            <a:r>
              <a:rPr sz="4400" spc="-20" dirty="0">
                <a:latin typeface="Calibri"/>
                <a:cs typeface="Calibri"/>
              </a:rPr>
              <a:t>provided </a:t>
            </a:r>
            <a:r>
              <a:rPr sz="4400" spc="-25" dirty="0">
                <a:latin typeface="Calibri"/>
                <a:cs typeface="Calibri"/>
              </a:rPr>
              <a:t>at </a:t>
            </a:r>
            <a:r>
              <a:rPr sz="4400" spc="-15" dirty="0">
                <a:latin typeface="Calibri"/>
                <a:cs typeface="Calibri"/>
              </a:rPr>
              <a:t>locations  </a:t>
            </a:r>
            <a:r>
              <a:rPr sz="4400" dirty="0">
                <a:latin typeface="Calibri"/>
                <a:cs typeface="Calibri"/>
              </a:rPr>
              <a:t>with	</a:t>
            </a:r>
            <a:r>
              <a:rPr sz="4400" spc="-5" dirty="0">
                <a:latin typeface="Calibri"/>
                <a:cs typeface="Calibri"/>
              </a:rPr>
              <a:t>minimal impact and</a:t>
            </a:r>
            <a:r>
              <a:rPr sz="4400" spc="20" dirty="0">
                <a:latin typeface="Calibri"/>
                <a:cs typeface="Calibri"/>
              </a:rPr>
              <a:t> </a:t>
            </a:r>
            <a:r>
              <a:rPr sz="4400" spc="-30" dirty="0">
                <a:latin typeface="Calibri"/>
                <a:cs typeface="Calibri"/>
              </a:rPr>
              <a:t>cost</a:t>
            </a:r>
            <a:endParaRPr sz="4400">
              <a:latin typeface="Calibri"/>
              <a:cs typeface="Calibri"/>
            </a:endParaRPr>
          </a:p>
        </p:txBody>
      </p:sp>
      <p:sp>
        <p:nvSpPr>
          <p:cNvPr id="5" name="object 5"/>
          <p:cNvSpPr/>
          <p:nvPr/>
        </p:nvSpPr>
        <p:spPr>
          <a:xfrm>
            <a:off x="205927" y="2000635"/>
            <a:ext cx="19768403" cy="246795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66273" y="4550996"/>
            <a:ext cx="11503660" cy="825500"/>
          </a:xfrm>
          <a:custGeom>
            <a:avLst/>
            <a:gdLst/>
            <a:ahLst/>
            <a:cxnLst/>
            <a:rect l="l" t="t" r="r" b="b"/>
            <a:pathLst>
              <a:path w="11503660" h="825500">
                <a:moveTo>
                  <a:pt x="0" y="0"/>
                </a:moveTo>
                <a:lnTo>
                  <a:pt x="11503314" y="0"/>
                </a:lnTo>
                <a:lnTo>
                  <a:pt x="11503314" y="825105"/>
                </a:lnTo>
                <a:lnTo>
                  <a:pt x="0" y="825105"/>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1466273" y="4550995"/>
            <a:ext cx="11503660" cy="825500"/>
          </a:xfrm>
          <a:custGeom>
            <a:avLst/>
            <a:gdLst/>
            <a:ahLst/>
            <a:cxnLst/>
            <a:rect l="l" t="t" r="r" b="b"/>
            <a:pathLst>
              <a:path w="11503660" h="825500">
                <a:moveTo>
                  <a:pt x="0" y="0"/>
                </a:moveTo>
                <a:lnTo>
                  <a:pt x="11503314" y="0"/>
                </a:lnTo>
                <a:lnTo>
                  <a:pt x="11503314" y="825105"/>
                </a:lnTo>
                <a:lnTo>
                  <a:pt x="0" y="825105"/>
                </a:lnTo>
                <a:lnTo>
                  <a:pt x="0" y="0"/>
                </a:lnTo>
                <a:close/>
              </a:path>
            </a:pathLst>
          </a:custGeom>
          <a:ln w="11867">
            <a:solidFill>
              <a:srgbClr val="000000"/>
            </a:solidFill>
          </a:ln>
        </p:spPr>
        <p:txBody>
          <a:bodyPr wrap="square" lIns="0" tIns="0" rIns="0" bIns="0" rtlCol="0"/>
          <a:lstStyle/>
          <a:p>
            <a:endParaRPr/>
          </a:p>
        </p:txBody>
      </p:sp>
      <p:sp>
        <p:nvSpPr>
          <p:cNvPr id="8" name="object 8"/>
          <p:cNvSpPr/>
          <p:nvPr/>
        </p:nvSpPr>
        <p:spPr>
          <a:xfrm>
            <a:off x="1465923" y="5375751"/>
            <a:ext cx="11506339" cy="322672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463829" y="5373658"/>
            <a:ext cx="11508105" cy="3242310"/>
          </a:xfrm>
          <a:custGeom>
            <a:avLst/>
            <a:gdLst/>
            <a:ahLst/>
            <a:cxnLst/>
            <a:rect l="l" t="t" r="r" b="b"/>
            <a:pathLst>
              <a:path w="11508105" h="3242309">
                <a:moveTo>
                  <a:pt x="0" y="0"/>
                </a:moveTo>
                <a:lnTo>
                  <a:pt x="11507503" y="0"/>
                </a:lnTo>
                <a:lnTo>
                  <a:pt x="11507503" y="3241786"/>
                </a:lnTo>
                <a:lnTo>
                  <a:pt x="0" y="3241786"/>
                </a:lnTo>
                <a:lnTo>
                  <a:pt x="0" y="0"/>
                </a:lnTo>
                <a:close/>
              </a:path>
            </a:pathLst>
          </a:custGeom>
          <a:ln w="4188">
            <a:solidFill>
              <a:srgbClr val="000000"/>
            </a:solidFill>
          </a:ln>
        </p:spPr>
        <p:txBody>
          <a:bodyPr wrap="square" lIns="0" tIns="0" rIns="0" bIns="0" rtlCol="0"/>
          <a:lstStyle/>
          <a:p>
            <a:endParaRPr/>
          </a:p>
        </p:txBody>
      </p:sp>
      <p:sp>
        <p:nvSpPr>
          <p:cNvPr id="10" name="object 10"/>
          <p:cNvSpPr/>
          <p:nvPr/>
        </p:nvSpPr>
        <p:spPr>
          <a:xfrm>
            <a:off x="4667228" y="4572285"/>
            <a:ext cx="5100711" cy="69196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665128" y="4570192"/>
            <a:ext cx="5105400" cy="690245"/>
          </a:xfrm>
          <a:custGeom>
            <a:avLst/>
            <a:gdLst/>
            <a:ahLst/>
            <a:cxnLst/>
            <a:rect l="l" t="t" r="r" b="b"/>
            <a:pathLst>
              <a:path w="5105400" h="690245">
                <a:moveTo>
                  <a:pt x="0" y="0"/>
                </a:moveTo>
                <a:lnTo>
                  <a:pt x="5104905" y="0"/>
                </a:lnTo>
                <a:lnTo>
                  <a:pt x="5104905" y="689682"/>
                </a:lnTo>
                <a:lnTo>
                  <a:pt x="0" y="689682"/>
                </a:lnTo>
                <a:lnTo>
                  <a:pt x="0" y="0"/>
                </a:lnTo>
                <a:close/>
              </a:path>
            </a:pathLst>
          </a:custGeom>
          <a:ln w="4188">
            <a:solidFill>
              <a:srgbClr val="000000"/>
            </a:solidFill>
          </a:ln>
        </p:spPr>
        <p:txBody>
          <a:bodyPr wrap="square" lIns="0" tIns="0" rIns="0" bIns="0" rtlCol="0"/>
          <a:lstStyle/>
          <a:p>
            <a:endParaRPr/>
          </a:p>
        </p:txBody>
      </p:sp>
      <p:sp>
        <p:nvSpPr>
          <p:cNvPr id="12" name="object 12"/>
          <p:cNvSpPr/>
          <p:nvPr/>
        </p:nvSpPr>
        <p:spPr>
          <a:xfrm>
            <a:off x="12195790" y="12915488"/>
            <a:ext cx="7377086" cy="785316"/>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2591588" y="13655081"/>
            <a:ext cx="6645516" cy="174863"/>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12591588" y="12859642"/>
            <a:ext cx="6645516" cy="76437"/>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12216382" y="12936080"/>
            <a:ext cx="7311390" cy="719455"/>
          </a:xfrm>
          <a:custGeom>
            <a:avLst/>
            <a:gdLst/>
            <a:ahLst/>
            <a:cxnLst/>
            <a:rect l="l" t="t" r="r" b="b"/>
            <a:pathLst>
              <a:path w="7311390" h="719455">
                <a:moveTo>
                  <a:pt x="0" y="0"/>
                </a:moveTo>
                <a:lnTo>
                  <a:pt x="7310772" y="0"/>
                </a:lnTo>
                <a:lnTo>
                  <a:pt x="7310772" y="719000"/>
                </a:lnTo>
                <a:lnTo>
                  <a:pt x="0" y="719000"/>
                </a:lnTo>
                <a:lnTo>
                  <a:pt x="0" y="0"/>
                </a:lnTo>
                <a:close/>
              </a:path>
            </a:pathLst>
          </a:custGeom>
          <a:ln w="17451">
            <a:solidFill>
              <a:srgbClr val="000000"/>
            </a:solidFill>
          </a:ln>
        </p:spPr>
        <p:txBody>
          <a:bodyPr wrap="square" lIns="0" tIns="0" rIns="0" bIns="0" rtlCol="0"/>
          <a:lstStyle/>
          <a:p>
            <a:endParaRPr/>
          </a:p>
        </p:txBody>
      </p:sp>
      <p:sp>
        <p:nvSpPr>
          <p:cNvPr id="16" name="object 16"/>
          <p:cNvSpPr txBox="1"/>
          <p:nvPr/>
        </p:nvSpPr>
        <p:spPr>
          <a:xfrm>
            <a:off x="12204165" y="12944806"/>
            <a:ext cx="7313930" cy="701675"/>
          </a:xfrm>
          <a:prstGeom prst="rect">
            <a:avLst/>
          </a:prstGeom>
          <a:solidFill>
            <a:srgbClr val="FFFFFF"/>
          </a:solidFill>
        </p:spPr>
        <p:txBody>
          <a:bodyPr vert="horz" wrap="square" lIns="0" tIns="4445" rIns="0" bIns="0" rtlCol="0">
            <a:spAutoFit/>
          </a:bodyPr>
          <a:lstStyle/>
          <a:p>
            <a:pPr marL="2827020" marR="539750" indent="-2260600">
              <a:lnSpc>
                <a:spcPts val="2640"/>
              </a:lnSpc>
              <a:spcBef>
                <a:spcPts val="35"/>
              </a:spcBef>
            </a:pPr>
            <a:r>
              <a:rPr sz="2200" i="1" spc="-10" dirty="0">
                <a:latin typeface="Calibri"/>
                <a:cs typeface="Calibri"/>
              </a:rPr>
              <a:t>Example </a:t>
            </a:r>
            <a:r>
              <a:rPr sz="2200" i="1" spc="-5" dirty="0">
                <a:latin typeface="Calibri"/>
                <a:cs typeface="Calibri"/>
              </a:rPr>
              <a:t>of </a:t>
            </a:r>
            <a:r>
              <a:rPr sz="2200" i="1" spc="-15" dirty="0">
                <a:latin typeface="Calibri"/>
                <a:cs typeface="Calibri"/>
              </a:rPr>
              <a:t>Center </a:t>
            </a:r>
            <a:r>
              <a:rPr sz="2200" i="1" spc="-30" dirty="0">
                <a:latin typeface="Calibri"/>
                <a:cs typeface="Calibri"/>
              </a:rPr>
              <a:t>Two-Way </a:t>
            </a:r>
            <a:r>
              <a:rPr sz="2200" i="1" spc="-15" dirty="0">
                <a:latin typeface="Calibri"/>
                <a:cs typeface="Calibri"/>
              </a:rPr>
              <a:t>Left-Turn </a:t>
            </a:r>
            <a:r>
              <a:rPr sz="2200" i="1" spc="-5" dirty="0">
                <a:latin typeface="Calibri"/>
                <a:cs typeface="Calibri"/>
              </a:rPr>
              <a:t>Lanes </a:t>
            </a:r>
            <a:r>
              <a:rPr sz="2200" i="1" spc="-30" dirty="0">
                <a:latin typeface="Calibri"/>
                <a:cs typeface="Calibri"/>
              </a:rPr>
              <a:t>(TWLTL) </a:t>
            </a:r>
            <a:r>
              <a:rPr sz="2200" i="1" spc="-5" dirty="0">
                <a:latin typeface="Calibri"/>
                <a:cs typeface="Calibri"/>
              </a:rPr>
              <a:t>in  Oelwein,</a:t>
            </a:r>
            <a:r>
              <a:rPr sz="2200" i="1" spc="-20" dirty="0">
                <a:latin typeface="Calibri"/>
                <a:cs typeface="Calibri"/>
              </a:rPr>
              <a:t> </a:t>
            </a:r>
            <a:r>
              <a:rPr sz="2200" i="1" spc="-5" dirty="0">
                <a:latin typeface="Calibri"/>
                <a:cs typeface="Calibri"/>
              </a:rPr>
              <a:t>Iowa.</a:t>
            </a:r>
            <a:endParaRPr sz="2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p:txBody>
          <a:bodyPr/>
          <a:lstStyle/>
          <a:p>
            <a:r>
              <a:rPr lang="en-US" dirty="0"/>
              <a:t>Super-2 design is recommended, rather than four-lanes to meet existing and future traffic needs</a:t>
            </a:r>
          </a:p>
          <a:p>
            <a:r>
              <a:rPr lang="en-US" dirty="0"/>
              <a:t>Bypasses are not recommended as part of this Super-2 configuration</a:t>
            </a:r>
          </a:p>
          <a:p>
            <a:r>
              <a:rPr lang="en-US" dirty="0"/>
              <a:t>Include passing lanes to improve opportunities to safely pass slower moving vehicles</a:t>
            </a:r>
          </a:p>
          <a:p>
            <a:r>
              <a:rPr lang="en-US" dirty="0"/>
              <a:t>Two-way left turn lanes and right turn lanes through town to reduce travel delays on US 30</a:t>
            </a:r>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9674" b="1" dirty="0">
                <a:solidFill>
                  <a:schemeClr val="accent2">
                    <a:lumMod val="75000"/>
                  </a:schemeClr>
                </a:solidFill>
              </a:rPr>
              <a:t>Recommendations</a:t>
            </a:r>
            <a:endParaRPr lang="en-AU" sz="9674" b="1" dirty="0">
              <a:solidFill>
                <a:schemeClr val="accent2">
                  <a:lumMod val="75000"/>
                </a:schemeClr>
              </a:solidFill>
            </a:endParaRPr>
          </a:p>
        </p:txBody>
      </p:sp>
    </p:spTree>
    <p:extLst>
      <p:ext uri="{BB962C8B-B14F-4D97-AF65-F5344CB8AC3E}">
        <p14:creationId xmlns:p14="http://schemas.microsoft.com/office/powerpoint/2010/main" val="149539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201041" tIns="100521" rIns="201041" bIns="100521" rtlCol="0" anchor="ctr">
            <a:normAutofit/>
          </a:bodyPr>
          <a:lstStyle/>
          <a:p>
            <a:pPr algn="l" defTabSz="2010400"/>
            <a:r>
              <a:rPr lang="en-US" sz="9674" b="1" dirty="0">
                <a:solidFill>
                  <a:schemeClr val="accent2">
                    <a:lumMod val="75000"/>
                  </a:schemeClr>
                </a:solidFill>
              </a:rPr>
              <a:t>Next Steps</a:t>
            </a:r>
          </a:p>
        </p:txBody>
      </p:sp>
      <p:sp>
        <p:nvSpPr>
          <p:cNvPr id="3" name="Content Placeholder 2"/>
          <p:cNvSpPr>
            <a:spLocks noGrp="1"/>
          </p:cNvSpPr>
          <p:nvPr>
            <p:ph idx="1"/>
          </p:nvPr>
        </p:nvSpPr>
        <p:spPr>
          <a:xfrm>
            <a:off x="1005205" y="4525012"/>
            <a:ext cx="9549448" cy="7463124"/>
          </a:xfrm>
        </p:spPr>
        <p:txBody>
          <a:bodyPr>
            <a:normAutofit/>
          </a:bodyPr>
          <a:lstStyle/>
          <a:p>
            <a:r>
              <a:rPr lang="en-US" dirty="0"/>
              <a:t>Vision document in April 2020</a:t>
            </a:r>
          </a:p>
          <a:p>
            <a:r>
              <a:rPr lang="en-US" dirty="0"/>
              <a:t>PEL Study findings will be incorporated into future environmental and engineering studies</a:t>
            </a:r>
          </a:p>
          <a:p>
            <a:r>
              <a:rPr lang="en-US" dirty="0"/>
              <a:t>Potential</a:t>
            </a:r>
            <a:r>
              <a:rPr lang="en-US" dirty="0">
                <a:solidFill>
                  <a:srgbClr val="FF0000"/>
                </a:solidFill>
              </a:rPr>
              <a:t> </a:t>
            </a:r>
            <a:r>
              <a:rPr lang="en-US" dirty="0"/>
              <a:t>Super-2 project between Lisbon and Mechanicsville</a:t>
            </a:r>
          </a:p>
          <a:p>
            <a:endParaRPr lang="en-US" dirty="0">
              <a:highlight>
                <a:srgbClr val="FFFF00"/>
              </a:highlight>
            </a:endParaRPr>
          </a:p>
        </p:txBody>
      </p:sp>
      <p:sp>
        <p:nvSpPr>
          <p:cNvPr id="9" name="Slide Number Placeholder 8">
            <a:extLst>
              <a:ext uri="{FF2B5EF4-FFF2-40B4-BE49-F238E27FC236}">
                <a16:creationId xmlns:a16="http://schemas.microsoft.com/office/drawing/2014/main" id="{54B6D9A7-56A6-4DCD-B48E-4CB44847C558}"/>
              </a:ext>
            </a:extLst>
          </p:cNvPr>
          <p:cNvSpPr>
            <a:spLocks noGrp="1"/>
          </p:cNvSpPr>
          <p:nvPr>
            <p:ph type="sldNum" sz="quarter" idx="12"/>
          </p:nvPr>
        </p:nvSpPr>
        <p:spPr/>
        <p:txBody>
          <a:bodyPr/>
          <a:lstStyle/>
          <a:p>
            <a:endParaRPr lang="en-US" dirty="0"/>
          </a:p>
        </p:txBody>
      </p:sp>
      <p:pic>
        <p:nvPicPr>
          <p:cNvPr id="7" name="Picture 6" descr="A picture containing outdoor, grass, tree, nature&#10;&#10;Description generated with very high confidence">
            <a:extLst>
              <a:ext uri="{FF2B5EF4-FFF2-40B4-BE49-F238E27FC236}">
                <a16:creationId xmlns:a16="http://schemas.microsoft.com/office/drawing/2014/main" id="{EB35741F-BE4D-4A7F-BAE0-88D905D9CA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0431533" y="5218073"/>
            <a:ext cx="9875591" cy="5943600"/>
          </a:xfrm>
          <a:prstGeom prst="rect">
            <a:avLst/>
          </a:prstGeom>
          <a:ln w="19050">
            <a:solidFill>
              <a:schemeClr val="accent2">
                <a:lumMod val="75000"/>
              </a:schemeClr>
            </a:solidFill>
          </a:ln>
        </p:spPr>
      </p:pic>
    </p:spTree>
    <p:extLst>
      <p:ext uri="{BB962C8B-B14F-4D97-AF65-F5344CB8AC3E}">
        <p14:creationId xmlns:p14="http://schemas.microsoft.com/office/powerpoint/2010/main" val="225818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p:txBody>
          <a:bodyPr/>
          <a:lstStyle/>
          <a:p>
            <a:r>
              <a:rPr lang="en-US" dirty="0"/>
              <a:t>Continue routine maintenance in the future</a:t>
            </a:r>
          </a:p>
          <a:p>
            <a:r>
              <a:rPr lang="en-US" dirty="0"/>
              <a:t>Make improvements to the roadway and bridges when necessary</a:t>
            </a:r>
          </a:p>
          <a:p>
            <a:r>
              <a:rPr lang="en-US" dirty="0"/>
              <a:t>Farm and slow-moving </a:t>
            </a:r>
          </a:p>
          <a:p>
            <a:pPr marL="0" indent="0">
              <a:buNone/>
            </a:pPr>
            <a:r>
              <a:rPr lang="en-US" dirty="0"/>
              <a:t>    traffic would continue</a:t>
            </a:r>
          </a:p>
          <a:p>
            <a:r>
              <a:rPr lang="en-US" dirty="0"/>
              <a:t>Delay and safety concerns</a:t>
            </a:r>
          </a:p>
          <a:p>
            <a:pPr marL="0" indent="0">
              <a:buNone/>
            </a:pPr>
            <a:r>
              <a:rPr lang="en-US" dirty="0"/>
              <a:t>    with RR crossings remain</a:t>
            </a:r>
          </a:p>
          <a:p>
            <a:pPr marL="0" indent="0">
              <a:buNone/>
            </a:pPr>
            <a:endParaRPr lang="en-US" dirty="0"/>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8000" b="1" dirty="0">
                <a:solidFill>
                  <a:schemeClr val="accent2">
                    <a:lumMod val="75000"/>
                  </a:schemeClr>
                </a:solidFill>
              </a:rPr>
              <a:t>Investment Strategy 1 – Stewardship Only</a:t>
            </a:r>
            <a:endParaRPr lang="en-AU" sz="8000" b="1" dirty="0">
              <a:solidFill>
                <a:schemeClr val="accent2">
                  <a:lumMod val="75000"/>
                </a:schemeClr>
              </a:solidFill>
            </a:endParaRPr>
          </a:p>
        </p:txBody>
      </p:sp>
      <p:pic>
        <p:nvPicPr>
          <p:cNvPr id="2" name="Picture 1">
            <a:extLst>
              <a:ext uri="{FF2B5EF4-FFF2-40B4-BE49-F238E27FC236}">
                <a16:creationId xmlns:a16="http://schemas.microsoft.com/office/drawing/2014/main" id="{F70A5521-9DA5-4C6C-AEDD-9BEF1D698AE3}"/>
              </a:ext>
            </a:extLst>
          </p:cNvPr>
          <p:cNvPicPr>
            <a:picLocks noChangeAspect="1"/>
          </p:cNvPicPr>
          <p:nvPr/>
        </p:nvPicPr>
        <p:blipFill>
          <a:blip r:embed="rId3"/>
          <a:stretch>
            <a:fillRect/>
          </a:stretch>
        </p:blipFill>
        <p:spPr>
          <a:xfrm>
            <a:off x="9442450" y="5725820"/>
            <a:ext cx="8826866" cy="5539207"/>
          </a:xfrm>
          <a:prstGeom prst="rect">
            <a:avLst/>
          </a:prstGeom>
        </p:spPr>
      </p:pic>
    </p:spTree>
    <p:extLst>
      <p:ext uri="{BB962C8B-B14F-4D97-AF65-F5344CB8AC3E}">
        <p14:creationId xmlns:p14="http://schemas.microsoft.com/office/powerpoint/2010/main" val="1187709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11501</TotalTime>
  <Words>2026</Words>
  <Application>Microsoft Office PowerPoint</Application>
  <PresentationFormat>Custom</PresentationFormat>
  <Paragraphs>286</Paragraphs>
  <Slides>23</Slides>
  <Notes>19</Notes>
  <HiddenSlides>6</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Cambria</vt:lpstr>
      <vt:lpstr>Times New Roman</vt:lpstr>
      <vt:lpstr>Office Theme</vt:lpstr>
      <vt:lpstr>1_Office Theme</vt:lpstr>
      <vt:lpstr>PowerPoint Presentation</vt:lpstr>
      <vt:lpstr>US 30 PEL Study Area</vt:lpstr>
      <vt:lpstr>PEL Study and the</vt:lpstr>
      <vt:lpstr>Why Improvements are Recommended</vt:lpstr>
      <vt:lpstr>Recommended Roadway Section  Super-2 Highway (Between Communities)</vt:lpstr>
      <vt:lpstr>Recommended Roadway Section  Super-2 Highway (Through Communities)</vt:lpstr>
      <vt:lpstr>Recommendations</vt:lpstr>
      <vt:lpstr>Next Steps</vt:lpstr>
      <vt:lpstr>Investment Strategy 1 – Stewardship Only</vt:lpstr>
      <vt:lpstr>Investment Strategy 2 – 4-lane</vt:lpstr>
      <vt:lpstr>Investment Strategy 3 – Super-2</vt:lpstr>
      <vt:lpstr>“Rural 4” Concept</vt:lpstr>
      <vt:lpstr>“Rural 4” Safety</vt:lpstr>
      <vt:lpstr>Investment Strategy Planning-Level Costs</vt:lpstr>
      <vt:lpstr>                  Prioritization</vt:lpstr>
      <vt:lpstr>              Potential Super-2 Project</vt:lpstr>
      <vt:lpstr>PowerPoint Presentation</vt:lpstr>
      <vt:lpstr>Current and Future Conditions US 30 Travel is Reliable and Consistent</vt:lpstr>
      <vt:lpstr>Why Super-2 Highway Recommended</vt:lpstr>
      <vt:lpstr>Why Super-2 Highway Recommended – A Super-2  Will Reliably Meet Expected Future Traffic Needs</vt:lpstr>
      <vt:lpstr>Economic Considerations</vt:lpstr>
      <vt:lpstr>Economic Considerations – Data Trends</vt:lpstr>
      <vt:lpstr>To Bypass Or Not to Bypass?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PURPOSE</dc:title>
  <dc:creator>Smith, Dan/DMS</dc:creator>
  <cp:lastModifiedBy>Harris, Gary</cp:lastModifiedBy>
  <cp:revision>111</cp:revision>
  <cp:lastPrinted>2019-09-25T20:33:39Z</cp:lastPrinted>
  <dcterms:created xsi:type="dcterms:W3CDTF">2019-09-20T16:31:34Z</dcterms:created>
  <dcterms:modified xsi:type="dcterms:W3CDTF">2020-03-04T13:44:19Z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2019-09-18T00:00:00Z</vt:filetime>
  </property>
  <property fmtid="{D5CDD505-2E9C-101B-9397-08002B2CF9AE}" pid="3" name="Creator">
    <vt:lpwstr>Acrobat PDFMaker 19 for PowerPoint</vt:lpwstr>
  </property>
  <property fmtid="{D5CDD505-2E9C-101B-9397-08002B2CF9AE}" pid="4" name="LastSaved">
    <vt:filetime>2019-09-20T00:00:00Z</vt:filetime>
  </property>
</Properties>
</file>