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332" r:id="rId3"/>
    <p:sldId id="351" r:id="rId4"/>
    <p:sldId id="357" r:id="rId5"/>
    <p:sldId id="354" r:id="rId6"/>
    <p:sldId id="358" r:id="rId7"/>
    <p:sldId id="353" r:id="rId8"/>
    <p:sldId id="349" r:id="rId9"/>
    <p:sldId id="35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00717F"/>
    <a:srgbClr val="B55813"/>
    <a:srgbClr val="B1B3B3"/>
    <a:srgbClr val="53565A"/>
    <a:srgbClr val="871721"/>
    <a:srgbClr val="FF0066"/>
    <a:srgbClr val="69686D"/>
    <a:srgbClr val="34495E"/>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83123" autoAdjust="0"/>
  </p:normalViewPr>
  <p:slideViewPr>
    <p:cSldViewPr>
      <p:cViewPr>
        <p:scale>
          <a:sx n="75" d="100"/>
          <a:sy n="75" d="100"/>
        </p:scale>
        <p:origin x="1824" y="5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43C6D-E55F-4BE5-8554-C22BB859EDE9}" type="datetimeFigureOut">
              <a:rPr lang="en-US" smtClean="0"/>
              <a:t>3/3/2020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73208-77F4-453B-8852-C4844F8BB3D9}" type="slidenum">
              <a:rPr lang="en-US" smtClean="0"/>
              <a:t>‹#›</a:t>
            </a:fld>
            <a:endParaRPr lang="en-US" dirty="0"/>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dirty="0"/>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5</a:t>
            </a:fld>
            <a:endParaRPr lang="en-US" dirty="0"/>
          </a:p>
        </p:txBody>
      </p:sp>
    </p:spTree>
    <p:extLst>
      <p:ext uri="{BB962C8B-B14F-4D97-AF65-F5344CB8AC3E}">
        <p14:creationId xmlns:p14="http://schemas.microsoft.com/office/powerpoint/2010/main" val="194718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a:t>
            </a:r>
            <a:r>
              <a:rPr lang="en-US" baseline="0" dirty="0"/>
              <a:t> Transit Systems</a:t>
            </a:r>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8</a:t>
            </a:fld>
            <a:endParaRPr lang="en-US" dirty="0"/>
          </a:p>
        </p:txBody>
      </p:sp>
    </p:spTree>
    <p:extLst>
      <p:ext uri="{BB962C8B-B14F-4D97-AF65-F5344CB8AC3E}">
        <p14:creationId xmlns:p14="http://schemas.microsoft.com/office/powerpoint/2010/main" val="279287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9</a:t>
            </a:fld>
            <a:endParaRPr lang="en-US" dirty="0"/>
          </a:p>
        </p:txBody>
      </p:sp>
    </p:spTree>
    <p:extLst>
      <p:ext uri="{BB962C8B-B14F-4D97-AF65-F5344CB8AC3E}">
        <p14:creationId xmlns:p14="http://schemas.microsoft.com/office/powerpoint/2010/main" val="4146107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890CFD2-C20D-4420-BF8D-D52E4B9B969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526660"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Transit Capital Programs</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056784"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Iowa Rural Transit Vehicle Replacement Project Award</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676916"/>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Tree>
    <p:extLst>
      <p:ext uri="{BB962C8B-B14F-4D97-AF65-F5344CB8AC3E}">
        <p14:creationId xmlns:p14="http://schemas.microsoft.com/office/powerpoint/2010/main" val="100395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51" r:id="rId5"/>
    <p:sldLayoutId id="2147483654" r:id="rId6"/>
    <p:sldLayoutId id="2147483655" r:id="rId7"/>
    <p:sldLayoutId id="2147483652" r:id="rId8"/>
    <p:sldLayoutId id="2147483653" r:id="rId9"/>
    <p:sldLayoutId id="2147483656" r:id="rId10"/>
    <p:sldLayoutId id="21474836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www.iowadot.gov/transit"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8586" y="5157192"/>
            <a:ext cx="5832648" cy="523220"/>
          </a:xfrm>
          <a:prstGeom prst="rect">
            <a:avLst/>
          </a:prstGeom>
          <a:noFill/>
        </p:spPr>
        <p:txBody>
          <a:bodyPr wrap="square" rtlCol="0">
            <a:spAutoFit/>
          </a:bodyPr>
          <a:lstStyle/>
          <a:p>
            <a:r>
              <a:rPr lang="en-US" sz="2800" dirty="0">
                <a:solidFill>
                  <a:schemeClr val="bg1"/>
                </a:solidFill>
                <a:latin typeface="PT Sans" panose="020B0503020203020204" pitchFamily="34" charset="0"/>
              </a:rPr>
              <a:t>FFY 2020 Transit Capital Programs</a:t>
            </a: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063956"/>
          </a:xfrm>
          <a:prstGeom prst="rect">
            <a:avLst/>
          </a:prstGeom>
        </p:spPr>
        <p:txBody>
          <a:bodyPr vert="horz" lIns="91440" tIns="45720" rIns="91440" bIns="45720" rtlCol="0">
            <a:normAutofit/>
          </a:bodyPr>
          <a:lstStyle/>
          <a:p>
            <a:pPr lvl="0"/>
            <a:endParaRPr lang="en-US" sz="2400" b="0" dirty="0"/>
          </a:p>
          <a:p>
            <a:pPr lvl="0"/>
            <a:r>
              <a:rPr lang="en-US" sz="2400" dirty="0"/>
              <a:t>Purpose: Federal Transit Administration (FTA) program that provides funding to states and transit agencies through a statutory formula to replace, rehabilitate and purchase buses and related equipment and to construct bus-related facilities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33664"/>
            <a:ext cx="7886700" cy="432048"/>
          </a:xfrm>
        </p:spPr>
        <p:txBody>
          <a:bodyPr>
            <a:noAutofit/>
          </a:bodyPr>
          <a:lstStyle/>
          <a:p>
            <a:br>
              <a:rPr lang="en-US" dirty="0"/>
            </a:br>
            <a:r>
              <a:rPr lang="en-US" dirty="0"/>
              <a:t>Section 5339 Grants for Bus and Bus Facilities </a:t>
            </a:r>
            <a:br>
              <a:rPr lang="en-US" dirty="0"/>
            </a:br>
            <a:r>
              <a:rPr lang="en-US" dirty="0"/>
              <a:t>Formula Program</a:t>
            </a:r>
            <a:endParaRPr lang="en-US" sz="3400" b="1" dirty="0">
              <a:solidFill>
                <a:schemeClr val="tx2"/>
              </a:solidFill>
            </a:endParaRP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717873" y="1978700"/>
            <a:ext cx="7776864" cy="4063956"/>
          </a:xfrm>
          <a:prstGeom prst="rect">
            <a:avLst/>
          </a:prstGeom>
        </p:spPr>
        <p:txBody>
          <a:bodyPr vert="horz" lIns="91440" tIns="45720" rIns="91440" bIns="45720" rtlCol="0">
            <a:normAutofit/>
          </a:bodyPr>
          <a:lstStyle/>
          <a:p>
            <a:pPr>
              <a:lnSpc>
                <a:spcPct val="200000"/>
              </a:lnSpc>
            </a:pPr>
            <a:r>
              <a:rPr lang="en-US" sz="2400" dirty="0"/>
              <a:t>5339 Direct Apportionments</a:t>
            </a:r>
            <a:r>
              <a:rPr lang="en-US" b="0" dirty="0"/>
              <a:t>:</a:t>
            </a:r>
          </a:p>
          <a:p>
            <a:pPr lvl="1"/>
            <a:r>
              <a:rPr lang="en-US" dirty="0"/>
              <a:t>Urban (50-200K population) – $1,214,771</a:t>
            </a:r>
          </a:p>
          <a:p>
            <a:pPr lvl="1"/>
            <a:r>
              <a:rPr lang="en-US" dirty="0"/>
              <a:t>Statewide – $3,500,000</a:t>
            </a:r>
          </a:p>
          <a:p>
            <a:pPr lvl="1"/>
            <a:r>
              <a:rPr lang="en-US" dirty="0"/>
              <a:t>Council Bluffs – $1,037,981</a:t>
            </a:r>
          </a:p>
          <a:p>
            <a:pPr lvl="1"/>
            <a:r>
              <a:rPr lang="en-US" dirty="0"/>
              <a:t>Davenport (IA/IL) - $536,423</a:t>
            </a:r>
          </a:p>
          <a:p>
            <a:pPr lvl="1"/>
            <a:r>
              <a:rPr lang="en-US" dirty="0"/>
              <a:t>Des Moines – $856,010</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33664"/>
            <a:ext cx="7886700" cy="432048"/>
          </a:xfrm>
        </p:spPr>
        <p:txBody>
          <a:bodyPr>
            <a:noAutofit/>
          </a:bodyPr>
          <a:lstStyle/>
          <a:p>
            <a:br>
              <a:rPr lang="en-US" dirty="0"/>
            </a:br>
            <a:r>
              <a:rPr lang="en-US" dirty="0"/>
              <a:t>Section 5339 Grants for Bus and Bus Facilities </a:t>
            </a:r>
            <a:br>
              <a:rPr lang="en-US" dirty="0"/>
            </a:br>
            <a:r>
              <a:rPr lang="en-US" dirty="0"/>
              <a:t>Formula Program</a:t>
            </a:r>
            <a:endParaRPr lang="en-US" sz="3400" b="1" dirty="0">
              <a:solidFill>
                <a:schemeClr val="tx2"/>
              </a:solidFill>
            </a:endParaRPr>
          </a:p>
        </p:txBody>
      </p:sp>
    </p:spTree>
    <p:extLst>
      <p:ext uri="{BB962C8B-B14F-4D97-AF65-F5344CB8AC3E}">
        <p14:creationId xmlns:p14="http://schemas.microsoft.com/office/powerpoint/2010/main" val="80679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717873" y="1978700"/>
            <a:ext cx="7776864" cy="4063956"/>
          </a:xfrm>
          <a:prstGeom prst="rect">
            <a:avLst/>
          </a:prstGeom>
        </p:spPr>
        <p:txBody>
          <a:bodyPr vert="horz" lIns="91440" tIns="45720" rIns="91440" bIns="45720" rtlCol="0">
            <a:normAutofit/>
          </a:bodyPr>
          <a:lstStyle/>
          <a:p>
            <a:pPr>
              <a:lnSpc>
                <a:spcPct val="200000"/>
              </a:lnSpc>
            </a:pPr>
            <a:r>
              <a:rPr lang="en-US" sz="2400" dirty="0"/>
              <a:t>State Apportionments</a:t>
            </a:r>
            <a:r>
              <a:rPr lang="en-US" b="0" dirty="0"/>
              <a:t>:</a:t>
            </a:r>
          </a:p>
          <a:p>
            <a:pPr lvl="1"/>
            <a:r>
              <a:rPr lang="en-US" dirty="0"/>
              <a:t>Urban (50-200K population) – $1,214,771</a:t>
            </a:r>
          </a:p>
          <a:p>
            <a:pPr lvl="2"/>
            <a:r>
              <a:rPr lang="en-US" dirty="0"/>
              <a:t>One transit systems, three vehicles</a:t>
            </a:r>
          </a:p>
          <a:p>
            <a:pPr lvl="1"/>
            <a:r>
              <a:rPr lang="en-US" dirty="0"/>
              <a:t>Statewide – $3,500,000</a:t>
            </a:r>
          </a:p>
          <a:p>
            <a:pPr lvl="2"/>
            <a:r>
              <a:rPr lang="en-US" dirty="0"/>
              <a:t>Fourteen transit systems, forty-four vehicles</a:t>
            </a:r>
          </a:p>
          <a:p>
            <a:pPr lvl="1"/>
            <a:endParaRPr lang="en-US" dirty="0"/>
          </a:p>
          <a:p>
            <a:pPr lvl="2"/>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33664"/>
            <a:ext cx="7886700" cy="432048"/>
          </a:xfrm>
        </p:spPr>
        <p:txBody>
          <a:bodyPr>
            <a:noAutofit/>
          </a:bodyPr>
          <a:lstStyle/>
          <a:p>
            <a:br>
              <a:rPr lang="en-US" dirty="0"/>
            </a:br>
            <a:r>
              <a:rPr lang="en-US" dirty="0"/>
              <a:t>Section 5339 Grants for Bus and Bus Facilities </a:t>
            </a:r>
            <a:br>
              <a:rPr lang="en-US" dirty="0"/>
            </a:br>
            <a:r>
              <a:rPr lang="en-US" dirty="0"/>
              <a:t>Formula Program</a:t>
            </a:r>
            <a:endParaRPr lang="en-US" sz="3400" b="1" dirty="0">
              <a:solidFill>
                <a:schemeClr val="tx2"/>
              </a:solidFill>
            </a:endParaRPr>
          </a:p>
        </p:txBody>
      </p:sp>
    </p:spTree>
    <p:extLst>
      <p:ext uri="{BB962C8B-B14F-4D97-AF65-F5344CB8AC3E}">
        <p14:creationId xmlns:p14="http://schemas.microsoft.com/office/powerpoint/2010/main" val="235369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16832"/>
            <a:ext cx="7776864" cy="4063956"/>
          </a:xfrm>
          <a:prstGeom prst="rect">
            <a:avLst/>
          </a:prstGeom>
        </p:spPr>
        <p:txBody>
          <a:bodyPr vert="horz" lIns="91440" tIns="45720" rIns="91440" bIns="45720" rtlCol="0">
            <a:normAutofit fontScale="92500" lnSpcReduction="10000"/>
          </a:bodyPr>
          <a:lstStyle/>
          <a:p>
            <a:pPr lvl="0"/>
            <a:r>
              <a:rPr lang="en-US" sz="2400" dirty="0"/>
              <a:t>Purpose: To fund transportation projects in non-attainment or maintenance areas of Clean Air Act Standards. States that have no nonattainment or maintenance areas receive a minimum apportionment of CMAQ funding for either air quality projects or other elements of flexible spending.  Funds may be used for any transit capital expenditures otherwise eligible for FTA funding as long as they have an air quality benefit</a:t>
            </a:r>
          </a:p>
          <a:p>
            <a:pPr lvl="1"/>
            <a:r>
              <a:rPr lang="en-US" dirty="0"/>
              <a:t>FY 2020 allocation: $3,000,000</a:t>
            </a:r>
          </a:p>
          <a:p>
            <a:pPr lvl="1"/>
            <a:r>
              <a:rPr lang="en-US" dirty="0"/>
              <a:t>Ten transit systems, twenty-six vehicles </a:t>
            </a:r>
          </a:p>
          <a:p>
            <a:pPr lvl="1"/>
            <a:endParaRPr lang="en-US" dirty="0"/>
          </a:p>
          <a:p>
            <a:endParaRPr lang="en-US" dirty="0"/>
          </a:p>
          <a:p>
            <a:endParaRPr lang="en-US" dirty="0"/>
          </a:p>
          <a:p>
            <a:pPr lvl="0"/>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016689"/>
            <a:ext cx="7886700" cy="432048"/>
          </a:xfrm>
        </p:spPr>
        <p:txBody>
          <a:bodyPr>
            <a:noAutofit/>
          </a:bodyPr>
          <a:lstStyle/>
          <a:p>
            <a:r>
              <a:rPr lang="en-US" dirty="0"/>
              <a:t>Congestion Mitigation Air Quality Program (CMAQ)</a:t>
            </a:r>
            <a:endParaRPr lang="en-US" sz="3400" b="1" dirty="0">
              <a:solidFill>
                <a:schemeClr val="tx2"/>
              </a:solidFill>
            </a:endParaRPr>
          </a:p>
        </p:txBody>
      </p:sp>
    </p:spTree>
    <p:extLst>
      <p:ext uri="{BB962C8B-B14F-4D97-AF65-F5344CB8AC3E}">
        <p14:creationId xmlns:p14="http://schemas.microsoft.com/office/powerpoint/2010/main" val="67028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3873828"/>
          </a:xfrm>
          <a:prstGeom prst="rect">
            <a:avLst/>
          </a:prstGeom>
        </p:spPr>
        <p:txBody>
          <a:bodyPr vert="horz" lIns="91440" tIns="45720" rIns="91440" bIns="45720" rtlCol="0">
            <a:normAutofit/>
          </a:bodyPr>
          <a:lstStyle/>
          <a:p>
            <a:r>
              <a:rPr lang="en-US" sz="2400" dirty="0"/>
              <a:t>Total capital funds available: $7,714,771</a:t>
            </a:r>
          </a:p>
          <a:p>
            <a:r>
              <a:rPr lang="en-US" sz="2400" dirty="0"/>
              <a:t>Twenty transit systems will be able to purchase seventy-three vehicles</a:t>
            </a:r>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83568" y="1196752"/>
            <a:ext cx="7886700" cy="360040"/>
          </a:xfrm>
        </p:spPr>
        <p:txBody>
          <a:bodyPr>
            <a:noAutofit/>
          </a:bodyPr>
          <a:lstStyle/>
          <a:p>
            <a:r>
              <a:rPr lang="en-US" b="1" dirty="0">
                <a:solidFill>
                  <a:schemeClr val="tx2"/>
                </a:solidFill>
              </a:rPr>
              <a:t>Summary</a:t>
            </a:r>
          </a:p>
        </p:txBody>
      </p:sp>
    </p:spTree>
    <p:extLst>
      <p:ext uri="{BB962C8B-B14F-4D97-AF65-F5344CB8AC3E}">
        <p14:creationId xmlns:p14="http://schemas.microsoft.com/office/powerpoint/2010/main" val="328651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3873828"/>
          </a:xfrm>
          <a:prstGeom prst="rect">
            <a:avLst/>
          </a:prstGeom>
        </p:spPr>
        <p:txBody>
          <a:bodyPr vert="horz" lIns="91440" tIns="45720" rIns="91440" bIns="45720" rtlCol="0">
            <a:normAutofit/>
          </a:bodyPr>
          <a:lstStyle/>
          <a:p>
            <a:r>
              <a:rPr lang="en-US" sz="2400" dirty="0"/>
              <a:t>Funds are distributed for bus replacement based on the Public Transit Management System (PTMS) process and the availability of local match</a:t>
            </a:r>
          </a:p>
          <a:p>
            <a:pPr lvl="1"/>
            <a:r>
              <a:rPr lang="en-US" dirty="0"/>
              <a:t>Prioritizes vehicle replacements based on the degree to which each vehicle exceeds the useful life for that particular vehicle type in terms of both age and accumulated mileage</a:t>
            </a:r>
          </a:p>
          <a:p>
            <a:pPr lvl="1"/>
            <a:r>
              <a:rPr lang="en-US" dirty="0"/>
              <a:t>The age, vehicle type, and mileage are maintained for all vehicles within the PTMS database</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83568" y="1196752"/>
            <a:ext cx="7886700" cy="360040"/>
          </a:xfrm>
        </p:spPr>
        <p:txBody>
          <a:bodyPr>
            <a:noAutofit/>
          </a:bodyPr>
          <a:lstStyle/>
          <a:p>
            <a:r>
              <a:rPr lang="en-US" b="1" dirty="0">
                <a:solidFill>
                  <a:schemeClr val="tx2"/>
                </a:solidFill>
              </a:rPr>
              <a:t>Project Distribution Criteria</a:t>
            </a:r>
          </a:p>
        </p:txBody>
      </p:sp>
    </p:spTree>
    <p:extLst>
      <p:ext uri="{BB962C8B-B14F-4D97-AF65-F5344CB8AC3E}">
        <p14:creationId xmlns:p14="http://schemas.microsoft.com/office/powerpoint/2010/main" val="295920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373" y="985444"/>
            <a:ext cx="7495286" cy="5792466"/>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0104" y="1063599"/>
            <a:ext cx="8056351" cy="343747"/>
          </a:xfrm>
          <a:solidFill>
            <a:schemeClr val="bg1"/>
          </a:solidFill>
        </p:spPr>
        <p:txBody>
          <a:bodyPr>
            <a:noAutofit/>
          </a:bodyPr>
          <a:lstStyle/>
          <a:p>
            <a:r>
              <a:rPr lang="en-US" b="1" dirty="0">
                <a:solidFill>
                  <a:schemeClr val="tx2"/>
                </a:solidFill>
              </a:rPr>
              <a:t>Transit System Vehicle Replacements </a:t>
            </a:r>
          </a:p>
        </p:txBody>
      </p:sp>
      <p:sp>
        <p:nvSpPr>
          <p:cNvPr id="3" name="5-Point Star 2"/>
          <p:cNvSpPr/>
          <p:nvPr/>
        </p:nvSpPr>
        <p:spPr>
          <a:xfrm>
            <a:off x="2510856" y="1728792"/>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Point Star 5"/>
          <p:cNvSpPr/>
          <p:nvPr/>
        </p:nvSpPr>
        <p:spPr>
          <a:xfrm>
            <a:off x="3977377" y="1790020"/>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5-Point Star 6"/>
          <p:cNvSpPr/>
          <p:nvPr/>
        </p:nvSpPr>
        <p:spPr>
          <a:xfrm>
            <a:off x="6027639" y="1562718"/>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5-Point Star 9"/>
          <p:cNvSpPr/>
          <p:nvPr/>
        </p:nvSpPr>
        <p:spPr>
          <a:xfrm>
            <a:off x="6625852" y="2626302"/>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5-Point Star 11"/>
          <p:cNvSpPr/>
          <p:nvPr/>
        </p:nvSpPr>
        <p:spPr>
          <a:xfrm>
            <a:off x="7280179" y="3303189"/>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5-Point Star 12"/>
          <p:cNvSpPr/>
          <p:nvPr/>
        </p:nvSpPr>
        <p:spPr>
          <a:xfrm>
            <a:off x="5865638" y="3159173"/>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5-Point Star 13"/>
          <p:cNvSpPr/>
          <p:nvPr/>
        </p:nvSpPr>
        <p:spPr>
          <a:xfrm>
            <a:off x="5064298" y="3925725"/>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5-Point Star 16"/>
          <p:cNvSpPr/>
          <p:nvPr/>
        </p:nvSpPr>
        <p:spPr>
          <a:xfrm>
            <a:off x="3475028" y="502519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5-Point Star 17"/>
          <p:cNvSpPr/>
          <p:nvPr/>
        </p:nvSpPr>
        <p:spPr>
          <a:xfrm>
            <a:off x="2806552" y="3303189"/>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5-Point Star 23"/>
          <p:cNvSpPr/>
          <p:nvPr/>
        </p:nvSpPr>
        <p:spPr>
          <a:xfrm>
            <a:off x="4159197" y="3429000"/>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5-Point Star 25"/>
          <p:cNvSpPr/>
          <p:nvPr/>
        </p:nvSpPr>
        <p:spPr>
          <a:xfrm>
            <a:off x="6397594" y="470210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5-Point Star 29"/>
          <p:cNvSpPr/>
          <p:nvPr/>
        </p:nvSpPr>
        <p:spPr>
          <a:xfrm>
            <a:off x="4592999" y="2786082"/>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5-Point Star 30"/>
          <p:cNvSpPr/>
          <p:nvPr/>
        </p:nvSpPr>
        <p:spPr>
          <a:xfrm>
            <a:off x="5525650" y="2173923"/>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5-Point Star 31"/>
          <p:cNvSpPr/>
          <p:nvPr/>
        </p:nvSpPr>
        <p:spPr>
          <a:xfrm>
            <a:off x="2051720" y="4353747"/>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5-Point Star 32"/>
          <p:cNvSpPr/>
          <p:nvPr/>
        </p:nvSpPr>
        <p:spPr>
          <a:xfrm>
            <a:off x="3734319" y="2423287"/>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5-Point Star 11">
            <a:extLst>
              <a:ext uri="{FF2B5EF4-FFF2-40B4-BE49-F238E27FC236}">
                <a16:creationId xmlns:a16="http://schemas.microsoft.com/office/drawing/2014/main" id="{CAD662A1-E1B1-4769-A5FC-F9AF4340A4AA}"/>
              </a:ext>
            </a:extLst>
          </p:cNvPr>
          <p:cNvSpPr/>
          <p:nvPr/>
        </p:nvSpPr>
        <p:spPr>
          <a:xfrm>
            <a:off x="7261727" y="2522519"/>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5-Point Star 11">
            <a:extLst>
              <a:ext uri="{FF2B5EF4-FFF2-40B4-BE49-F238E27FC236}">
                <a16:creationId xmlns:a16="http://schemas.microsoft.com/office/drawing/2014/main" id="{76F5334E-3502-4FFA-9BAC-F77CA5B19358}"/>
              </a:ext>
            </a:extLst>
          </p:cNvPr>
          <p:cNvSpPr/>
          <p:nvPr/>
        </p:nvSpPr>
        <p:spPr>
          <a:xfrm>
            <a:off x="7772464" y="3432091"/>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5-Point Star 29">
            <a:extLst>
              <a:ext uri="{FF2B5EF4-FFF2-40B4-BE49-F238E27FC236}">
                <a16:creationId xmlns:a16="http://schemas.microsoft.com/office/drawing/2014/main" id="{FE282B6B-DA4B-4095-B291-26D0D4BD1176}"/>
              </a:ext>
            </a:extLst>
          </p:cNvPr>
          <p:cNvSpPr/>
          <p:nvPr/>
        </p:nvSpPr>
        <p:spPr>
          <a:xfrm>
            <a:off x="3377507" y="2689581"/>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5-Point Star 5">
            <a:extLst>
              <a:ext uri="{FF2B5EF4-FFF2-40B4-BE49-F238E27FC236}">
                <a16:creationId xmlns:a16="http://schemas.microsoft.com/office/drawing/2014/main" id="{2189E586-BD49-4C01-9754-47FAA0EB2AF3}"/>
              </a:ext>
            </a:extLst>
          </p:cNvPr>
          <p:cNvSpPr/>
          <p:nvPr/>
        </p:nvSpPr>
        <p:spPr>
          <a:xfrm>
            <a:off x="4586445" y="1685318"/>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5-Point Star 25">
            <a:extLst>
              <a:ext uri="{FF2B5EF4-FFF2-40B4-BE49-F238E27FC236}">
                <a16:creationId xmlns:a16="http://schemas.microsoft.com/office/drawing/2014/main" id="{B53F3AE8-11AA-49FE-A4CC-ABA2E1005181}"/>
              </a:ext>
            </a:extLst>
          </p:cNvPr>
          <p:cNvSpPr/>
          <p:nvPr/>
        </p:nvSpPr>
        <p:spPr>
          <a:xfrm>
            <a:off x="5659699" y="4680509"/>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556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899592" y="5289348"/>
            <a:ext cx="7344816" cy="523220"/>
          </a:xfrm>
          <a:prstGeom prst="rect">
            <a:avLst/>
          </a:prstGeom>
          <a:noFill/>
        </p:spPr>
        <p:txBody>
          <a:bodyPr wrap="square" rtlCol="0">
            <a:spAutoFit/>
          </a:bodyPr>
          <a:lstStyle/>
          <a:p>
            <a:pPr algn="ctr"/>
            <a:r>
              <a:rPr lang="en-US" sz="1400" dirty="0"/>
              <a:t>For more information on Iowa’s public transit and intercity bus programs, visit</a:t>
            </a:r>
          </a:p>
          <a:p>
            <a:pPr algn="ctr">
              <a:buNone/>
            </a:pPr>
            <a:r>
              <a:rPr lang="en-US" sz="1400" dirty="0">
                <a:solidFill>
                  <a:srgbClr val="FF0000"/>
                </a:solidFill>
                <a:hlinkClick r:id="rId3"/>
              </a:rPr>
              <a:t>www.iowadot.gov/transit</a:t>
            </a:r>
            <a:endParaRPr lang="en-US" sz="1400" dirty="0">
              <a:solidFill>
                <a:srgbClr val="FF0000"/>
              </a:solidFill>
            </a:endParaRP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1889616193"/>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11313</TotalTime>
  <Words>277</Words>
  <Application>Microsoft Office PowerPoint</Application>
  <PresentationFormat>On-screen Show (4:3)</PresentationFormat>
  <Paragraphs>39</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PT Sans</vt:lpstr>
      <vt:lpstr>Office Theme</vt:lpstr>
      <vt:lpstr>PowerPoint Presentation</vt:lpstr>
      <vt:lpstr> Section 5339 Grants for Bus and Bus Facilities  Formula Program</vt:lpstr>
      <vt:lpstr> Section 5339 Grants for Bus and Bus Facilities  Formula Program</vt:lpstr>
      <vt:lpstr> Section 5339 Grants for Bus and Bus Facilities  Formula Program</vt:lpstr>
      <vt:lpstr>Congestion Mitigation Air Quality Program (CMAQ)</vt:lpstr>
      <vt:lpstr>Summary</vt:lpstr>
      <vt:lpstr>Project Distribution Criteria</vt:lpstr>
      <vt:lpstr>Transit System Vehicle Replacements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Paulsen, Brent</cp:lastModifiedBy>
  <cp:revision>169</cp:revision>
  <cp:lastPrinted>2018-07-30T14:01:31Z</cp:lastPrinted>
  <dcterms:created xsi:type="dcterms:W3CDTF">2014-05-10T08:44:16Z</dcterms:created>
  <dcterms:modified xsi:type="dcterms:W3CDTF">2020-03-03T20:37:44Z</dcterms:modified>
</cp:coreProperties>
</file>