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sldIdLst>
    <p:sldId id="501" r:id="rId2"/>
    <p:sldId id="257" r:id="rId3"/>
    <p:sldId id="289" r:id="rId4"/>
    <p:sldId id="505" r:id="rId5"/>
    <p:sldId id="292" r:id="rId6"/>
    <p:sldId id="305" r:id="rId7"/>
    <p:sldId id="307" r:id="rId8"/>
    <p:sldId id="313" r:id="rId9"/>
    <p:sldId id="550" r:id="rId10"/>
    <p:sldId id="314" r:id="rId11"/>
    <p:sldId id="322" r:id="rId12"/>
    <p:sldId id="306" r:id="rId13"/>
    <p:sldId id="496" r:id="rId14"/>
    <p:sldId id="498" r:id="rId15"/>
    <p:sldId id="515" r:id="rId16"/>
    <p:sldId id="520" r:id="rId17"/>
    <p:sldId id="533" r:id="rId18"/>
    <p:sldId id="534" r:id="rId19"/>
    <p:sldId id="514" r:id="rId20"/>
    <p:sldId id="546" r:id="rId21"/>
    <p:sldId id="524" r:id="rId22"/>
    <p:sldId id="525" r:id="rId23"/>
    <p:sldId id="549" r:id="rId24"/>
    <p:sldId id="54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98CB"/>
    <a:srgbClr val="53565A"/>
    <a:srgbClr val="7C2529"/>
    <a:srgbClr val="719949"/>
    <a:srgbClr val="0097A9"/>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82" autoAdjust="0"/>
  </p:normalViewPr>
  <p:slideViewPr>
    <p:cSldViewPr snapToGrid="0">
      <p:cViewPr varScale="1">
        <p:scale>
          <a:sx n="132" d="100"/>
          <a:sy n="132" d="100"/>
        </p:scale>
        <p:origin x="101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C49DF-E990-40F8-BCD2-30D57677D934}" type="datetimeFigureOut">
              <a:rPr lang="en-US" smtClean="0"/>
              <a:t>3/3/2020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1BE2F-F114-4FA4-AC82-D7D46D62AA5C}" type="slidenum">
              <a:rPr lang="en-US" smtClean="0"/>
              <a:t>‹#›</a:t>
            </a:fld>
            <a:endParaRPr lang="en-US"/>
          </a:p>
        </p:txBody>
      </p:sp>
    </p:spTree>
    <p:extLst>
      <p:ext uri="{BB962C8B-B14F-4D97-AF65-F5344CB8AC3E}">
        <p14:creationId xmlns:p14="http://schemas.microsoft.com/office/powerpoint/2010/main" val="284013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nsweb.sjsu.edu/research/investigating-determining-factors-transit-travel-demand-bus-mode-us-metropolit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apps.trb.org/cmsfeed/TRBNetProjectDisplay.asp?ProjectID=362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owadot.gov/iowainmotion/Modal-Plans/Public-Transit-Pla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970670-DD72-424A-AB1F-A8315212EB7F}" type="slidenum">
              <a:rPr lang="en-US" smtClean="0"/>
              <a:t>2</a:t>
            </a:fld>
            <a:endParaRPr lang="en-US"/>
          </a:p>
        </p:txBody>
      </p:sp>
    </p:spTree>
    <p:extLst>
      <p:ext uri="{BB962C8B-B14F-4D97-AF65-F5344CB8AC3E}">
        <p14:creationId xmlns:p14="http://schemas.microsoft.com/office/powerpoint/2010/main" val="2858851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970670-DD72-424A-AB1F-A8315212EB7F}" type="slidenum">
              <a:rPr lang="en-US" smtClean="0"/>
              <a:t>12</a:t>
            </a:fld>
            <a:endParaRPr lang="en-US"/>
          </a:p>
        </p:txBody>
      </p:sp>
    </p:spTree>
    <p:extLst>
      <p:ext uri="{BB962C8B-B14F-4D97-AF65-F5344CB8AC3E}">
        <p14:creationId xmlns:p14="http://schemas.microsoft.com/office/powerpoint/2010/main" val="374769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San José State University (SJSU): </a:t>
            </a:r>
            <a:r>
              <a:rPr lang="en-US" sz="1200" dirty="0">
                <a:hlinkClick r:id="rId3"/>
              </a:rPr>
              <a:t>https://transweb.sjsu.edu/research/investigating-determining-factors-transit-travel-demand-bus-mode-us-metropolitan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Transportation Research Board (TRB):</a:t>
            </a:r>
            <a:r>
              <a:rPr lang="en-US" sz="1200" b="1" dirty="0">
                <a:hlinkClick r:id="rId4"/>
              </a:rPr>
              <a:t> </a:t>
            </a:r>
            <a:r>
              <a:rPr lang="en-US" sz="1200" dirty="0">
                <a:hlinkClick r:id="rId4"/>
              </a:rPr>
              <a:t>https://apps.trb.org/cmsfeed/TRBNetProjectDisplay.asp?ProjectID=3622</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495E"/>
                </a:solidFill>
              </a:rPr>
              <a:t>(October) Consolidated analysis weighting feedback from Transit Agencies. 15 total responses; same ratio of large : small : regional.</a:t>
            </a:r>
          </a:p>
        </p:txBody>
      </p:sp>
      <p:sp>
        <p:nvSpPr>
          <p:cNvPr id="4" name="Slide Number Placeholder 3"/>
          <p:cNvSpPr>
            <a:spLocks noGrp="1"/>
          </p:cNvSpPr>
          <p:nvPr>
            <p:ph type="sldNum" sz="quarter" idx="5"/>
          </p:nvPr>
        </p:nvSpPr>
        <p:spPr/>
        <p:txBody>
          <a:bodyPr/>
          <a:lstStyle/>
          <a:p>
            <a:fld id="{B611BE2F-F114-4FA4-AC82-D7D46D62AA5C}" type="slidenum">
              <a:rPr lang="en-US" smtClean="0"/>
              <a:t>14</a:t>
            </a:fld>
            <a:endParaRPr lang="en-US"/>
          </a:p>
        </p:txBody>
      </p:sp>
    </p:spTree>
    <p:extLst>
      <p:ext uri="{BB962C8B-B14F-4D97-AF65-F5344CB8AC3E}">
        <p14:creationId xmlns:p14="http://schemas.microsoft.com/office/powerpoint/2010/main" val="3895226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Survey Monkey: </a:t>
            </a:r>
            <a:r>
              <a:rPr lang="en-US" sz="1200" dirty="0">
                <a:solidFill>
                  <a:srgbClr val="0000FF"/>
                </a:solidFill>
              </a:rPr>
              <a:t>https://www.surveymonkey.com/r/BHVH2J6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Webpage: </a:t>
            </a:r>
            <a:r>
              <a:rPr lang="en-US" sz="1050" u="none" dirty="0">
                <a:solidFill>
                  <a:srgbClr val="34495E"/>
                </a:solidFill>
                <a:hlinkClick r:id="rId3">
                  <a:extLst>
                    <a:ext uri="{A12FA001-AC4F-418D-AE19-62706E023703}">
                      <ahyp:hlinkClr xmlns:ahyp="http://schemas.microsoft.com/office/drawing/2018/hyperlinkcolor" val="tx"/>
                    </a:ext>
                  </a:extLst>
                </a:hlinkClick>
              </a:rPr>
              <a:t>https://iowadot.gov/iowainmotion/Modal-Plans/Public-Transit-Plan</a:t>
            </a:r>
            <a:endParaRPr lang="en-US" sz="1050" u="none" dirty="0">
              <a:solidFill>
                <a:srgbClr val="34495E"/>
              </a:solidFill>
            </a:endParaRPr>
          </a:p>
        </p:txBody>
      </p:sp>
      <p:sp>
        <p:nvSpPr>
          <p:cNvPr id="4" name="Slide Number Placeholder 3"/>
          <p:cNvSpPr>
            <a:spLocks noGrp="1"/>
          </p:cNvSpPr>
          <p:nvPr>
            <p:ph type="sldNum" sz="quarter" idx="5"/>
          </p:nvPr>
        </p:nvSpPr>
        <p:spPr/>
        <p:txBody>
          <a:bodyPr/>
          <a:lstStyle/>
          <a:p>
            <a:fld id="{B611BE2F-F114-4FA4-AC82-D7D46D62AA5C}" type="slidenum">
              <a:rPr lang="en-US" smtClean="0"/>
              <a:t>15</a:t>
            </a:fld>
            <a:endParaRPr lang="en-US"/>
          </a:p>
        </p:txBody>
      </p:sp>
    </p:spTree>
    <p:extLst>
      <p:ext uri="{BB962C8B-B14F-4D97-AF65-F5344CB8AC3E}">
        <p14:creationId xmlns:p14="http://schemas.microsoft.com/office/powerpoint/2010/main" val="350758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often do you use public transit?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21.15% - I’m a regular transit rider (1-5 times per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28.49% - occasional (few times per month or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50.36% - never ride</a:t>
            </a:r>
          </a:p>
        </p:txBody>
      </p:sp>
      <p:sp>
        <p:nvSpPr>
          <p:cNvPr id="4" name="Slide Number Placeholder 3"/>
          <p:cNvSpPr>
            <a:spLocks noGrp="1"/>
          </p:cNvSpPr>
          <p:nvPr>
            <p:ph type="sldNum" sz="quarter" idx="5"/>
          </p:nvPr>
        </p:nvSpPr>
        <p:spPr/>
        <p:txBody>
          <a:bodyPr/>
          <a:lstStyle/>
          <a:p>
            <a:fld id="{B611BE2F-F114-4FA4-AC82-D7D46D62AA5C}" type="slidenum">
              <a:rPr lang="en-US" smtClean="0"/>
              <a:t>16</a:t>
            </a:fld>
            <a:endParaRPr lang="en-US"/>
          </a:p>
        </p:txBody>
      </p:sp>
    </p:spTree>
    <p:extLst>
      <p:ext uri="{BB962C8B-B14F-4D97-AF65-F5344CB8AC3E}">
        <p14:creationId xmlns:p14="http://schemas.microsoft.com/office/powerpoint/2010/main" val="53817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VRU AS A SAFETY STRATEGY, INCORPORATE WITH STRATEGY #29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FUTURE READY IOWA – incorporate term</a:t>
            </a:r>
          </a:p>
        </p:txBody>
      </p:sp>
      <p:sp>
        <p:nvSpPr>
          <p:cNvPr id="4" name="Slide Number Placeholder 3"/>
          <p:cNvSpPr>
            <a:spLocks noGrp="1"/>
          </p:cNvSpPr>
          <p:nvPr>
            <p:ph type="sldNum" sz="quarter" idx="5"/>
          </p:nvPr>
        </p:nvSpPr>
        <p:spPr/>
        <p:txBody>
          <a:bodyPr/>
          <a:lstStyle/>
          <a:p>
            <a:fld id="{B611BE2F-F114-4FA4-AC82-D7D46D62AA5C}" type="slidenum">
              <a:rPr lang="en-US" smtClean="0"/>
              <a:t>17</a:t>
            </a:fld>
            <a:endParaRPr lang="en-US"/>
          </a:p>
        </p:txBody>
      </p:sp>
    </p:spTree>
    <p:extLst>
      <p:ext uri="{BB962C8B-B14F-4D97-AF65-F5344CB8AC3E}">
        <p14:creationId xmlns:p14="http://schemas.microsoft.com/office/powerpoint/2010/main" val="3071350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460" lvl="1" defTabSz="914400">
              <a:spcBef>
                <a:spcPts val="700"/>
              </a:spcBef>
              <a:buClr>
                <a:srgbClr val="871721"/>
              </a:buClr>
              <a:buSzPct val="85000"/>
            </a:pPr>
            <a:r>
              <a:rPr lang="en-US" sz="1400" b="1" dirty="0">
                <a:solidFill>
                  <a:srgbClr val="FF0000"/>
                </a:solidFill>
              </a:rPr>
              <a:t>Removed]</a:t>
            </a:r>
          </a:p>
          <a:p>
            <a:pPr marL="251460" lvl="1" defTabSz="914400">
              <a:spcBef>
                <a:spcPts val="700"/>
              </a:spcBef>
              <a:buClr>
                <a:srgbClr val="871721"/>
              </a:buClr>
              <a:buSzPct val="85000"/>
            </a:pPr>
            <a:r>
              <a:rPr lang="en-US" sz="1200" u="sng" dirty="0">
                <a:solidFill>
                  <a:srgbClr val="34495E"/>
                </a:solidFill>
              </a:rPr>
              <a:t>Rail Transit</a:t>
            </a:r>
          </a:p>
          <a:p>
            <a:pPr marL="525780" lvl="1" indent="-274320" defTabSz="914400">
              <a:spcBef>
                <a:spcPts val="700"/>
              </a:spcBef>
              <a:buClr>
                <a:srgbClr val="871721"/>
              </a:buClr>
              <a:buSzPct val="85000"/>
              <a:buFont typeface="Wingdings 3" pitchFamily="18" charset="2"/>
              <a:buChar char=""/>
            </a:pPr>
            <a:r>
              <a:rPr lang="en-US" sz="1200" dirty="0">
                <a:solidFill>
                  <a:srgbClr val="34495E"/>
                </a:solidFill>
              </a:rPr>
              <a:t>Too limited in Iowa. Mostly a single line that runs east-west in southern Iowa.</a:t>
            </a:r>
          </a:p>
          <a:p>
            <a:pPr marL="251460" lvl="1" defTabSz="914400">
              <a:spcBef>
                <a:spcPts val="700"/>
              </a:spcBef>
              <a:buClr>
                <a:srgbClr val="871721"/>
              </a:buClr>
              <a:buSzPct val="85000"/>
            </a:pPr>
            <a:r>
              <a:rPr lang="en-US" sz="1200" u="sng" dirty="0">
                <a:solidFill>
                  <a:srgbClr val="34495E"/>
                </a:solidFill>
              </a:rPr>
              <a:t>Vehicles per Household</a:t>
            </a:r>
          </a:p>
          <a:p>
            <a:pPr marL="525780" lvl="1" indent="-274320" defTabSz="914400">
              <a:spcBef>
                <a:spcPts val="700"/>
              </a:spcBef>
              <a:buClr>
                <a:srgbClr val="871721"/>
              </a:buClr>
              <a:buSzPct val="85000"/>
              <a:buFont typeface="Wingdings 3" pitchFamily="18" charset="2"/>
              <a:buChar char=""/>
            </a:pPr>
            <a:r>
              <a:rPr lang="en-US" sz="1200" dirty="0">
                <a:solidFill>
                  <a:srgbClr val="34495E"/>
                </a:solidFill>
              </a:rPr>
              <a:t>Similar to Percent of Carless Households</a:t>
            </a:r>
          </a:p>
          <a:p>
            <a:pPr marL="251460" lvl="1" defTabSz="914400">
              <a:spcBef>
                <a:spcPts val="700"/>
              </a:spcBef>
              <a:buClr>
                <a:srgbClr val="871721"/>
              </a:buClr>
              <a:buSzPct val="85000"/>
            </a:pPr>
            <a:r>
              <a:rPr lang="en-US" sz="1200" u="sng" dirty="0">
                <a:solidFill>
                  <a:srgbClr val="34495E"/>
                </a:solidFill>
              </a:rPr>
              <a:t>Metro Sprawling Index, MSAs in the South</a:t>
            </a:r>
          </a:p>
          <a:p>
            <a:pPr marL="525780" lvl="1" indent="-274320" defTabSz="914400">
              <a:spcBef>
                <a:spcPts val="700"/>
              </a:spcBef>
              <a:buClr>
                <a:srgbClr val="871721"/>
              </a:buClr>
              <a:buSzPct val="85000"/>
              <a:buFont typeface="Wingdings 3" pitchFamily="18" charset="2"/>
              <a:buChar char=""/>
            </a:pPr>
            <a:r>
              <a:rPr lang="en-US" sz="1200" dirty="0">
                <a:solidFill>
                  <a:srgbClr val="34495E"/>
                </a:solidFill>
              </a:rPr>
              <a:t>Wanted to look at urban and rural areas</a:t>
            </a:r>
          </a:p>
          <a:p>
            <a:pPr marL="982980" lvl="2" indent="-274320" defTabSz="914400">
              <a:spcBef>
                <a:spcPts val="700"/>
              </a:spcBef>
              <a:buClr>
                <a:srgbClr val="871721"/>
              </a:buClr>
              <a:buSzPct val="85000"/>
              <a:buFont typeface="Wingdings 3" pitchFamily="18" charset="2"/>
              <a:buChar char=""/>
            </a:pPr>
            <a:r>
              <a:rPr lang="en-US" sz="1200" dirty="0">
                <a:solidFill>
                  <a:srgbClr val="34495E"/>
                </a:solidFill>
              </a:rPr>
              <a:t>Sprawl not relevant</a:t>
            </a:r>
          </a:p>
          <a:p>
            <a:pPr marL="982980" lvl="2" indent="-274320" defTabSz="914400">
              <a:spcBef>
                <a:spcPts val="700"/>
              </a:spcBef>
              <a:buClr>
                <a:srgbClr val="871721"/>
              </a:buClr>
              <a:buSzPct val="85000"/>
              <a:buFont typeface="Wingdings 3" pitchFamily="18" charset="2"/>
              <a:buChar char=""/>
            </a:pPr>
            <a:r>
              <a:rPr lang="en-US" sz="1200" dirty="0">
                <a:solidFill>
                  <a:srgbClr val="34495E"/>
                </a:solidFill>
              </a:rPr>
              <a:t>MSA boundaries not relevant</a:t>
            </a:r>
          </a:p>
          <a:p>
            <a:pPr marL="982980" lvl="2" indent="-274320" defTabSz="914400">
              <a:spcBef>
                <a:spcPts val="700"/>
              </a:spcBef>
              <a:buClr>
                <a:srgbClr val="871721"/>
              </a:buClr>
              <a:buSzPct val="85000"/>
              <a:buFont typeface="Wingdings 3" pitchFamily="18" charset="2"/>
              <a:buChar char=""/>
            </a:pPr>
            <a:r>
              <a:rPr lang="en-US" sz="1200" dirty="0">
                <a:solidFill>
                  <a:srgbClr val="34495E"/>
                </a:solidFill>
              </a:rPr>
              <a:t>Midwest, not the South</a:t>
            </a:r>
          </a:p>
          <a:p>
            <a:pPr marL="251460" lvl="1" defTabSz="914400">
              <a:spcBef>
                <a:spcPts val="700"/>
              </a:spcBef>
              <a:buClr>
                <a:srgbClr val="871721"/>
              </a:buClr>
              <a:buSzPct val="85000"/>
            </a:pPr>
            <a:r>
              <a:rPr lang="en-US" sz="1400" b="1" dirty="0">
                <a:solidFill>
                  <a:srgbClr val="34495E"/>
                </a:solidFill>
                <a:highlight>
                  <a:srgbClr val="FFFF00"/>
                </a:highlight>
              </a:rPr>
              <a:t>[Changed]</a:t>
            </a:r>
          </a:p>
          <a:p>
            <a:pPr marL="251460" lvl="1" defTabSz="914400">
              <a:spcBef>
                <a:spcPts val="700"/>
              </a:spcBef>
              <a:buClr>
                <a:srgbClr val="871721"/>
              </a:buClr>
              <a:buSzPct val="85000"/>
            </a:pPr>
            <a:r>
              <a:rPr lang="en-US" sz="1200" u="sng" dirty="0">
                <a:solidFill>
                  <a:srgbClr val="34495E"/>
                </a:solidFill>
              </a:rPr>
              <a:t>Percent of African American Population</a:t>
            </a:r>
          </a:p>
          <a:p>
            <a:pPr marL="525780" lvl="1" indent="-274320" defTabSz="914400">
              <a:spcBef>
                <a:spcPts val="700"/>
              </a:spcBef>
              <a:buClr>
                <a:srgbClr val="871721"/>
              </a:buClr>
              <a:buSzPct val="85000"/>
              <a:buFont typeface="Wingdings 3" pitchFamily="18" charset="2"/>
              <a:buChar char=""/>
            </a:pPr>
            <a:r>
              <a:rPr lang="en-US" sz="1200" dirty="0">
                <a:solidFill>
                  <a:srgbClr val="34495E"/>
                </a:solidFill>
              </a:rPr>
              <a:t>Broadened to be all non-white population</a:t>
            </a:r>
          </a:p>
          <a:p>
            <a:pPr marL="251460" lvl="1" defTabSz="914400">
              <a:spcBef>
                <a:spcPts val="700"/>
              </a:spcBef>
              <a:buClr>
                <a:srgbClr val="871721"/>
              </a:buClr>
              <a:buSzPct val="85000"/>
            </a:pPr>
            <a:r>
              <a:rPr lang="en-US" sz="1200" u="sng" dirty="0">
                <a:solidFill>
                  <a:srgbClr val="34495E"/>
                </a:solidFill>
              </a:rPr>
              <a:t>Percent of Immigrant Population</a:t>
            </a:r>
          </a:p>
          <a:p>
            <a:pPr marL="525780" lvl="1" indent="-274320" defTabSz="914400">
              <a:spcBef>
                <a:spcPts val="700"/>
              </a:spcBef>
              <a:buClr>
                <a:srgbClr val="871721"/>
              </a:buClr>
              <a:buSzPct val="85000"/>
              <a:buFont typeface="Wingdings 3" pitchFamily="18" charset="2"/>
              <a:buChar char=""/>
            </a:pPr>
            <a:r>
              <a:rPr lang="en-US" sz="1200" dirty="0">
                <a:solidFill>
                  <a:srgbClr val="34495E"/>
                </a:solidFill>
              </a:rPr>
              <a:t>Initially used foreign-born, then settled on non-English speaking</a:t>
            </a:r>
          </a:p>
        </p:txBody>
      </p:sp>
      <p:sp>
        <p:nvSpPr>
          <p:cNvPr id="4" name="Slide Number Placeholder 3"/>
          <p:cNvSpPr>
            <a:spLocks noGrp="1"/>
          </p:cNvSpPr>
          <p:nvPr>
            <p:ph type="sldNum" sz="quarter" idx="5"/>
          </p:nvPr>
        </p:nvSpPr>
        <p:spPr/>
        <p:txBody>
          <a:bodyPr/>
          <a:lstStyle/>
          <a:p>
            <a:fld id="{B611BE2F-F114-4FA4-AC82-D7D46D62AA5C}" type="slidenum">
              <a:rPr lang="en-US" smtClean="0"/>
              <a:t>18</a:t>
            </a:fld>
            <a:endParaRPr lang="en-US"/>
          </a:p>
        </p:txBody>
      </p:sp>
    </p:spTree>
    <p:extLst>
      <p:ext uri="{BB962C8B-B14F-4D97-AF65-F5344CB8AC3E}">
        <p14:creationId xmlns:p14="http://schemas.microsoft.com/office/powerpoint/2010/main" val="98914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1BE2F-F114-4FA4-AC82-D7D46D62AA5C}" type="slidenum">
              <a:rPr lang="en-US" smtClean="0"/>
              <a:t>19</a:t>
            </a:fld>
            <a:endParaRPr lang="en-US"/>
          </a:p>
        </p:txBody>
      </p:sp>
    </p:spTree>
    <p:extLst>
      <p:ext uri="{BB962C8B-B14F-4D97-AF65-F5344CB8AC3E}">
        <p14:creationId xmlns:p14="http://schemas.microsoft.com/office/powerpoint/2010/main" val="17167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Moines area with GTFS stops and routes overlaid on top of the Weighted Regional (All) Average</a:t>
            </a:r>
          </a:p>
        </p:txBody>
      </p:sp>
      <p:sp>
        <p:nvSpPr>
          <p:cNvPr id="4" name="Slide Number Placeholder 3"/>
          <p:cNvSpPr>
            <a:spLocks noGrp="1"/>
          </p:cNvSpPr>
          <p:nvPr>
            <p:ph type="sldNum" sz="quarter" idx="5"/>
          </p:nvPr>
        </p:nvSpPr>
        <p:spPr/>
        <p:txBody>
          <a:bodyPr/>
          <a:lstStyle/>
          <a:p>
            <a:fld id="{B611BE2F-F114-4FA4-AC82-D7D46D62AA5C}" type="slidenum">
              <a:rPr lang="en-US" smtClean="0"/>
              <a:t>21</a:t>
            </a:fld>
            <a:endParaRPr lang="en-US"/>
          </a:p>
        </p:txBody>
      </p:sp>
    </p:spTree>
    <p:extLst>
      <p:ext uri="{BB962C8B-B14F-4D97-AF65-F5344CB8AC3E}">
        <p14:creationId xmlns:p14="http://schemas.microsoft.com/office/powerpoint/2010/main" val="977841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Moines area with GTFS stops and routes overlaid on top of the Weighted Regional (All) Average</a:t>
            </a:r>
          </a:p>
          <a:p>
            <a:pPr marL="171450" indent="-171450">
              <a:buFont typeface="Arial" panose="020B0604020202020204" pitchFamily="34" charset="0"/>
              <a:buChar char="•"/>
            </a:pPr>
            <a:r>
              <a:rPr lang="en-US" dirty="0"/>
              <a:t>Zoomed-in to downtown Des Moines</a:t>
            </a:r>
          </a:p>
          <a:p>
            <a:pPr marL="171450" indent="-171450">
              <a:buFont typeface="Arial" panose="020B0604020202020204" pitchFamily="34" charset="0"/>
              <a:buChar char="•"/>
            </a:pPr>
            <a:r>
              <a:rPr lang="en-US" dirty="0"/>
              <a:t>Highlighted a few specific, individual non-weighted external factors i.e. Race, Language, Population, Density</a:t>
            </a:r>
          </a:p>
          <a:p>
            <a:pPr marL="628650" lvl="1" indent="-171450">
              <a:buFont typeface="Arial" panose="020B0604020202020204" pitchFamily="34" charset="0"/>
              <a:buChar char="•"/>
            </a:pPr>
            <a:r>
              <a:rPr lang="en-US" dirty="0"/>
              <a:t>To show how the same areas differ based on those criteria</a:t>
            </a:r>
          </a:p>
          <a:p>
            <a:pPr marL="628650" lvl="1" indent="-171450">
              <a:buFont typeface="Arial" panose="020B0604020202020204" pitchFamily="34" charset="0"/>
              <a:buChar char="•"/>
            </a:pPr>
            <a:r>
              <a:rPr lang="en-US" dirty="0"/>
              <a:t>The overall weighted results sometimes don’t tell the whole story about what those neighborhoods look like</a:t>
            </a:r>
          </a:p>
          <a:p>
            <a:pPr marL="628650" lvl="1" indent="-171450">
              <a:buFont typeface="Arial" panose="020B0604020202020204" pitchFamily="34" charset="0"/>
              <a:buChar char="•"/>
            </a:pPr>
            <a:r>
              <a:rPr lang="en-US" dirty="0"/>
              <a:t>These specific factors could be considerations to focus certain strategies</a:t>
            </a:r>
          </a:p>
        </p:txBody>
      </p:sp>
      <p:sp>
        <p:nvSpPr>
          <p:cNvPr id="4" name="Slide Number Placeholder 3"/>
          <p:cNvSpPr>
            <a:spLocks noGrp="1"/>
          </p:cNvSpPr>
          <p:nvPr>
            <p:ph type="sldNum" sz="quarter" idx="5"/>
          </p:nvPr>
        </p:nvSpPr>
        <p:spPr/>
        <p:txBody>
          <a:bodyPr/>
          <a:lstStyle/>
          <a:p>
            <a:fld id="{B611BE2F-F114-4FA4-AC82-D7D46D62AA5C}" type="slidenum">
              <a:rPr lang="en-US" smtClean="0"/>
              <a:t>22</a:t>
            </a:fld>
            <a:endParaRPr lang="en-US"/>
          </a:p>
        </p:txBody>
      </p:sp>
    </p:spTree>
    <p:extLst>
      <p:ext uri="{BB962C8B-B14F-4D97-AF65-F5344CB8AC3E}">
        <p14:creationId xmlns:p14="http://schemas.microsoft.com/office/powerpoint/2010/main" val="849115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OR VERBALIZE – INITIATING PUBLIC COMMENT PERIOD/SOMETIME IN MAY/COMEBACK TO COMMISSION IN JULY TO SHARE RESULTS</a:t>
            </a:r>
          </a:p>
        </p:txBody>
      </p:sp>
      <p:sp>
        <p:nvSpPr>
          <p:cNvPr id="4" name="Slide Number Placeholder 3"/>
          <p:cNvSpPr>
            <a:spLocks noGrp="1"/>
          </p:cNvSpPr>
          <p:nvPr>
            <p:ph type="sldNum" sz="quarter" idx="5"/>
          </p:nvPr>
        </p:nvSpPr>
        <p:spPr/>
        <p:txBody>
          <a:bodyPr/>
          <a:lstStyle/>
          <a:p>
            <a:fld id="{B611BE2F-F114-4FA4-AC82-D7D46D62AA5C}" type="slidenum">
              <a:rPr lang="en-US" smtClean="0"/>
              <a:t>23</a:t>
            </a:fld>
            <a:endParaRPr lang="en-US"/>
          </a:p>
        </p:txBody>
      </p:sp>
    </p:spTree>
    <p:extLst>
      <p:ext uri="{BB962C8B-B14F-4D97-AF65-F5344CB8AC3E}">
        <p14:creationId xmlns:p14="http://schemas.microsoft.com/office/powerpoint/2010/main" val="398523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970670-DD72-424A-AB1F-A8315212EB7F}" type="slidenum">
              <a:rPr lang="en-US" smtClean="0"/>
              <a:t>3</a:t>
            </a:fld>
            <a:endParaRPr lang="en-US"/>
          </a:p>
        </p:txBody>
      </p:sp>
    </p:spTree>
    <p:extLst>
      <p:ext uri="{BB962C8B-B14F-4D97-AF65-F5344CB8AC3E}">
        <p14:creationId xmlns:p14="http://schemas.microsoft.com/office/powerpoint/2010/main" val="401428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1BE2F-F114-4FA4-AC82-D7D46D62AA5C}" type="slidenum">
              <a:rPr lang="en-US" smtClean="0"/>
              <a:t>24</a:t>
            </a:fld>
            <a:endParaRPr lang="en-US"/>
          </a:p>
        </p:txBody>
      </p:sp>
    </p:spTree>
    <p:extLst>
      <p:ext uri="{BB962C8B-B14F-4D97-AF65-F5344CB8AC3E}">
        <p14:creationId xmlns:p14="http://schemas.microsoft.com/office/powerpoint/2010/main" val="191810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70670-DD72-424A-AB1F-A8315212EB7F}" type="slidenum">
              <a:rPr lang="en-US" smtClean="0"/>
              <a:t>5</a:t>
            </a:fld>
            <a:endParaRPr lang="en-US"/>
          </a:p>
        </p:txBody>
      </p:sp>
    </p:spTree>
    <p:extLst>
      <p:ext uri="{BB962C8B-B14F-4D97-AF65-F5344CB8AC3E}">
        <p14:creationId xmlns:p14="http://schemas.microsoft.com/office/powerpoint/2010/main" val="296517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970670-DD72-424A-AB1F-A8315212EB7F}" type="slidenum">
              <a:rPr lang="en-US" smtClean="0"/>
              <a:t>6</a:t>
            </a:fld>
            <a:endParaRPr lang="en-US"/>
          </a:p>
        </p:txBody>
      </p:sp>
    </p:spTree>
    <p:extLst>
      <p:ext uri="{BB962C8B-B14F-4D97-AF65-F5344CB8AC3E}">
        <p14:creationId xmlns:p14="http://schemas.microsoft.com/office/powerpoint/2010/main" val="4918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strategic plans necessitates a broader state strategic approach</a:t>
            </a:r>
          </a:p>
        </p:txBody>
      </p:sp>
      <p:sp>
        <p:nvSpPr>
          <p:cNvPr id="4" name="Slide Number Placeholder 3"/>
          <p:cNvSpPr>
            <a:spLocks noGrp="1"/>
          </p:cNvSpPr>
          <p:nvPr>
            <p:ph type="sldNum" sz="quarter" idx="10"/>
          </p:nvPr>
        </p:nvSpPr>
        <p:spPr/>
        <p:txBody>
          <a:bodyPr/>
          <a:lstStyle/>
          <a:p>
            <a:fld id="{4F970670-DD72-424A-AB1F-A8315212EB7F}" type="slidenum">
              <a:rPr lang="en-US" smtClean="0"/>
              <a:t>7</a:t>
            </a:fld>
            <a:endParaRPr lang="en-US"/>
          </a:p>
        </p:txBody>
      </p:sp>
    </p:spTree>
    <p:extLst>
      <p:ext uri="{BB962C8B-B14F-4D97-AF65-F5344CB8AC3E}">
        <p14:creationId xmlns:p14="http://schemas.microsoft.com/office/powerpoint/2010/main" val="3478358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Uber/Lyft/Medicaid rides causing the decrease</a:t>
            </a:r>
          </a:p>
          <a:p>
            <a:r>
              <a:rPr lang="en-US" dirty="0"/>
              <a:t>Many agencies investigating new ways to meet needs, innovate, efforts to attract new riders/impact ridership</a:t>
            </a:r>
          </a:p>
        </p:txBody>
      </p:sp>
      <p:sp>
        <p:nvSpPr>
          <p:cNvPr id="4" name="Slide Number Placeholder 3"/>
          <p:cNvSpPr>
            <a:spLocks noGrp="1"/>
          </p:cNvSpPr>
          <p:nvPr>
            <p:ph type="sldNum" sz="quarter" idx="10"/>
          </p:nvPr>
        </p:nvSpPr>
        <p:spPr/>
        <p:txBody>
          <a:bodyPr/>
          <a:lstStyle/>
          <a:p>
            <a:fld id="{4F970670-DD72-424A-AB1F-A8315212EB7F}" type="slidenum">
              <a:rPr lang="en-US" smtClean="0"/>
              <a:t>8</a:t>
            </a:fld>
            <a:endParaRPr lang="en-US"/>
          </a:p>
        </p:txBody>
      </p:sp>
    </p:spTree>
    <p:extLst>
      <p:ext uri="{BB962C8B-B14F-4D97-AF65-F5344CB8AC3E}">
        <p14:creationId xmlns:p14="http://schemas.microsoft.com/office/powerpoint/2010/main" val="12715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Tie in the commission is likely already familiar with this, because they are involved in bus grants/public transportation funding each year</a:t>
            </a:r>
          </a:p>
        </p:txBody>
      </p:sp>
      <p:sp>
        <p:nvSpPr>
          <p:cNvPr id="4" name="Slide Number Placeholder 3"/>
          <p:cNvSpPr>
            <a:spLocks noGrp="1"/>
          </p:cNvSpPr>
          <p:nvPr>
            <p:ph type="sldNum" sz="quarter" idx="10"/>
          </p:nvPr>
        </p:nvSpPr>
        <p:spPr/>
        <p:txBody>
          <a:bodyPr/>
          <a:lstStyle/>
          <a:p>
            <a:fld id="{4F970670-DD72-424A-AB1F-A8315212EB7F}" type="slidenum">
              <a:rPr lang="en-US" smtClean="0"/>
              <a:t>9</a:t>
            </a:fld>
            <a:endParaRPr lang="en-US"/>
          </a:p>
        </p:txBody>
      </p:sp>
    </p:spTree>
    <p:extLst>
      <p:ext uri="{BB962C8B-B14F-4D97-AF65-F5344CB8AC3E}">
        <p14:creationId xmlns:p14="http://schemas.microsoft.com/office/powerpoint/2010/main" val="243867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70670-DD72-424A-AB1F-A8315212EB7F}" type="slidenum">
              <a:rPr lang="en-US" smtClean="0"/>
              <a:t>10</a:t>
            </a:fld>
            <a:endParaRPr lang="en-US"/>
          </a:p>
        </p:txBody>
      </p:sp>
    </p:spTree>
    <p:extLst>
      <p:ext uri="{BB962C8B-B14F-4D97-AF65-F5344CB8AC3E}">
        <p14:creationId xmlns:p14="http://schemas.microsoft.com/office/powerpoint/2010/main" val="399338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70670-DD72-424A-AB1F-A8315212EB7F}" type="slidenum">
              <a:rPr lang="en-US" smtClean="0"/>
              <a:t>11</a:t>
            </a:fld>
            <a:endParaRPr lang="en-US"/>
          </a:p>
        </p:txBody>
      </p:sp>
    </p:spTree>
    <p:extLst>
      <p:ext uri="{BB962C8B-B14F-4D97-AF65-F5344CB8AC3E}">
        <p14:creationId xmlns:p14="http://schemas.microsoft.com/office/powerpoint/2010/main" val="128137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EE409C-F984-4137-A3E3-FE7EFB855018}"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197027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B9B73-AA61-43A1-B153-B38B1EA83AB5}"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06414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BE90-2702-4BA0-961D-D521FA74B5FB}"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298275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FF99D-0C56-4CF8-82E3-A77EE01F7305}"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426484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FCAF99-6107-43AE-BC8D-061B1FA4645F}"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7897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D43A33-1BEF-4A71-99CC-48F48EC88A83}"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53053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EA80BA-2A33-4ADC-ACA3-7BC005871E49}" type="datetime1">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291859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F34508-B943-4044-BC9B-298438B2114A}" type="datetime1">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19987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6701B-3127-4337-A1D1-8CB15E32C5B1}" type="datetime1">
              <a:rPr lang="en-US" smtClean="0"/>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99934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BE4B54-3EED-4353-98BC-28CDEEC544FE}"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60918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4498AD-E80A-4546-B5E0-7BA141903310}"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414541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9859A-BA9D-4ECB-A763-201A19DF782D}" type="datetime1">
              <a:rPr lang="en-US" smtClean="0"/>
              <a:t>3/3/2020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67261" y="6486797"/>
            <a:ext cx="46550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581C4B4-EB97-4DE8-B44C-C52B3D3E6046}" type="slidenum">
              <a:rPr lang="en-US" smtClean="0"/>
              <a:pPr/>
              <a:t>‹#›</a:t>
            </a:fld>
            <a:endParaRPr lang="en-US" dirty="0"/>
          </a:p>
        </p:txBody>
      </p:sp>
      <p:pic>
        <p:nvPicPr>
          <p:cNvPr id="7" name="Picture 6">
            <a:extLst>
              <a:ext uri="{FF2B5EF4-FFF2-40B4-BE49-F238E27FC236}">
                <a16:creationId xmlns:a16="http://schemas.microsoft.com/office/drawing/2014/main" id="{C326B0E2-6783-460A-AA07-FD6B32A181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86952" y="188640"/>
            <a:ext cx="2231734" cy="616592"/>
          </a:xfrm>
          <a:prstGeom prst="rect">
            <a:avLst/>
          </a:prstGeom>
        </p:spPr>
      </p:pic>
    </p:spTree>
    <p:extLst>
      <p:ext uri="{BB962C8B-B14F-4D97-AF65-F5344CB8AC3E}">
        <p14:creationId xmlns:p14="http://schemas.microsoft.com/office/powerpoint/2010/main" val="3725905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iowadot.gov/iowainmotion/Modal-Plans/Public-Transit-Plan"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transweb.sjsu.edu/research/investigating-determining-factors-transit-travel-demand-bus-mode-us-metropolita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C17139-06DD-4777-B316-0A9D7B34CD90}"/>
              </a:ext>
            </a:extLst>
          </p:cNvPr>
          <p:cNvPicPr>
            <a:picLocks noChangeAspect="1"/>
          </p:cNvPicPr>
          <p:nvPr/>
        </p:nvPicPr>
        <p:blipFill rotWithShape="1">
          <a:blip r:embed="rId2">
            <a:extLst>
              <a:ext uri="{28A0092B-C50C-407E-A947-70E740481C1C}">
                <a14:useLocalDpi xmlns:a14="http://schemas.microsoft.com/office/drawing/2010/main" val="0"/>
              </a:ext>
            </a:extLst>
          </a:blip>
          <a:srcRect l="5397" r="5411"/>
          <a:stretch/>
        </p:blipFill>
        <p:spPr>
          <a:xfrm>
            <a:off x="0" y="26944"/>
            <a:ext cx="9144000" cy="6834612"/>
          </a:xfrm>
          <a:prstGeom prst="rect">
            <a:avLst/>
          </a:prstGeom>
        </p:spPr>
      </p:pic>
      <p:sp>
        <p:nvSpPr>
          <p:cNvPr id="13" name="Rectangle 12">
            <a:extLst>
              <a:ext uri="{FF2B5EF4-FFF2-40B4-BE49-F238E27FC236}">
                <a16:creationId xmlns:a16="http://schemas.microsoft.com/office/drawing/2014/main" id="{E05B933F-23CE-49C6-94D3-9FC4FB244BD8}"/>
              </a:ext>
            </a:extLst>
          </p:cNvPr>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099E24-E0FC-47A9-B93E-7ABA6F4B48D1}"/>
              </a:ext>
            </a:extLst>
          </p:cNvPr>
          <p:cNvSpPr/>
          <p:nvPr/>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34B73D-9319-4B42-8883-99EE97BF8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952" y="188640"/>
            <a:ext cx="2231734" cy="616592"/>
          </a:xfrm>
          <a:prstGeom prst="rect">
            <a:avLst/>
          </a:prstGeom>
        </p:spPr>
      </p:pic>
      <p:sp>
        <p:nvSpPr>
          <p:cNvPr id="6" name="Rectangle 6">
            <a:extLst>
              <a:ext uri="{FF2B5EF4-FFF2-40B4-BE49-F238E27FC236}">
                <a16:creationId xmlns:a16="http://schemas.microsoft.com/office/drawing/2014/main" id="{F362CFE8-9125-4064-BEE4-580EFAE32DA0}"/>
              </a:ext>
            </a:extLst>
          </p:cNvPr>
          <p:cNvSpPr>
            <a:spLocks noChangeArrowheads="1"/>
          </p:cNvSpPr>
          <p:nvPr/>
        </p:nvSpPr>
        <p:spPr bwMode="auto">
          <a:xfrm>
            <a:off x="0" y="90005"/>
            <a:ext cx="26811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ea typeface="Calibri" panose="020F0502020204030204" pitchFamily="34" charset="0"/>
              </a:rPr>
              <a:t>JOE DRAHOS</a:t>
            </a:r>
            <a:endParaRPr kumimoji="0" lang="en-US" altLang="en-US" sz="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53565A"/>
                </a:solidFill>
                <a:effectLst/>
                <a:latin typeface="Arial" panose="020B0604020202020204" pitchFamily="34" charset="0"/>
                <a:ea typeface="Calibri" panose="020F0502020204030204" pitchFamily="34" charset="0"/>
              </a:rPr>
              <a:t>SYSTEMS PLANNING BUREAU | PASSENGER PLANNING</a:t>
            </a:r>
            <a:endParaRPr kumimoji="0" lang="en-US" altLang="en-US" sz="100" b="0" i="0" u="none" strike="noStrike" cap="none" normalizeH="0" baseline="0" dirty="0">
              <a:ln>
                <a:noFill/>
              </a:ln>
              <a:solidFill>
                <a:srgbClr val="53565A"/>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53565A"/>
                </a:solidFill>
                <a:effectLst/>
                <a:latin typeface="Arial" panose="020B0604020202020204" pitchFamily="34" charset="0"/>
                <a:ea typeface="Calibri" panose="020F0502020204030204" pitchFamily="34" charset="0"/>
              </a:rPr>
              <a:t>PLANNING, PROGRAMMING &amp; MODAL DIVISION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dirty="0">
                <a:solidFill>
                  <a:srgbClr val="7C2529"/>
                </a:solidFill>
                <a:latin typeface="Arial" panose="020B0604020202020204" pitchFamily="34" charset="0"/>
              </a:rPr>
              <a:t>Iowa Department of Transportation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7C2529"/>
                </a:solidFill>
                <a:effectLst/>
                <a:latin typeface="Arial" panose="020B0604020202020204" pitchFamily="34" charset="0"/>
              </a:rPr>
              <a:t>800 Lincoln Way, Ames, IA 50010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dirty="0">
                <a:solidFill>
                  <a:srgbClr val="7C2529"/>
                </a:solidFill>
                <a:latin typeface="Arial" panose="020B0604020202020204" pitchFamily="34" charset="0"/>
              </a:rPr>
              <a:t>Office: </a:t>
            </a:r>
            <a:r>
              <a:rPr lang="en-US" altLang="en-US" sz="700" dirty="0">
                <a:solidFill>
                  <a:srgbClr val="53565A"/>
                </a:solidFill>
                <a:latin typeface="Arial" panose="020B0604020202020204" pitchFamily="34" charset="0"/>
              </a:rPr>
              <a:t>515.239.1772</a:t>
            </a:r>
            <a:r>
              <a:rPr lang="en-US" altLang="en-US" sz="700" dirty="0">
                <a:solidFill>
                  <a:srgbClr val="808080"/>
                </a:solidFill>
                <a:latin typeface="Arial" panose="020B0604020202020204" pitchFamily="34" charset="0"/>
              </a:rPr>
              <a:t>	</a:t>
            </a:r>
            <a:r>
              <a:rPr lang="en-US" altLang="en-US" sz="700" dirty="0">
                <a:solidFill>
                  <a:srgbClr val="7C2529"/>
                </a:solidFill>
                <a:latin typeface="Arial" panose="020B0604020202020204" pitchFamily="34" charset="0"/>
              </a:rPr>
              <a:t>Email: </a:t>
            </a:r>
            <a:r>
              <a:rPr lang="en-US" altLang="en-US" sz="700" dirty="0">
                <a:solidFill>
                  <a:srgbClr val="53565A"/>
                </a:solidFill>
                <a:latin typeface="Arial" panose="020B0604020202020204" pitchFamily="34" charset="0"/>
              </a:rPr>
              <a:t>joseph.drahos@iowadot.us</a:t>
            </a:r>
            <a:endParaRPr kumimoji="0" lang="en-US" altLang="en-US" sz="1200" b="0" i="0" u="none" strike="noStrike" cap="none" normalizeH="0" baseline="0" dirty="0">
              <a:ln>
                <a:noFill/>
              </a:ln>
              <a:solidFill>
                <a:srgbClr val="53565A"/>
              </a:solidFill>
              <a:effectLst/>
              <a:latin typeface="Arial" panose="020B0604020202020204" pitchFamily="34" charset="0"/>
            </a:endParaRPr>
          </a:p>
        </p:txBody>
      </p:sp>
      <p:sp>
        <p:nvSpPr>
          <p:cNvPr id="7" name="Rectangle 6">
            <a:extLst>
              <a:ext uri="{FF2B5EF4-FFF2-40B4-BE49-F238E27FC236}">
                <a16:creationId xmlns:a16="http://schemas.microsoft.com/office/drawing/2014/main" id="{B7C974C3-2B96-4220-80CD-964213B086B6}"/>
              </a:ext>
            </a:extLst>
          </p:cNvPr>
          <p:cNvSpPr/>
          <p:nvPr/>
        </p:nvSpPr>
        <p:spPr>
          <a:xfrm>
            <a:off x="0" y="4653136"/>
            <a:ext cx="6228184" cy="1656184"/>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E428A5-819E-4978-9020-6A8C81123617}"/>
              </a:ext>
            </a:extLst>
          </p:cNvPr>
          <p:cNvSpPr/>
          <p:nvPr/>
        </p:nvSpPr>
        <p:spPr>
          <a:xfrm>
            <a:off x="6300192" y="4653136"/>
            <a:ext cx="720080" cy="1656184"/>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7BD28-9DA4-4020-A20D-9CBEB57C5039}"/>
              </a:ext>
            </a:extLst>
          </p:cNvPr>
          <p:cNvSpPr/>
          <p:nvPr/>
        </p:nvSpPr>
        <p:spPr>
          <a:xfrm>
            <a:off x="7092280" y="4653136"/>
            <a:ext cx="720080" cy="1656184"/>
          </a:xfrm>
          <a:prstGeom prst="rect">
            <a:avLst/>
          </a:prstGeom>
          <a:solidFill>
            <a:srgbClr val="3449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62BBC7-EBFB-44A7-8274-6EBC45EA2E94}"/>
              </a:ext>
            </a:extLst>
          </p:cNvPr>
          <p:cNvSpPr/>
          <p:nvPr/>
        </p:nvSpPr>
        <p:spPr>
          <a:xfrm>
            <a:off x="7884368" y="4653136"/>
            <a:ext cx="720080" cy="1656184"/>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32C86E-075B-41CD-8B8C-4783A82D65DA}"/>
              </a:ext>
            </a:extLst>
          </p:cNvPr>
          <p:cNvSpPr txBox="1"/>
          <p:nvPr/>
        </p:nvSpPr>
        <p:spPr>
          <a:xfrm>
            <a:off x="162781" y="4910138"/>
            <a:ext cx="5930371" cy="1107996"/>
          </a:xfrm>
          <a:prstGeom prst="rect">
            <a:avLst/>
          </a:prstGeom>
          <a:noFill/>
        </p:spPr>
        <p:txBody>
          <a:bodyPr wrap="square" rtlCol="0">
            <a:spAutoFit/>
          </a:bodyPr>
          <a:lstStyle/>
          <a:p>
            <a:r>
              <a:rPr lang="en-US" sz="2600" b="1" dirty="0">
                <a:solidFill>
                  <a:schemeClr val="bg1"/>
                </a:solidFill>
                <a:latin typeface="Century Gothic" panose="020B0502020202020204" pitchFamily="34" charset="0"/>
              </a:rPr>
              <a:t>Iowa Public Transit Long Range Plan</a:t>
            </a:r>
          </a:p>
          <a:p>
            <a:r>
              <a:rPr lang="en-US" sz="2000" dirty="0">
                <a:solidFill>
                  <a:schemeClr val="bg1"/>
                </a:solidFill>
                <a:latin typeface="Century Gothic" panose="020B0502020202020204" pitchFamily="34" charset="0"/>
              </a:rPr>
              <a:t>Transportation Commission Meeting</a:t>
            </a:r>
          </a:p>
          <a:p>
            <a:r>
              <a:rPr lang="en-US" sz="2000" b="1" dirty="0">
                <a:solidFill>
                  <a:schemeClr val="bg1"/>
                </a:solidFill>
                <a:latin typeface="Century Gothic" panose="020B0502020202020204" pitchFamily="34" charset="0"/>
              </a:rPr>
              <a:t>March 10, 2020</a:t>
            </a:r>
          </a:p>
        </p:txBody>
      </p:sp>
    </p:spTree>
    <p:extLst>
      <p:ext uri="{BB962C8B-B14F-4D97-AF65-F5344CB8AC3E}">
        <p14:creationId xmlns:p14="http://schemas.microsoft.com/office/powerpoint/2010/main" val="419237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F5CD7-602A-4ABC-8DFE-18756EEED3E3}"/>
              </a:ext>
            </a:extLst>
          </p:cNvPr>
          <p:cNvPicPr>
            <a:picLocks noChangeAspect="1"/>
          </p:cNvPicPr>
          <p:nvPr/>
        </p:nvPicPr>
        <p:blipFill rotWithShape="1">
          <a:blip r:embed="rId3"/>
          <a:srcRect l="7357" t="23428" r="9062" b="3289"/>
          <a:stretch/>
        </p:blipFill>
        <p:spPr>
          <a:xfrm>
            <a:off x="6097796" y="4811617"/>
            <a:ext cx="2977844" cy="1922068"/>
          </a:xfrm>
          <a:prstGeom prst="rect">
            <a:avLst/>
          </a:prstGeom>
        </p:spPr>
      </p:pic>
      <p:pic>
        <p:nvPicPr>
          <p:cNvPr id="4" name="Picture 3">
            <a:extLst>
              <a:ext uri="{FF2B5EF4-FFF2-40B4-BE49-F238E27FC236}">
                <a16:creationId xmlns:a16="http://schemas.microsoft.com/office/drawing/2014/main" id="{98FAD42D-898A-4147-8AC7-976EA77B8F86}"/>
              </a:ext>
            </a:extLst>
          </p:cNvPr>
          <p:cNvPicPr>
            <a:picLocks noChangeAspect="1"/>
          </p:cNvPicPr>
          <p:nvPr/>
        </p:nvPicPr>
        <p:blipFill rotWithShape="1">
          <a:blip r:embed="rId4"/>
          <a:srcRect l="8905" t="21718" r="9063" b="4879"/>
          <a:stretch/>
        </p:blipFill>
        <p:spPr>
          <a:xfrm>
            <a:off x="6152972" y="2730773"/>
            <a:ext cx="2922667" cy="1922068"/>
          </a:xfrm>
          <a:prstGeom prst="rect">
            <a:avLst/>
          </a:prstGeom>
        </p:spPr>
      </p:pic>
      <p:pic>
        <p:nvPicPr>
          <p:cNvPr id="5" name="Picture 4">
            <a:extLst>
              <a:ext uri="{FF2B5EF4-FFF2-40B4-BE49-F238E27FC236}">
                <a16:creationId xmlns:a16="http://schemas.microsoft.com/office/drawing/2014/main" id="{AEE7F3C3-68BC-4999-BE32-688D82C08CE2}"/>
              </a:ext>
            </a:extLst>
          </p:cNvPr>
          <p:cNvPicPr>
            <a:picLocks noChangeAspect="1"/>
          </p:cNvPicPr>
          <p:nvPr/>
        </p:nvPicPr>
        <p:blipFill rotWithShape="1">
          <a:blip r:embed="rId5"/>
          <a:srcRect l="8920" t="3159" r="8914" b="68854"/>
          <a:stretch/>
        </p:blipFill>
        <p:spPr>
          <a:xfrm>
            <a:off x="6152972" y="190097"/>
            <a:ext cx="2922667" cy="732849"/>
          </a:xfrm>
          <a:prstGeom prst="rect">
            <a:avLst/>
          </a:prstGeom>
        </p:spPr>
      </p:pic>
      <p:sp>
        <p:nvSpPr>
          <p:cNvPr id="7" name="Rectangle 6">
            <a:extLst>
              <a:ext uri="{FF2B5EF4-FFF2-40B4-BE49-F238E27FC236}">
                <a16:creationId xmlns:a16="http://schemas.microsoft.com/office/drawing/2014/main" id="{81B5A3ED-9985-4425-9753-D5EC0D7D5865}"/>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DF9E58-ECFA-41C9-9C24-C38391C4CF5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781B01-0D47-48E4-8BE3-7A2269FD6EC3}"/>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10F313-4774-4AD7-AB16-6D606D51FC11}"/>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7A7A0D-2FA6-41A5-8BAA-9C083ACAC430}"/>
              </a:ext>
            </a:extLst>
          </p:cNvPr>
          <p:cNvSpPr txBox="1"/>
          <p:nvPr/>
        </p:nvSpPr>
        <p:spPr>
          <a:xfrm>
            <a:off x="792088" y="190097"/>
            <a:ext cx="4054706"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Facility Needs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18" name="Picture 17">
            <a:extLst>
              <a:ext uri="{FF2B5EF4-FFF2-40B4-BE49-F238E27FC236}">
                <a16:creationId xmlns:a16="http://schemas.microsoft.com/office/drawing/2014/main" id="{C4E04279-5D82-483F-B2ED-C5ECEC34D2F4}"/>
              </a:ext>
            </a:extLst>
          </p:cNvPr>
          <p:cNvPicPr>
            <a:picLocks noChangeAspect="1"/>
          </p:cNvPicPr>
          <p:nvPr/>
        </p:nvPicPr>
        <p:blipFill>
          <a:blip r:embed="rId6"/>
          <a:stretch>
            <a:fillRect/>
          </a:stretch>
        </p:blipFill>
        <p:spPr>
          <a:xfrm>
            <a:off x="162365" y="1543536"/>
            <a:ext cx="6264067" cy="3672039"/>
          </a:xfrm>
          <a:prstGeom prst="rect">
            <a:avLst/>
          </a:prstGeom>
        </p:spPr>
      </p:pic>
      <p:sp>
        <p:nvSpPr>
          <p:cNvPr id="2" name="Slide Number Placeholder 1">
            <a:extLst>
              <a:ext uri="{FF2B5EF4-FFF2-40B4-BE49-F238E27FC236}">
                <a16:creationId xmlns:a16="http://schemas.microsoft.com/office/drawing/2014/main" id="{545B79F1-DC64-49C6-BBAA-6F8EC4930EF9}"/>
              </a:ext>
            </a:extLst>
          </p:cNvPr>
          <p:cNvSpPr>
            <a:spLocks noGrp="1"/>
          </p:cNvSpPr>
          <p:nvPr>
            <p:ph type="sldNum" sz="quarter" idx="12"/>
          </p:nvPr>
        </p:nvSpPr>
        <p:spPr/>
        <p:txBody>
          <a:bodyPr/>
          <a:lstStyle/>
          <a:p>
            <a:fld id="{C581C4B4-EB97-4DE8-B44C-C52B3D3E6046}" type="slidenum">
              <a:rPr lang="en-US" smtClean="0"/>
              <a:t>10</a:t>
            </a:fld>
            <a:endParaRPr lang="en-US"/>
          </a:p>
        </p:txBody>
      </p:sp>
      <p:pic>
        <p:nvPicPr>
          <p:cNvPr id="19" name="Picture 18">
            <a:extLst>
              <a:ext uri="{FF2B5EF4-FFF2-40B4-BE49-F238E27FC236}">
                <a16:creationId xmlns:a16="http://schemas.microsoft.com/office/drawing/2014/main" id="{0F52CB09-E24B-4464-8C68-659E1FC0A867}"/>
              </a:ext>
            </a:extLst>
          </p:cNvPr>
          <p:cNvPicPr>
            <a:picLocks noChangeAspect="1"/>
          </p:cNvPicPr>
          <p:nvPr/>
        </p:nvPicPr>
        <p:blipFill>
          <a:blip r:embed="rId7"/>
          <a:stretch>
            <a:fillRect/>
          </a:stretch>
        </p:blipFill>
        <p:spPr>
          <a:xfrm>
            <a:off x="6780450" y="909481"/>
            <a:ext cx="1667709" cy="1716520"/>
          </a:xfrm>
          <a:prstGeom prst="rect">
            <a:avLst/>
          </a:prstGeom>
        </p:spPr>
      </p:pic>
    </p:spTree>
    <p:extLst>
      <p:ext uri="{BB962C8B-B14F-4D97-AF65-F5344CB8AC3E}">
        <p14:creationId xmlns:p14="http://schemas.microsoft.com/office/powerpoint/2010/main" val="299409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13BD8-CFE5-450F-977E-86FEF131565B}"/>
              </a:ext>
            </a:extLst>
          </p:cNvPr>
          <p:cNvPicPr>
            <a:picLocks noChangeAspect="1"/>
          </p:cNvPicPr>
          <p:nvPr/>
        </p:nvPicPr>
        <p:blipFill>
          <a:blip r:embed="rId3"/>
          <a:stretch>
            <a:fillRect/>
          </a:stretch>
        </p:blipFill>
        <p:spPr>
          <a:xfrm>
            <a:off x="356250" y="1673768"/>
            <a:ext cx="8431499" cy="3438442"/>
          </a:xfrm>
          <a:prstGeom prst="rect">
            <a:avLst/>
          </a:prstGeom>
        </p:spPr>
      </p:pic>
      <p:sp>
        <p:nvSpPr>
          <p:cNvPr id="4" name="Rectangle 3">
            <a:extLst>
              <a:ext uri="{FF2B5EF4-FFF2-40B4-BE49-F238E27FC236}">
                <a16:creationId xmlns:a16="http://schemas.microsoft.com/office/drawing/2014/main" id="{120F9A44-8CCB-4222-BD72-F1304B9A19B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1CCFE3-9B69-4CC2-B7CD-335B20B5387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D58873-B775-4FBC-A5C4-B8CB5ADA7AA2}"/>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35E59C-02F8-4A75-8DA9-F4CB55BFF342}"/>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35C665-15B7-44E1-94E3-5940E1398F3F}"/>
              </a:ext>
            </a:extLst>
          </p:cNvPr>
          <p:cNvSpPr txBox="1"/>
          <p:nvPr/>
        </p:nvSpPr>
        <p:spPr>
          <a:xfrm>
            <a:off x="792087" y="190097"/>
            <a:ext cx="4831709"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Personnel Needs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3" name="Slide Number Placeholder 2">
            <a:extLst>
              <a:ext uri="{FF2B5EF4-FFF2-40B4-BE49-F238E27FC236}">
                <a16:creationId xmlns:a16="http://schemas.microsoft.com/office/drawing/2014/main" id="{1C30E09C-6FBF-423B-A7AB-950BD2FC49EF}"/>
              </a:ext>
            </a:extLst>
          </p:cNvPr>
          <p:cNvSpPr>
            <a:spLocks noGrp="1"/>
          </p:cNvSpPr>
          <p:nvPr>
            <p:ph type="sldNum" sz="quarter" idx="12"/>
          </p:nvPr>
        </p:nvSpPr>
        <p:spPr/>
        <p:txBody>
          <a:bodyPr/>
          <a:lstStyle/>
          <a:p>
            <a:fld id="{C581C4B4-EB97-4DE8-B44C-C52B3D3E6046}" type="slidenum">
              <a:rPr lang="en-US" smtClean="0"/>
              <a:t>11</a:t>
            </a:fld>
            <a:endParaRPr lang="en-US"/>
          </a:p>
        </p:txBody>
      </p:sp>
    </p:spTree>
    <p:extLst>
      <p:ext uri="{BB962C8B-B14F-4D97-AF65-F5344CB8AC3E}">
        <p14:creationId xmlns:p14="http://schemas.microsoft.com/office/powerpoint/2010/main" val="364028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89A7B9-62F2-4424-8F00-4DCF183077EE}"/>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303686-85F1-4F91-B790-A28F136C3112}"/>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B09149-CDD3-49A5-BC08-8B8FCEC566F0}"/>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B13E49-73BF-45E1-86D1-7F55142595E6}"/>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DA5090-7F4D-452C-A716-DDB0A2A5F866}"/>
              </a:ext>
            </a:extLst>
          </p:cNvPr>
          <p:cNvSpPr txBox="1"/>
          <p:nvPr/>
        </p:nvSpPr>
        <p:spPr>
          <a:xfrm>
            <a:off x="792088" y="190097"/>
            <a:ext cx="4054706"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Brainstorm Exercise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16" name="TextBox 15">
            <a:extLst>
              <a:ext uri="{FF2B5EF4-FFF2-40B4-BE49-F238E27FC236}">
                <a16:creationId xmlns:a16="http://schemas.microsoft.com/office/drawing/2014/main" id="{C3F43C9C-789B-479F-BFF0-4C8FCB7FBB02}"/>
              </a:ext>
            </a:extLst>
          </p:cNvPr>
          <p:cNvSpPr txBox="1"/>
          <p:nvPr/>
        </p:nvSpPr>
        <p:spPr>
          <a:xfrm>
            <a:off x="396044" y="1171254"/>
            <a:ext cx="8082063" cy="5386090"/>
          </a:xfrm>
          <a:prstGeom prst="rect">
            <a:avLst/>
          </a:prstGeom>
          <a:noFill/>
        </p:spPr>
        <p:txBody>
          <a:bodyPr wrap="square" numCol="1" rtlCol="0">
            <a:spAutoFit/>
          </a:bodyPr>
          <a:lstStyle/>
          <a:p>
            <a:r>
              <a:rPr lang="en-US" sz="1600" u="sng" dirty="0">
                <a:solidFill>
                  <a:srgbClr val="34495E"/>
                </a:solidFill>
              </a:rPr>
              <a:t>Early start to develop strategies</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(April 2019) Iowa Public Transit Association meeting</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(May 2019) Passenger Transportation Summit</a:t>
            </a:r>
          </a:p>
          <a:p>
            <a:endParaRPr lang="en-US" sz="1600" u="sng" dirty="0">
              <a:solidFill>
                <a:srgbClr val="34495E"/>
              </a:solidFill>
            </a:endParaRPr>
          </a:p>
          <a:p>
            <a:r>
              <a:rPr lang="en-US" sz="1600" u="sng" dirty="0">
                <a:solidFill>
                  <a:srgbClr val="34495E"/>
                </a:solidFill>
              </a:rPr>
              <a:t>Used post-it’s to write down ideas</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Stick the post-it under one of the needs areas</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Needs Areas: </a:t>
            </a:r>
            <a:r>
              <a:rPr lang="en-US" sz="1400" u="sng" dirty="0">
                <a:solidFill>
                  <a:srgbClr val="34495E"/>
                </a:solidFill>
              </a:rPr>
              <a:t>Service</a:t>
            </a:r>
            <a:r>
              <a:rPr lang="en-US" sz="1400" dirty="0">
                <a:solidFill>
                  <a:srgbClr val="34495E"/>
                </a:solidFill>
              </a:rPr>
              <a:t>, </a:t>
            </a:r>
            <a:r>
              <a:rPr lang="en-US" sz="1400" u="sng" dirty="0">
                <a:solidFill>
                  <a:srgbClr val="34495E"/>
                </a:solidFill>
              </a:rPr>
              <a:t>Fleet</a:t>
            </a:r>
            <a:r>
              <a:rPr lang="en-US" sz="1400" dirty="0">
                <a:solidFill>
                  <a:srgbClr val="34495E"/>
                </a:solidFill>
              </a:rPr>
              <a:t>, </a:t>
            </a:r>
            <a:r>
              <a:rPr lang="en-US" sz="1400" u="sng" dirty="0">
                <a:solidFill>
                  <a:srgbClr val="34495E"/>
                </a:solidFill>
              </a:rPr>
              <a:t>Facility</a:t>
            </a:r>
            <a:r>
              <a:rPr lang="en-US" sz="1400" dirty="0">
                <a:solidFill>
                  <a:srgbClr val="34495E"/>
                </a:solidFill>
              </a:rPr>
              <a:t>, </a:t>
            </a:r>
            <a:r>
              <a:rPr lang="en-US" sz="1400" u="sng" dirty="0">
                <a:solidFill>
                  <a:srgbClr val="34495E"/>
                </a:solidFill>
              </a:rPr>
              <a:t>Personnel</a:t>
            </a:r>
            <a:r>
              <a:rPr lang="en-US" sz="1400" dirty="0">
                <a:solidFill>
                  <a:srgbClr val="34495E"/>
                </a:solidFill>
              </a:rPr>
              <a:t>, </a:t>
            </a:r>
            <a:r>
              <a:rPr lang="en-US" sz="1400" u="sng" dirty="0">
                <a:solidFill>
                  <a:srgbClr val="34495E"/>
                </a:solidFill>
              </a:rPr>
              <a:t>Technology</a:t>
            </a:r>
            <a:r>
              <a:rPr lang="en-US" sz="1400" dirty="0">
                <a:solidFill>
                  <a:srgbClr val="34495E"/>
                </a:solidFill>
              </a:rPr>
              <a:t>, </a:t>
            </a:r>
            <a:r>
              <a:rPr lang="en-US" sz="1400" u="sng" dirty="0">
                <a:solidFill>
                  <a:srgbClr val="34495E"/>
                </a:solidFill>
              </a:rPr>
              <a:t>Wish List</a:t>
            </a:r>
          </a:p>
          <a:p>
            <a:endParaRPr lang="en-US" sz="1600" u="sng" dirty="0">
              <a:solidFill>
                <a:srgbClr val="34495E"/>
              </a:solidFill>
            </a:endParaRPr>
          </a:p>
          <a:p>
            <a:r>
              <a:rPr lang="en-US" sz="1600" u="sng" dirty="0">
                <a:solidFill>
                  <a:srgbClr val="34495E"/>
                </a:solidFill>
              </a:rPr>
              <a:t>Derived from the refined strategies</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A broad </a:t>
            </a:r>
            <a:r>
              <a:rPr lang="en-US" sz="1400" b="1" dirty="0">
                <a:solidFill>
                  <a:srgbClr val="34495E"/>
                </a:solidFill>
              </a:rPr>
              <a:t>vision statement </a:t>
            </a:r>
            <a:r>
              <a:rPr lang="en-US" sz="1400" dirty="0">
                <a:solidFill>
                  <a:srgbClr val="34495E"/>
                </a:solidFill>
              </a:rPr>
              <a:t>that captures the overall vision for Iowa’s future public transit system:</a:t>
            </a:r>
          </a:p>
          <a:p>
            <a:pPr marL="994410" lvl="2" indent="-285750" defTabSz="914400">
              <a:spcBef>
                <a:spcPts val="700"/>
              </a:spcBef>
              <a:buClr>
                <a:srgbClr val="871721"/>
              </a:buClr>
              <a:buSzPct val="85000"/>
              <a:buFont typeface="Courier New" panose="02070309020205020404" pitchFamily="49" charset="0"/>
              <a:buChar char="o"/>
            </a:pPr>
            <a:r>
              <a:rPr lang="en-US" sz="1200" dirty="0">
                <a:solidFill>
                  <a:srgbClr val="34495E"/>
                </a:solidFill>
              </a:rPr>
              <a:t>A public transit system that supports the physical, social, and economic wellbeing of Iowans, provides enhanced mobility and travel choices, and accommodates the unique needs of dependent and choice riders through rightsized solutions</a:t>
            </a: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Overarching </a:t>
            </a:r>
            <a:r>
              <a:rPr lang="en-US" sz="1400" b="1" dirty="0">
                <a:solidFill>
                  <a:srgbClr val="34495E"/>
                </a:solidFill>
              </a:rPr>
              <a:t>goal areas </a:t>
            </a:r>
            <a:r>
              <a:rPr lang="en-US" sz="1400" dirty="0">
                <a:solidFill>
                  <a:srgbClr val="34495E"/>
                </a:solidFill>
              </a:rPr>
              <a:t>within which actions will be defined to implement the system vision:</a:t>
            </a:r>
          </a:p>
          <a:p>
            <a:pPr marL="994410" lvl="2" indent="-285750" defTabSz="914400">
              <a:spcBef>
                <a:spcPts val="700"/>
              </a:spcBef>
              <a:buClr>
                <a:srgbClr val="871721"/>
              </a:buClr>
              <a:buSzPct val="85000"/>
              <a:buFont typeface="Courier New" panose="02070309020205020404" pitchFamily="49" charset="0"/>
              <a:buChar char="o"/>
            </a:pPr>
            <a:r>
              <a:rPr lang="en-US" sz="1200" u="sng" dirty="0">
                <a:solidFill>
                  <a:srgbClr val="34495E"/>
                </a:solidFill>
              </a:rPr>
              <a:t>Service</a:t>
            </a:r>
          </a:p>
          <a:p>
            <a:pPr marL="994410" lvl="2" indent="-285750" defTabSz="914400">
              <a:spcBef>
                <a:spcPts val="700"/>
              </a:spcBef>
              <a:buClr>
                <a:srgbClr val="871721"/>
              </a:buClr>
              <a:buSzPct val="85000"/>
              <a:buFont typeface="Courier New" panose="02070309020205020404" pitchFamily="49" charset="0"/>
              <a:buChar char="o"/>
            </a:pPr>
            <a:r>
              <a:rPr lang="en-US" sz="1200" u="sng" dirty="0">
                <a:solidFill>
                  <a:srgbClr val="34495E"/>
                </a:solidFill>
              </a:rPr>
              <a:t>Partnering</a:t>
            </a:r>
          </a:p>
          <a:p>
            <a:pPr marL="994410" lvl="2" indent="-285750" defTabSz="914400">
              <a:spcBef>
                <a:spcPts val="700"/>
              </a:spcBef>
              <a:buClr>
                <a:srgbClr val="871721"/>
              </a:buClr>
              <a:buSzPct val="85000"/>
              <a:buFont typeface="Courier New" panose="02070309020205020404" pitchFamily="49" charset="0"/>
              <a:buChar char="o"/>
            </a:pPr>
            <a:r>
              <a:rPr lang="en-US" sz="1200" u="sng" dirty="0">
                <a:solidFill>
                  <a:srgbClr val="34495E"/>
                </a:solidFill>
              </a:rPr>
              <a:t>Facility, Fleet, and Personnel</a:t>
            </a:r>
          </a:p>
          <a:p>
            <a:pPr marL="994410" lvl="2" indent="-285750" defTabSz="914400">
              <a:spcBef>
                <a:spcPts val="700"/>
              </a:spcBef>
              <a:buClr>
                <a:srgbClr val="871721"/>
              </a:buClr>
              <a:buSzPct val="85000"/>
              <a:buFont typeface="Courier New" panose="02070309020205020404" pitchFamily="49" charset="0"/>
              <a:buChar char="o"/>
            </a:pPr>
            <a:r>
              <a:rPr lang="en-US" sz="1200" u="sng" dirty="0">
                <a:solidFill>
                  <a:srgbClr val="34495E"/>
                </a:solidFill>
              </a:rPr>
              <a:t>Funding</a:t>
            </a:r>
            <a:endParaRPr lang="en-US" sz="1400" dirty="0">
              <a:solidFill>
                <a:srgbClr val="34495E"/>
              </a:solidFill>
            </a:endParaRPr>
          </a:p>
          <a:p>
            <a:pPr marL="525780" lvl="1" indent="-274320" defTabSz="914400">
              <a:spcBef>
                <a:spcPts val="700"/>
              </a:spcBef>
              <a:buClr>
                <a:srgbClr val="871721"/>
              </a:buClr>
              <a:buSzPct val="85000"/>
              <a:buFont typeface="Wingdings 3" pitchFamily="18" charset="2"/>
              <a:buChar char=""/>
            </a:pPr>
            <a:r>
              <a:rPr lang="en-US" sz="1400" dirty="0">
                <a:solidFill>
                  <a:srgbClr val="34495E"/>
                </a:solidFill>
              </a:rPr>
              <a:t>An </a:t>
            </a:r>
            <a:r>
              <a:rPr lang="en-US" sz="1400" b="1" dirty="0">
                <a:solidFill>
                  <a:srgbClr val="34495E"/>
                </a:solidFill>
              </a:rPr>
              <a:t>action plan </a:t>
            </a:r>
            <a:r>
              <a:rPr lang="en-US" sz="1400" dirty="0">
                <a:solidFill>
                  <a:srgbClr val="34495E"/>
                </a:solidFill>
              </a:rPr>
              <a:t>that defines how the vision will be implemented through specific strategies/actions.</a:t>
            </a:r>
          </a:p>
        </p:txBody>
      </p:sp>
      <p:sp>
        <p:nvSpPr>
          <p:cNvPr id="2" name="Slide Number Placeholder 1">
            <a:extLst>
              <a:ext uri="{FF2B5EF4-FFF2-40B4-BE49-F238E27FC236}">
                <a16:creationId xmlns:a16="http://schemas.microsoft.com/office/drawing/2014/main" id="{8E920A8D-2E09-4044-98F4-A8B861AC4F42}"/>
              </a:ext>
            </a:extLst>
          </p:cNvPr>
          <p:cNvSpPr>
            <a:spLocks noGrp="1"/>
          </p:cNvSpPr>
          <p:nvPr>
            <p:ph type="sldNum" sz="quarter" idx="12"/>
          </p:nvPr>
        </p:nvSpPr>
        <p:spPr/>
        <p:txBody>
          <a:bodyPr/>
          <a:lstStyle/>
          <a:p>
            <a:fld id="{C581C4B4-EB97-4DE8-B44C-C52B3D3E6046}" type="slidenum">
              <a:rPr lang="en-US" smtClean="0"/>
              <a:t>12</a:t>
            </a:fld>
            <a:endParaRPr lang="en-US"/>
          </a:p>
        </p:txBody>
      </p:sp>
      <p:pic>
        <p:nvPicPr>
          <p:cNvPr id="4" name="Picture 3">
            <a:extLst>
              <a:ext uri="{FF2B5EF4-FFF2-40B4-BE49-F238E27FC236}">
                <a16:creationId xmlns:a16="http://schemas.microsoft.com/office/drawing/2014/main" id="{44393572-5ECE-4389-AFA1-C7F0F5A01B0E}"/>
              </a:ext>
            </a:extLst>
          </p:cNvPr>
          <p:cNvPicPr>
            <a:picLocks noChangeAspect="1"/>
          </p:cNvPicPr>
          <p:nvPr/>
        </p:nvPicPr>
        <p:blipFill rotWithShape="1">
          <a:blip r:embed="rId3">
            <a:extLst>
              <a:ext uri="{28A0092B-C50C-407E-A947-70E740481C1C}">
                <a14:useLocalDpi xmlns:a14="http://schemas.microsoft.com/office/drawing/2010/main" val="0"/>
              </a:ext>
            </a:extLst>
          </a:blip>
          <a:srcRect l="11842" t="6209" r="5495" b="26978"/>
          <a:stretch/>
        </p:blipFill>
        <p:spPr>
          <a:xfrm>
            <a:off x="6460621" y="964043"/>
            <a:ext cx="2287335" cy="2464957"/>
          </a:xfrm>
          <a:prstGeom prst="rect">
            <a:avLst/>
          </a:prstGeom>
        </p:spPr>
      </p:pic>
    </p:spTree>
    <p:extLst>
      <p:ext uri="{BB962C8B-B14F-4D97-AF65-F5344CB8AC3E}">
        <p14:creationId xmlns:p14="http://schemas.microsoft.com/office/powerpoint/2010/main" val="1193407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683" y="1070478"/>
            <a:ext cx="4297968" cy="2115964"/>
          </a:xfrm>
          <a:prstGeom prst="rect">
            <a:avLst/>
          </a:prstGeom>
          <a:noFill/>
        </p:spPr>
        <p:txBody>
          <a:bodyPr wrap="square" numCol="1" rtlCol="0">
            <a:spAutoFit/>
          </a:bodyPr>
          <a:lstStyle/>
          <a:p>
            <a:r>
              <a:rPr lang="en-US" u="sng" dirty="0">
                <a:solidFill>
                  <a:srgbClr val="34495E"/>
                </a:solidFill>
              </a:rPr>
              <a:t>Website</a:t>
            </a:r>
          </a:p>
          <a:p>
            <a:pPr marL="525780" lvl="1" indent="-274320" defTabSz="914400">
              <a:spcBef>
                <a:spcPts val="700"/>
              </a:spcBef>
              <a:buClr>
                <a:srgbClr val="871721"/>
              </a:buClr>
              <a:buSzPct val="85000"/>
              <a:buFont typeface="Wingdings 3" pitchFamily="18" charset="2"/>
              <a:buChar char=""/>
            </a:pPr>
            <a:r>
              <a:rPr lang="en-US" sz="1600" dirty="0">
                <a:solidFill>
                  <a:srgbClr val="34495E"/>
                </a:solidFill>
              </a:rPr>
              <a:t>(October 2019) Host information on the planning effort. Launch point for the public survey.</a:t>
            </a:r>
          </a:p>
          <a:p>
            <a:pPr marL="525780" lvl="1" indent="-274320" defTabSz="914400">
              <a:spcBef>
                <a:spcPts val="700"/>
              </a:spcBef>
              <a:buClr>
                <a:srgbClr val="871721"/>
              </a:buClr>
              <a:buSzPct val="85000"/>
              <a:buFont typeface="Wingdings 3" pitchFamily="18" charset="2"/>
              <a:buChar char=""/>
            </a:pPr>
            <a:r>
              <a:rPr lang="en-US" sz="1600" dirty="0">
                <a:solidFill>
                  <a:srgbClr val="34495E"/>
                </a:solidFill>
                <a:hlinkClick r:id="rId2">
                  <a:extLst>
                    <a:ext uri="{A12FA001-AC4F-418D-AE19-62706E023703}">
                      <ahyp:hlinkClr xmlns:ahyp="http://schemas.microsoft.com/office/drawing/2018/hyperlinkcolor" val="tx"/>
                    </a:ext>
                  </a:extLst>
                </a:hlinkClick>
              </a:rPr>
              <a:t>https://iowadot.gov/iowainmotion/Modal-Plans/Public-Transit-Plan</a:t>
            </a:r>
            <a:endParaRPr lang="en-US" sz="1600" dirty="0">
              <a:solidFill>
                <a:srgbClr val="34495E"/>
              </a:solidFill>
            </a:endParaRPr>
          </a:p>
          <a:p>
            <a:pPr marL="525780" lvl="1" indent="-274320" defTabSz="914400">
              <a:spcBef>
                <a:spcPts val="700"/>
              </a:spcBef>
              <a:buClr>
                <a:srgbClr val="871721"/>
              </a:buClr>
              <a:buSzPct val="85000"/>
              <a:buFont typeface="Wingdings 3" pitchFamily="18" charset="2"/>
              <a:buChar char=""/>
            </a:pPr>
            <a:r>
              <a:rPr lang="en-US" sz="1600" dirty="0">
                <a:solidFill>
                  <a:srgbClr val="34495E"/>
                </a:solidFill>
              </a:rPr>
              <a:t>Digital, Hardcopy, English, Spanish</a:t>
            </a:r>
          </a:p>
        </p:txBody>
      </p:sp>
      <p:pic>
        <p:nvPicPr>
          <p:cNvPr id="3" name="Picture 2">
            <a:extLst>
              <a:ext uri="{FF2B5EF4-FFF2-40B4-BE49-F238E27FC236}">
                <a16:creationId xmlns:a16="http://schemas.microsoft.com/office/drawing/2014/main" id="{960B3F39-C9E6-4B9F-80B2-6811B0EE34E0}"/>
              </a:ext>
            </a:extLst>
          </p:cNvPr>
          <p:cNvPicPr>
            <a:picLocks noChangeAspect="1"/>
          </p:cNvPicPr>
          <p:nvPr/>
        </p:nvPicPr>
        <p:blipFill rotWithShape="1">
          <a:blip r:embed="rId3"/>
          <a:srcRect l="21906" t="16362" r="21984"/>
          <a:stretch/>
        </p:blipFill>
        <p:spPr>
          <a:xfrm>
            <a:off x="433226" y="3240261"/>
            <a:ext cx="3896882" cy="3237592"/>
          </a:xfrm>
          <a:prstGeom prst="rect">
            <a:avLst/>
          </a:prstGeom>
        </p:spPr>
      </p:pic>
      <p:sp>
        <p:nvSpPr>
          <p:cNvPr id="11" name="Rectangle 10">
            <a:extLst>
              <a:ext uri="{FF2B5EF4-FFF2-40B4-BE49-F238E27FC236}">
                <a16:creationId xmlns:a16="http://schemas.microsoft.com/office/drawing/2014/main" id="{34DDF51B-EEE1-4C6B-A8D2-DE1B298A2EE7}"/>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330040-A778-4328-8AEE-11813531205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4FFCC1-BA83-4999-AC8D-C1F58B35D875}"/>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710AD3-951B-4244-926D-E8D04146551F}"/>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0176FE-7828-46D4-8F85-BF5A7EEC291B}"/>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Public Survey</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grpSp>
        <p:nvGrpSpPr>
          <p:cNvPr id="9" name="Group 8">
            <a:extLst>
              <a:ext uri="{FF2B5EF4-FFF2-40B4-BE49-F238E27FC236}">
                <a16:creationId xmlns:a16="http://schemas.microsoft.com/office/drawing/2014/main" id="{15F73D3B-7A57-44A7-92C4-B00B547DC026}"/>
              </a:ext>
            </a:extLst>
          </p:cNvPr>
          <p:cNvGrpSpPr/>
          <p:nvPr/>
        </p:nvGrpSpPr>
        <p:grpSpPr>
          <a:xfrm>
            <a:off x="4589090" y="831288"/>
            <a:ext cx="4317655" cy="5966837"/>
            <a:chOff x="164322" y="831939"/>
            <a:chExt cx="4317655" cy="5966837"/>
          </a:xfrm>
        </p:grpSpPr>
        <p:sp>
          <p:nvSpPr>
            <p:cNvPr id="10" name="Rectangle 9">
              <a:extLst>
                <a:ext uri="{FF2B5EF4-FFF2-40B4-BE49-F238E27FC236}">
                  <a16:creationId xmlns:a16="http://schemas.microsoft.com/office/drawing/2014/main" id="{6F2374B8-F0E1-4AC0-9E63-16E82212A2E0}"/>
                </a:ext>
              </a:extLst>
            </p:cNvPr>
            <p:cNvSpPr/>
            <p:nvPr/>
          </p:nvSpPr>
          <p:spPr>
            <a:xfrm>
              <a:off x="164322" y="831939"/>
              <a:ext cx="4317655" cy="5966837"/>
            </a:xfrm>
            <a:prstGeom prst="rect">
              <a:avLst/>
            </a:prstGeom>
            <a:solidFill>
              <a:schemeClr val="bg1"/>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AD6BAD-8CB3-497B-80C5-5B77DF972D9C}"/>
                </a:ext>
              </a:extLst>
            </p:cNvPr>
            <p:cNvPicPr>
              <a:picLocks noChangeAspect="1"/>
            </p:cNvPicPr>
            <p:nvPr/>
          </p:nvPicPr>
          <p:blipFill rotWithShape="1">
            <a:blip r:embed="rId4"/>
            <a:srcRect t="1193" b="10457"/>
            <a:stretch/>
          </p:blipFill>
          <p:spPr>
            <a:xfrm>
              <a:off x="209770" y="3970295"/>
              <a:ext cx="4240980" cy="2807389"/>
            </a:xfrm>
            <a:prstGeom prst="rect">
              <a:avLst/>
            </a:prstGeom>
          </p:spPr>
        </p:pic>
        <p:pic>
          <p:nvPicPr>
            <p:cNvPr id="13" name="Picture 12">
              <a:extLst>
                <a:ext uri="{FF2B5EF4-FFF2-40B4-BE49-F238E27FC236}">
                  <a16:creationId xmlns:a16="http://schemas.microsoft.com/office/drawing/2014/main" id="{AF201675-D486-4418-8862-927840D12010}"/>
                </a:ext>
              </a:extLst>
            </p:cNvPr>
            <p:cNvPicPr>
              <a:picLocks noChangeAspect="1"/>
            </p:cNvPicPr>
            <p:nvPr/>
          </p:nvPicPr>
          <p:blipFill rotWithShape="1">
            <a:blip r:embed="rId5"/>
            <a:srcRect b="2659"/>
            <a:stretch/>
          </p:blipFill>
          <p:spPr>
            <a:xfrm>
              <a:off x="209770" y="900675"/>
              <a:ext cx="4252518" cy="3043331"/>
            </a:xfrm>
            <a:prstGeom prst="rect">
              <a:avLst/>
            </a:prstGeom>
          </p:spPr>
        </p:pic>
      </p:grpSp>
      <p:sp>
        <p:nvSpPr>
          <p:cNvPr id="4" name="Slide Number Placeholder 3">
            <a:extLst>
              <a:ext uri="{FF2B5EF4-FFF2-40B4-BE49-F238E27FC236}">
                <a16:creationId xmlns:a16="http://schemas.microsoft.com/office/drawing/2014/main" id="{F6BDB694-9B51-482A-A7FF-4E0F0E7E1587}"/>
              </a:ext>
            </a:extLst>
          </p:cNvPr>
          <p:cNvSpPr>
            <a:spLocks noGrp="1"/>
          </p:cNvSpPr>
          <p:nvPr>
            <p:ph type="sldNum" sz="quarter" idx="12"/>
          </p:nvPr>
        </p:nvSpPr>
        <p:spPr/>
        <p:txBody>
          <a:bodyPr/>
          <a:lstStyle/>
          <a:p>
            <a:fld id="{C581C4B4-EB97-4DE8-B44C-C52B3D3E6046}" type="slidenum">
              <a:rPr lang="en-US" smtClean="0"/>
              <a:t>13</a:t>
            </a:fld>
            <a:endParaRPr lang="en-US"/>
          </a:p>
        </p:txBody>
      </p:sp>
    </p:spTree>
    <p:extLst>
      <p:ext uri="{BB962C8B-B14F-4D97-AF65-F5344CB8AC3E}">
        <p14:creationId xmlns:p14="http://schemas.microsoft.com/office/powerpoint/2010/main" val="337765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108" y="1222529"/>
            <a:ext cx="6084588" cy="4973156"/>
          </a:xfrm>
          <a:prstGeom prst="rect">
            <a:avLst/>
          </a:prstGeom>
          <a:noFill/>
        </p:spPr>
        <p:txBody>
          <a:bodyPr wrap="square" numCol="1" rtlCol="0">
            <a:spAutoFit/>
          </a:bodyPr>
          <a:lstStyle/>
          <a:p>
            <a:pPr marL="0" lvl="1">
              <a:spcBef>
                <a:spcPts val="1200"/>
              </a:spcBef>
            </a:pPr>
            <a:r>
              <a:rPr lang="en-US" sz="2400" u="sng" dirty="0">
                <a:solidFill>
                  <a:srgbClr val="34495E"/>
                </a:solidFill>
              </a:rPr>
              <a:t>Stakeholders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External Stakeholder Meeting to discuss the public survey results, transit dependency factor analysis, funding analysis.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Internal Stakeholder Meeting with select Iowa DOT staff.</a:t>
            </a:r>
          </a:p>
          <a:p>
            <a:pPr marL="251460" lvl="1" defTabSz="914400">
              <a:spcBef>
                <a:spcPts val="700"/>
              </a:spcBef>
              <a:buClr>
                <a:srgbClr val="871721"/>
              </a:buClr>
              <a:buSzPct val="85000"/>
            </a:pPr>
            <a:endParaRPr lang="en-US" sz="2000" dirty="0">
              <a:solidFill>
                <a:srgbClr val="34495E"/>
              </a:solidFill>
            </a:endParaRPr>
          </a:p>
          <a:p>
            <a:r>
              <a:rPr lang="en-US" sz="2400" u="sng" dirty="0">
                <a:solidFill>
                  <a:srgbClr val="34495E"/>
                </a:solidFill>
              </a:rPr>
              <a:t>Analysis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Analysis of transit factors based on a study by the </a:t>
            </a:r>
            <a:r>
              <a:rPr lang="en-US" sz="2000" dirty="0" err="1">
                <a:solidFill>
                  <a:srgbClr val="34495E"/>
                </a:solidFill>
              </a:rPr>
              <a:t>Mineta</a:t>
            </a:r>
            <a:r>
              <a:rPr lang="en-US" sz="2000" dirty="0">
                <a:solidFill>
                  <a:srgbClr val="34495E"/>
                </a:solidFill>
              </a:rPr>
              <a:t> Transportation Institute.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Analysis of historic and forecasted expenses and revenue in order to determine shortfalls. Using feedback from survey in March to help forecast personnel, facility, vehicle needs out to 2050.</a:t>
            </a:r>
          </a:p>
        </p:txBody>
      </p:sp>
      <p:sp>
        <p:nvSpPr>
          <p:cNvPr id="3" name="TextBox 2">
            <a:extLst>
              <a:ext uri="{FF2B5EF4-FFF2-40B4-BE49-F238E27FC236}">
                <a16:creationId xmlns:a16="http://schemas.microsoft.com/office/drawing/2014/main" id="{BB5F27BF-042B-4A86-AE7A-C81330642D3D}"/>
              </a:ext>
            </a:extLst>
          </p:cNvPr>
          <p:cNvSpPr txBox="1"/>
          <p:nvPr/>
        </p:nvSpPr>
        <p:spPr>
          <a:xfrm>
            <a:off x="6525695" y="4204286"/>
            <a:ext cx="2425661" cy="1184940"/>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100" b="1" u="sng" dirty="0">
                <a:solidFill>
                  <a:srgbClr val="34495E"/>
                </a:solidFill>
              </a:rPr>
              <a:t>Internal Stakeholder Membership</a:t>
            </a:r>
          </a:p>
          <a:p>
            <a:pPr marL="174625" lvl="1" indent="-174625">
              <a:buFont typeface="Wingdings" panose="05000000000000000000" pitchFamily="2" charset="2"/>
              <a:buChar char="Ø"/>
            </a:pPr>
            <a:r>
              <a:rPr lang="en-US" sz="1100" dirty="0">
                <a:solidFill>
                  <a:srgbClr val="34495E"/>
                </a:solidFill>
              </a:rPr>
              <a:t>Aviation</a:t>
            </a:r>
          </a:p>
          <a:p>
            <a:pPr marL="174625" lvl="1" indent="-174625">
              <a:buFont typeface="Wingdings" panose="05000000000000000000" pitchFamily="2" charset="2"/>
              <a:buChar char="Ø"/>
            </a:pPr>
            <a:r>
              <a:rPr lang="en-US" sz="1100" dirty="0">
                <a:solidFill>
                  <a:srgbClr val="34495E"/>
                </a:solidFill>
              </a:rPr>
              <a:t>Rail Transportation</a:t>
            </a:r>
          </a:p>
          <a:p>
            <a:pPr marL="174625" lvl="1" indent="-174625">
              <a:buFont typeface="Wingdings" panose="05000000000000000000" pitchFamily="2" charset="2"/>
              <a:buChar char="Ø"/>
            </a:pPr>
            <a:r>
              <a:rPr lang="en-US" sz="1100" dirty="0">
                <a:solidFill>
                  <a:srgbClr val="34495E"/>
                </a:solidFill>
              </a:rPr>
              <a:t>Location &amp; Environment</a:t>
            </a:r>
          </a:p>
          <a:p>
            <a:pPr marL="174625" lvl="1" indent="-174625">
              <a:buFont typeface="Wingdings" panose="05000000000000000000" pitchFamily="2" charset="2"/>
              <a:buChar char="Ø"/>
            </a:pPr>
            <a:r>
              <a:rPr lang="en-US" sz="1100" dirty="0">
                <a:solidFill>
                  <a:srgbClr val="34495E"/>
                </a:solidFill>
              </a:rPr>
              <a:t>Driver &amp; Identification Services</a:t>
            </a:r>
          </a:p>
          <a:p>
            <a:pPr marL="174625" lvl="1" indent="-174625">
              <a:buFont typeface="Wingdings" panose="05000000000000000000" pitchFamily="2" charset="2"/>
              <a:buChar char="Ø"/>
            </a:pPr>
            <a:r>
              <a:rPr lang="en-US" sz="1100" dirty="0">
                <a:solidFill>
                  <a:srgbClr val="34495E"/>
                </a:solidFill>
              </a:rPr>
              <a:t>District Planner</a:t>
            </a:r>
          </a:p>
        </p:txBody>
      </p:sp>
      <p:sp>
        <p:nvSpPr>
          <p:cNvPr id="15" name="TextBox 14">
            <a:extLst>
              <a:ext uri="{FF2B5EF4-FFF2-40B4-BE49-F238E27FC236}">
                <a16:creationId xmlns:a16="http://schemas.microsoft.com/office/drawing/2014/main" id="{3C48E295-C46D-47E1-B824-65239D6539B5}"/>
              </a:ext>
            </a:extLst>
          </p:cNvPr>
          <p:cNvSpPr txBox="1"/>
          <p:nvPr/>
        </p:nvSpPr>
        <p:spPr>
          <a:xfrm>
            <a:off x="6525695" y="1572291"/>
            <a:ext cx="2425661" cy="2369880"/>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100" b="1" u="sng" dirty="0">
                <a:solidFill>
                  <a:srgbClr val="34495E"/>
                </a:solidFill>
              </a:rPr>
              <a:t>External Stakeholder Membership</a:t>
            </a:r>
          </a:p>
          <a:p>
            <a:pPr marL="174625" lvl="1" indent="-174625">
              <a:buFont typeface="Wingdings" panose="05000000000000000000" pitchFamily="2" charset="2"/>
              <a:buChar char="Ø"/>
            </a:pPr>
            <a:r>
              <a:rPr lang="en-US" sz="1100" dirty="0">
                <a:solidFill>
                  <a:srgbClr val="34495E"/>
                </a:solidFill>
              </a:rPr>
              <a:t>Cedar Rapids Transit</a:t>
            </a:r>
          </a:p>
          <a:p>
            <a:pPr marL="174625" lvl="1" indent="-174625">
              <a:buFont typeface="Wingdings" panose="05000000000000000000" pitchFamily="2" charset="2"/>
              <a:buChar char="Ø"/>
            </a:pPr>
            <a:r>
              <a:rPr lang="en-US" sz="1100" dirty="0">
                <a:solidFill>
                  <a:srgbClr val="34495E"/>
                </a:solidFill>
              </a:rPr>
              <a:t>Marshalltown Transit</a:t>
            </a:r>
          </a:p>
          <a:p>
            <a:pPr marL="174625" lvl="1" indent="-174625">
              <a:buFont typeface="Wingdings" panose="05000000000000000000" pitchFamily="2" charset="2"/>
              <a:buChar char="Ø"/>
            </a:pPr>
            <a:r>
              <a:rPr lang="en-US" sz="1100" dirty="0">
                <a:solidFill>
                  <a:srgbClr val="34495E"/>
                </a:solidFill>
              </a:rPr>
              <a:t>Southwest Iowa Transit Agency (SWITA)</a:t>
            </a:r>
          </a:p>
          <a:p>
            <a:pPr marL="174625" lvl="1" indent="-174625">
              <a:buFont typeface="Wingdings" panose="05000000000000000000" pitchFamily="2" charset="2"/>
              <a:buChar char="Ø"/>
            </a:pPr>
            <a:r>
              <a:rPr lang="en-US" sz="1100" dirty="0">
                <a:solidFill>
                  <a:srgbClr val="34495E"/>
                </a:solidFill>
              </a:rPr>
              <a:t>AARP</a:t>
            </a:r>
          </a:p>
          <a:p>
            <a:pPr marL="174625" lvl="1" indent="-174625">
              <a:buFont typeface="Wingdings" panose="05000000000000000000" pitchFamily="2" charset="2"/>
              <a:buChar char="Ø"/>
            </a:pPr>
            <a:r>
              <a:rPr lang="en-US" sz="1100" dirty="0">
                <a:solidFill>
                  <a:srgbClr val="34495E"/>
                </a:solidFill>
              </a:rPr>
              <a:t>American Cancer Society</a:t>
            </a:r>
          </a:p>
          <a:p>
            <a:pPr marL="174625" lvl="1" indent="-174625">
              <a:buFont typeface="Wingdings" panose="05000000000000000000" pitchFamily="2" charset="2"/>
              <a:buChar char="Ø"/>
            </a:pPr>
            <a:r>
              <a:rPr lang="en-US" sz="1100" dirty="0">
                <a:solidFill>
                  <a:srgbClr val="34495E"/>
                </a:solidFill>
              </a:rPr>
              <a:t>University Centers for Excellence in Developmental Disabilities (UCEDD)</a:t>
            </a:r>
          </a:p>
          <a:p>
            <a:pPr marL="174625" lvl="1" indent="-174625">
              <a:buFont typeface="Wingdings" panose="05000000000000000000" pitchFamily="2" charset="2"/>
              <a:buChar char="Ø"/>
            </a:pPr>
            <a:r>
              <a:rPr lang="en-US" sz="1100" dirty="0">
                <a:solidFill>
                  <a:srgbClr val="34495E"/>
                </a:solidFill>
              </a:rPr>
              <a:t>Veteran’s Affairs</a:t>
            </a:r>
          </a:p>
          <a:p>
            <a:pPr marL="174625" lvl="1" indent="-174625">
              <a:buFont typeface="Wingdings" panose="05000000000000000000" pitchFamily="2" charset="2"/>
              <a:buChar char="Ø"/>
            </a:pPr>
            <a:r>
              <a:rPr lang="en-US" sz="1100" dirty="0">
                <a:solidFill>
                  <a:srgbClr val="34495E"/>
                </a:solidFill>
              </a:rPr>
              <a:t>Iowa State University – Extension &amp; Outreach</a:t>
            </a:r>
          </a:p>
          <a:p>
            <a:pPr marL="174625" lvl="1" indent="-174625">
              <a:buFont typeface="Wingdings" panose="05000000000000000000" pitchFamily="2" charset="2"/>
              <a:buChar char="Ø"/>
            </a:pPr>
            <a:r>
              <a:rPr lang="en-US" sz="1100" dirty="0">
                <a:solidFill>
                  <a:srgbClr val="34495E"/>
                </a:solidFill>
              </a:rPr>
              <a:t>Iowa Department of Public Health</a:t>
            </a:r>
          </a:p>
        </p:txBody>
      </p:sp>
      <p:sp>
        <p:nvSpPr>
          <p:cNvPr id="12" name="Rectangle 11">
            <a:extLst>
              <a:ext uri="{FF2B5EF4-FFF2-40B4-BE49-F238E27FC236}">
                <a16:creationId xmlns:a16="http://schemas.microsoft.com/office/drawing/2014/main" id="{7A71E68B-2AFC-4018-A171-463ACD5724D5}"/>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D9014B-3C70-48EA-8888-F528D46C24E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A04E1D-809A-4CDD-90F2-195392AB3AFE}"/>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3FC902-A4AE-4E21-BE1D-8ECBA495E92A}"/>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16C84D1-899A-4BA2-A19E-BA5402CC9D07}"/>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Beyond the Public Survey</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4" name="Slide Number Placeholder 3">
            <a:extLst>
              <a:ext uri="{FF2B5EF4-FFF2-40B4-BE49-F238E27FC236}">
                <a16:creationId xmlns:a16="http://schemas.microsoft.com/office/drawing/2014/main" id="{D7A6783C-59B4-48C9-8E0B-A7DBB91AEE6C}"/>
              </a:ext>
            </a:extLst>
          </p:cNvPr>
          <p:cNvSpPr>
            <a:spLocks noGrp="1"/>
          </p:cNvSpPr>
          <p:nvPr>
            <p:ph type="sldNum" sz="quarter" idx="12"/>
          </p:nvPr>
        </p:nvSpPr>
        <p:spPr/>
        <p:txBody>
          <a:bodyPr/>
          <a:lstStyle/>
          <a:p>
            <a:fld id="{C581C4B4-EB97-4DE8-B44C-C52B3D3E6046}" type="slidenum">
              <a:rPr lang="en-US" smtClean="0"/>
              <a:t>14</a:t>
            </a:fld>
            <a:endParaRPr lang="en-US"/>
          </a:p>
        </p:txBody>
      </p:sp>
    </p:spTree>
    <p:extLst>
      <p:ext uri="{BB962C8B-B14F-4D97-AF65-F5344CB8AC3E}">
        <p14:creationId xmlns:p14="http://schemas.microsoft.com/office/powerpoint/2010/main" val="244332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46" y="1505360"/>
            <a:ext cx="5242923" cy="1654299"/>
          </a:xfrm>
          <a:prstGeom prst="rect">
            <a:avLst/>
          </a:prstGeom>
          <a:noFill/>
        </p:spPr>
        <p:txBody>
          <a:bodyPr wrap="square" numCol="1" rtlCol="0">
            <a:spAutoFit/>
          </a:bodyPr>
          <a:lstStyle/>
          <a:p>
            <a:r>
              <a:rPr lang="en-US" sz="2400" u="sng" dirty="0">
                <a:solidFill>
                  <a:srgbClr val="34495E"/>
                </a:solidFill>
              </a:rPr>
              <a:t>Responses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578 responses collected via Survey Monkey</a:t>
            </a:r>
          </a:p>
          <a:p>
            <a:pPr marL="525780" lvl="1" indent="-274320" defTabSz="914400">
              <a:spcBef>
                <a:spcPts val="700"/>
              </a:spcBef>
              <a:buClr>
                <a:srgbClr val="871721"/>
              </a:buClr>
              <a:buSzPct val="85000"/>
              <a:buFont typeface="Wingdings 3" pitchFamily="18" charset="2"/>
              <a:buChar char=""/>
            </a:pPr>
            <a:r>
              <a:rPr lang="en-US" sz="2000" u="sng" dirty="0">
                <a:solidFill>
                  <a:srgbClr val="34495E"/>
                </a:solidFill>
              </a:rPr>
              <a:t>+  5</a:t>
            </a:r>
            <a:r>
              <a:rPr lang="en-US" sz="2000" dirty="0">
                <a:solidFill>
                  <a:srgbClr val="34495E"/>
                </a:solidFill>
              </a:rPr>
              <a:t> responses collected via hardcopy</a:t>
            </a:r>
          </a:p>
          <a:p>
            <a:pPr marL="525780" lvl="1" indent="-274320" defTabSz="914400">
              <a:spcBef>
                <a:spcPts val="700"/>
              </a:spcBef>
              <a:buClr>
                <a:srgbClr val="871721"/>
              </a:buClr>
              <a:buSzPct val="85000"/>
              <a:buFont typeface="Wingdings 3" pitchFamily="18" charset="2"/>
              <a:buChar char=""/>
            </a:pPr>
            <a:r>
              <a:rPr lang="en-US" sz="2000" b="1" dirty="0">
                <a:solidFill>
                  <a:srgbClr val="34495E"/>
                </a:solidFill>
              </a:rPr>
              <a:t>583</a:t>
            </a:r>
            <a:r>
              <a:rPr lang="en-US" sz="2000" dirty="0">
                <a:solidFill>
                  <a:srgbClr val="34495E"/>
                </a:solidFill>
              </a:rPr>
              <a:t> total</a:t>
            </a:r>
          </a:p>
        </p:txBody>
      </p:sp>
      <p:sp>
        <p:nvSpPr>
          <p:cNvPr id="11" name="Rectangle 10">
            <a:extLst>
              <a:ext uri="{FF2B5EF4-FFF2-40B4-BE49-F238E27FC236}">
                <a16:creationId xmlns:a16="http://schemas.microsoft.com/office/drawing/2014/main" id="{34DDF51B-EEE1-4C6B-A8D2-DE1B298A2EE7}"/>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330040-A778-4328-8AEE-11813531205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4FFCC1-BA83-4999-AC8D-C1F58B35D875}"/>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710AD3-951B-4244-926D-E8D04146551F}"/>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0176FE-7828-46D4-8F85-BF5A7EEC291B}"/>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Timeline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25" name="Picture 24">
            <a:extLst>
              <a:ext uri="{FF2B5EF4-FFF2-40B4-BE49-F238E27FC236}">
                <a16:creationId xmlns:a16="http://schemas.microsoft.com/office/drawing/2014/main" id="{97332B5A-7985-442C-9142-191D05544CCD}"/>
              </a:ext>
            </a:extLst>
          </p:cNvPr>
          <p:cNvPicPr>
            <a:picLocks noChangeAspect="1"/>
          </p:cNvPicPr>
          <p:nvPr/>
        </p:nvPicPr>
        <p:blipFill>
          <a:blip r:embed="rId3"/>
          <a:stretch>
            <a:fillRect/>
          </a:stretch>
        </p:blipFill>
        <p:spPr>
          <a:xfrm>
            <a:off x="165588" y="3883370"/>
            <a:ext cx="8812823" cy="2716665"/>
          </a:xfrm>
          <a:prstGeom prst="rect">
            <a:avLst/>
          </a:prstGeom>
        </p:spPr>
      </p:pic>
      <p:pic>
        <p:nvPicPr>
          <p:cNvPr id="4" name="Picture 3">
            <a:extLst>
              <a:ext uri="{FF2B5EF4-FFF2-40B4-BE49-F238E27FC236}">
                <a16:creationId xmlns:a16="http://schemas.microsoft.com/office/drawing/2014/main" id="{39387E56-BE34-4D9B-8D83-06F4FC04E3E7}"/>
              </a:ext>
            </a:extLst>
          </p:cNvPr>
          <p:cNvPicPr>
            <a:picLocks noChangeAspect="1"/>
          </p:cNvPicPr>
          <p:nvPr/>
        </p:nvPicPr>
        <p:blipFill rotWithShape="1">
          <a:blip r:embed="rId4"/>
          <a:srcRect b="21403"/>
          <a:stretch/>
        </p:blipFill>
        <p:spPr>
          <a:xfrm>
            <a:off x="5570574" y="1037649"/>
            <a:ext cx="3404880" cy="2716665"/>
          </a:xfrm>
          <a:prstGeom prst="rect">
            <a:avLst/>
          </a:prstGeom>
        </p:spPr>
      </p:pic>
      <p:sp>
        <p:nvSpPr>
          <p:cNvPr id="3" name="Slide Number Placeholder 2">
            <a:extLst>
              <a:ext uri="{FF2B5EF4-FFF2-40B4-BE49-F238E27FC236}">
                <a16:creationId xmlns:a16="http://schemas.microsoft.com/office/drawing/2014/main" id="{641A1E07-4B33-490D-80DF-E2F47036C16E}"/>
              </a:ext>
            </a:extLst>
          </p:cNvPr>
          <p:cNvSpPr>
            <a:spLocks noGrp="1"/>
          </p:cNvSpPr>
          <p:nvPr>
            <p:ph type="sldNum" sz="quarter" idx="12"/>
          </p:nvPr>
        </p:nvSpPr>
        <p:spPr/>
        <p:txBody>
          <a:bodyPr/>
          <a:lstStyle/>
          <a:p>
            <a:fld id="{C581C4B4-EB97-4DE8-B44C-C52B3D3E6046}" type="slidenum">
              <a:rPr lang="en-US" smtClean="0"/>
              <a:t>15</a:t>
            </a:fld>
            <a:endParaRPr lang="en-US"/>
          </a:p>
        </p:txBody>
      </p:sp>
    </p:spTree>
    <p:extLst>
      <p:ext uri="{BB962C8B-B14F-4D97-AF65-F5344CB8AC3E}">
        <p14:creationId xmlns:p14="http://schemas.microsoft.com/office/powerpoint/2010/main" val="78793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426EB-D8F9-4C5D-8F87-B7085E74EB95}"/>
              </a:ext>
            </a:extLst>
          </p:cNvPr>
          <p:cNvPicPr>
            <a:picLocks noChangeAspect="1"/>
          </p:cNvPicPr>
          <p:nvPr/>
        </p:nvPicPr>
        <p:blipFill>
          <a:blip r:embed="rId3"/>
          <a:stretch>
            <a:fillRect/>
          </a:stretch>
        </p:blipFill>
        <p:spPr>
          <a:xfrm>
            <a:off x="213947" y="1710947"/>
            <a:ext cx="5984759" cy="3886483"/>
          </a:xfrm>
          <a:prstGeom prst="rect">
            <a:avLst/>
          </a:prstGeom>
        </p:spPr>
      </p:pic>
      <p:sp>
        <p:nvSpPr>
          <p:cNvPr id="12" name="Rectangle 11">
            <a:extLst>
              <a:ext uri="{FF2B5EF4-FFF2-40B4-BE49-F238E27FC236}">
                <a16:creationId xmlns:a16="http://schemas.microsoft.com/office/drawing/2014/main" id="{C92DFA69-41AA-412D-A806-ACE8467DAE4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6FC52C-6823-4476-8D61-CB2AA007E013}"/>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C0968E-DE26-4486-AC60-A996C7A7A4CF}"/>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3A550C-B0F8-457A-80D9-A544E4DB5B4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BD1033E-C63A-4706-A35A-21A067492314}"/>
              </a:ext>
            </a:extLst>
          </p:cNvPr>
          <p:cNvPicPr>
            <a:picLocks noChangeAspect="1"/>
          </p:cNvPicPr>
          <p:nvPr/>
        </p:nvPicPr>
        <p:blipFill rotWithShape="1">
          <a:blip r:embed="rId4"/>
          <a:srcRect l="4064" t="39846" r="80394" b="55705"/>
          <a:stretch/>
        </p:blipFill>
        <p:spPr>
          <a:xfrm>
            <a:off x="259014" y="4773366"/>
            <a:ext cx="188008" cy="153825"/>
          </a:xfrm>
          <a:prstGeom prst="rect">
            <a:avLst/>
          </a:prstGeom>
        </p:spPr>
      </p:pic>
      <p:pic>
        <p:nvPicPr>
          <p:cNvPr id="15" name="Picture 14">
            <a:extLst>
              <a:ext uri="{FF2B5EF4-FFF2-40B4-BE49-F238E27FC236}">
                <a16:creationId xmlns:a16="http://schemas.microsoft.com/office/drawing/2014/main" id="{9325E4C5-FE3A-4330-969E-5BDE185DFDEF}"/>
              </a:ext>
            </a:extLst>
          </p:cNvPr>
          <p:cNvPicPr>
            <a:picLocks noChangeAspect="1"/>
          </p:cNvPicPr>
          <p:nvPr/>
        </p:nvPicPr>
        <p:blipFill rotWithShape="1">
          <a:blip r:embed="rId4"/>
          <a:srcRect t="5099" r="81439" b="90699"/>
          <a:stretch/>
        </p:blipFill>
        <p:spPr>
          <a:xfrm>
            <a:off x="213947" y="4606057"/>
            <a:ext cx="224529" cy="145279"/>
          </a:xfrm>
          <a:prstGeom prst="rect">
            <a:avLst/>
          </a:prstGeom>
        </p:spPr>
      </p:pic>
      <p:pic>
        <p:nvPicPr>
          <p:cNvPr id="16" name="Picture 15">
            <a:extLst>
              <a:ext uri="{FF2B5EF4-FFF2-40B4-BE49-F238E27FC236}">
                <a16:creationId xmlns:a16="http://schemas.microsoft.com/office/drawing/2014/main" id="{66ECDD97-33CD-47B8-A44F-096C6E71A41E}"/>
              </a:ext>
            </a:extLst>
          </p:cNvPr>
          <p:cNvPicPr>
            <a:picLocks noChangeAspect="1"/>
          </p:cNvPicPr>
          <p:nvPr/>
        </p:nvPicPr>
        <p:blipFill rotWithShape="1">
          <a:blip r:embed="rId4"/>
          <a:srcRect l="3811" t="74760" r="81440" b="21142"/>
          <a:stretch/>
        </p:blipFill>
        <p:spPr>
          <a:xfrm>
            <a:off x="259014" y="4949221"/>
            <a:ext cx="178424" cy="141670"/>
          </a:xfrm>
          <a:prstGeom prst="rect">
            <a:avLst/>
          </a:prstGeom>
        </p:spPr>
      </p:pic>
      <p:sp>
        <p:nvSpPr>
          <p:cNvPr id="17" name="TextBox 16">
            <a:extLst>
              <a:ext uri="{FF2B5EF4-FFF2-40B4-BE49-F238E27FC236}">
                <a16:creationId xmlns:a16="http://schemas.microsoft.com/office/drawing/2014/main" id="{12538243-37F5-4A09-A7F1-3A9E6DBE817E}"/>
              </a:ext>
            </a:extLst>
          </p:cNvPr>
          <p:cNvSpPr txBox="1"/>
          <p:nvPr/>
        </p:nvSpPr>
        <p:spPr>
          <a:xfrm>
            <a:off x="370110" y="4556187"/>
            <a:ext cx="820105" cy="579646"/>
          </a:xfrm>
          <a:prstGeom prst="rect">
            <a:avLst/>
          </a:prstGeom>
          <a:noFill/>
        </p:spPr>
        <p:txBody>
          <a:bodyPr wrap="square" rtlCol="0">
            <a:spAutoFit/>
          </a:bodyPr>
          <a:lstStyle/>
          <a:p>
            <a:pPr>
              <a:spcAft>
                <a:spcPts val="100"/>
              </a:spcAft>
            </a:pPr>
            <a:r>
              <a:rPr lang="en-US" sz="1000" dirty="0"/>
              <a:t>Work</a:t>
            </a:r>
          </a:p>
          <a:p>
            <a:pPr>
              <a:spcAft>
                <a:spcPts val="100"/>
              </a:spcAft>
            </a:pPr>
            <a:r>
              <a:rPr lang="en-US" sz="1000" dirty="0"/>
              <a:t>School</a:t>
            </a:r>
          </a:p>
          <a:p>
            <a:r>
              <a:rPr lang="en-US" sz="1000" dirty="0"/>
              <a:t>Home</a:t>
            </a:r>
          </a:p>
        </p:txBody>
      </p:sp>
      <p:pic>
        <p:nvPicPr>
          <p:cNvPr id="5" name="Picture 4">
            <a:extLst>
              <a:ext uri="{FF2B5EF4-FFF2-40B4-BE49-F238E27FC236}">
                <a16:creationId xmlns:a16="http://schemas.microsoft.com/office/drawing/2014/main" id="{7A305BB9-3BA6-43E7-B284-F5A0146ECE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2055" y="1225465"/>
            <a:ext cx="3471945" cy="2252217"/>
          </a:xfrm>
          <a:prstGeom prst="rect">
            <a:avLst/>
          </a:prstGeom>
        </p:spPr>
      </p:pic>
      <p:pic>
        <p:nvPicPr>
          <p:cNvPr id="7" name="Picture 6">
            <a:extLst>
              <a:ext uri="{FF2B5EF4-FFF2-40B4-BE49-F238E27FC236}">
                <a16:creationId xmlns:a16="http://schemas.microsoft.com/office/drawing/2014/main" id="{837F9334-A1A9-4170-978F-95FF761BB0C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65599" y="4318366"/>
            <a:ext cx="3378401" cy="2206929"/>
          </a:xfrm>
          <a:prstGeom prst="rect">
            <a:avLst/>
          </a:prstGeom>
        </p:spPr>
      </p:pic>
      <p:sp>
        <p:nvSpPr>
          <p:cNvPr id="19" name="TextBox 18">
            <a:extLst>
              <a:ext uri="{FF2B5EF4-FFF2-40B4-BE49-F238E27FC236}">
                <a16:creationId xmlns:a16="http://schemas.microsoft.com/office/drawing/2014/main" id="{9E6C08F0-C408-4A9E-A143-6B7EA3488667}"/>
              </a:ext>
            </a:extLst>
          </p:cNvPr>
          <p:cNvSpPr txBox="1"/>
          <p:nvPr/>
        </p:nvSpPr>
        <p:spPr>
          <a:xfrm>
            <a:off x="997742" y="1311465"/>
            <a:ext cx="3738563" cy="369332"/>
          </a:xfrm>
          <a:prstGeom prst="rect">
            <a:avLst/>
          </a:prstGeom>
          <a:noFill/>
        </p:spPr>
        <p:txBody>
          <a:bodyPr wrap="square" rtlCol="0">
            <a:spAutoFit/>
          </a:bodyPr>
          <a:lstStyle/>
          <a:p>
            <a:pPr algn="ctr"/>
            <a:r>
              <a:rPr lang="en-US" dirty="0">
                <a:latin typeface="Arial Black" panose="020B0A04020102020204" pitchFamily="34" charset="0"/>
              </a:rPr>
              <a:t>2019 Public Transit Survey</a:t>
            </a:r>
          </a:p>
        </p:txBody>
      </p:sp>
      <p:sp>
        <p:nvSpPr>
          <p:cNvPr id="24" name="TextBox 23">
            <a:extLst>
              <a:ext uri="{FF2B5EF4-FFF2-40B4-BE49-F238E27FC236}">
                <a16:creationId xmlns:a16="http://schemas.microsoft.com/office/drawing/2014/main" id="{3C1762C0-8B9D-4A14-9766-0819473D4354}"/>
              </a:ext>
            </a:extLst>
          </p:cNvPr>
          <p:cNvSpPr txBox="1"/>
          <p:nvPr/>
        </p:nvSpPr>
        <p:spPr>
          <a:xfrm>
            <a:off x="792088" y="190097"/>
            <a:ext cx="4341887"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Distribution</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2" name="Slide Number Placeholder 1">
            <a:extLst>
              <a:ext uri="{FF2B5EF4-FFF2-40B4-BE49-F238E27FC236}">
                <a16:creationId xmlns:a16="http://schemas.microsoft.com/office/drawing/2014/main" id="{EDBFC1EF-0BC2-4B24-A034-1DDB027F3D11}"/>
              </a:ext>
            </a:extLst>
          </p:cNvPr>
          <p:cNvSpPr>
            <a:spLocks noGrp="1"/>
          </p:cNvSpPr>
          <p:nvPr>
            <p:ph type="sldNum" sz="quarter" idx="12"/>
          </p:nvPr>
        </p:nvSpPr>
        <p:spPr/>
        <p:txBody>
          <a:bodyPr/>
          <a:lstStyle/>
          <a:p>
            <a:fld id="{C581C4B4-EB97-4DE8-B44C-C52B3D3E6046}" type="slidenum">
              <a:rPr lang="en-US" smtClean="0"/>
              <a:t>16</a:t>
            </a:fld>
            <a:endParaRPr lang="en-US"/>
          </a:p>
        </p:txBody>
      </p:sp>
      <p:sp>
        <p:nvSpPr>
          <p:cNvPr id="23" name="TextBox 22">
            <a:extLst>
              <a:ext uri="{FF2B5EF4-FFF2-40B4-BE49-F238E27FC236}">
                <a16:creationId xmlns:a16="http://schemas.microsoft.com/office/drawing/2014/main" id="{CEE852EA-C715-4717-90BC-E40242B88336}"/>
              </a:ext>
            </a:extLst>
          </p:cNvPr>
          <p:cNvSpPr txBox="1"/>
          <p:nvPr/>
        </p:nvSpPr>
        <p:spPr>
          <a:xfrm>
            <a:off x="5672054" y="815076"/>
            <a:ext cx="3471945" cy="438582"/>
          </a:xfrm>
          <a:prstGeom prst="rect">
            <a:avLst/>
          </a:prstGeom>
          <a:noFill/>
        </p:spPr>
        <p:txBody>
          <a:bodyPr wrap="square" rtlCol="0">
            <a:spAutoFit/>
          </a:bodyPr>
          <a:lstStyle/>
          <a:p>
            <a:pPr algn="ctr"/>
            <a:r>
              <a:rPr lang="en-US" sz="1200" dirty="0">
                <a:latin typeface="Arial Black" panose="020B0A04020102020204" pitchFamily="34" charset="0"/>
              </a:rPr>
              <a:t>2016 Long Range Plan Survey</a:t>
            </a:r>
          </a:p>
          <a:p>
            <a:pPr algn="ctr"/>
            <a:r>
              <a:rPr lang="en-US" sz="1050" dirty="0">
                <a:latin typeface="Arial" panose="020B0604020202020204" pitchFamily="34" charset="0"/>
                <a:cs typeface="Arial" panose="020B0604020202020204" pitchFamily="34" charset="0"/>
              </a:rPr>
              <a:t>February 2016</a:t>
            </a:r>
            <a:endParaRPr lang="en-US"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81F2E85-8C3A-4825-B836-3F7B5BDD4777}"/>
              </a:ext>
            </a:extLst>
          </p:cNvPr>
          <p:cNvSpPr txBox="1"/>
          <p:nvPr/>
        </p:nvSpPr>
        <p:spPr>
          <a:xfrm>
            <a:off x="5672055" y="3937287"/>
            <a:ext cx="3471945" cy="438582"/>
          </a:xfrm>
          <a:prstGeom prst="rect">
            <a:avLst/>
          </a:prstGeom>
          <a:noFill/>
        </p:spPr>
        <p:txBody>
          <a:bodyPr wrap="square" rtlCol="0">
            <a:spAutoFit/>
          </a:bodyPr>
          <a:lstStyle/>
          <a:p>
            <a:pPr algn="ctr"/>
            <a:r>
              <a:rPr lang="en-US" sz="1200" dirty="0">
                <a:latin typeface="Arial Black" panose="020B0A04020102020204" pitchFamily="34" charset="0"/>
              </a:rPr>
              <a:t>2016 Long Range Plan Survey</a:t>
            </a:r>
          </a:p>
          <a:p>
            <a:pPr algn="ctr"/>
            <a:r>
              <a:rPr lang="en-US" sz="1050" dirty="0">
                <a:latin typeface="Arial" panose="020B0604020202020204" pitchFamily="34" charset="0"/>
                <a:cs typeface="Arial" panose="020B0604020202020204" pitchFamily="34" charset="0"/>
              </a:rPr>
              <a:t>September 2016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8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0488799-B82F-46B8-98B7-55003742D79B}"/>
              </a:ext>
            </a:extLst>
          </p:cNvPr>
          <p:cNvPicPr>
            <a:picLocks noChangeAspect="1"/>
          </p:cNvPicPr>
          <p:nvPr/>
        </p:nvPicPr>
        <p:blipFill>
          <a:blip r:embed="rId3"/>
          <a:stretch>
            <a:fillRect/>
          </a:stretch>
        </p:blipFill>
        <p:spPr>
          <a:xfrm>
            <a:off x="7012285" y="6307310"/>
            <a:ext cx="669064" cy="501380"/>
          </a:xfrm>
          <a:prstGeom prst="rect">
            <a:avLst/>
          </a:prstGeom>
        </p:spPr>
      </p:pic>
      <p:pic>
        <p:nvPicPr>
          <p:cNvPr id="19" name="Picture 18">
            <a:extLst>
              <a:ext uri="{FF2B5EF4-FFF2-40B4-BE49-F238E27FC236}">
                <a16:creationId xmlns:a16="http://schemas.microsoft.com/office/drawing/2014/main" id="{44793DF2-D3B1-46C3-A140-39C61827CF82}"/>
              </a:ext>
            </a:extLst>
          </p:cNvPr>
          <p:cNvPicPr>
            <a:picLocks noChangeAspect="1"/>
          </p:cNvPicPr>
          <p:nvPr/>
        </p:nvPicPr>
        <p:blipFill>
          <a:blip r:embed="rId4"/>
          <a:stretch>
            <a:fillRect/>
          </a:stretch>
        </p:blipFill>
        <p:spPr>
          <a:xfrm>
            <a:off x="6990381" y="4158787"/>
            <a:ext cx="697204" cy="504693"/>
          </a:xfrm>
          <a:prstGeom prst="rect">
            <a:avLst/>
          </a:prstGeom>
        </p:spPr>
      </p:pic>
      <p:pic>
        <p:nvPicPr>
          <p:cNvPr id="29" name="Picture 28">
            <a:extLst>
              <a:ext uri="{FF2B5EF4-FFF2-40B4-BE49-F238E27FC236}">
                <a16:creationId xmlns:a16="http://schemas.microsoft.com/office/drawing/2014/main" id="{F4E70A7E-6539-4CF9-A66B-7493160C5FFC}"/>
              </a:ext>
            </a:extLst>
          </p:cNvPr>
          <p:cNvPicPr>
            <a:picLocks noChangeAspect="1"/>
          </p:cNvPicPr>
          <p:nvPr/>
        </p:nvPicPr>
        <p:blipFill>
          <a:blip r:embed="rId5"/>
          <a:stretch>
            <a:fillRect/>
          </a:stretch>
        </p:blipFill>
        <p:spPr>
          <a:xfrm>
            <a:off x="7001236" y="5787421"/>
            <a:ext cx="669064" cy="514665"/>
          </a:xfrm>
          <a:prstGeom prst="rect">
            <a:avLst/>
          </a:prstGeom>
        </p:spPr>
      </p:pic>
      <p:graphicFrame>
        <p:nvGraphicFramePr>
          <p:cNvPr id="2" name="Table 1">
            <a:extLst>
              <a:ext uri="{FF2B5EF4-FFF2-40B4-BE49-F238E27FC236}">
                <a16:creationId xmlns:a16="http://schemas.microsoft.com/office/drawing/2014/main" id="{E0BAD39C-4662-4D75-878A-672DA1FD5181}"/>
              </a:ext>
            </a:extLst>
          </p:cNvPr>
          <p:cNvGraphicFramePr>
            <a:graphicFrameLocks noGrp="1"/>
          </p:cNvGraphicFramePr>
          <p:nvPr>
            <p:extLst>
              <p:ext uri="{D42A27DB-BD31-4B8C-83A1-F6EECF244321}">
                <p14:modId xmlns:p14="http://schemas.microsoft.com/office/powerpoint/2010/main" val="3387567719"/>
              </p:ext>
            </p:extLst>
          </p:nvPr>
        </p:nvGraphicFramePr>
        <p:xfrm>
          <a:off x="328958" y="893445"/>
          <a:ext cx="8388758" cy="5895821"/>
        </p:xfrm>
        <a:graphic>
          <a:graphicData uri="http://schemas.openxmlformats.org/drawingml/2006/table">
            <a:tbl>
              <a:tblPr firstRow="1" bandRow="1">
                <a:tableStyleId>{073A0DAA-6AF3-43AB-8588-CEC1D06C72B9}</a:tableStyleId>
              </a:tblPr>
              <a:tblGrid>
                <a:gridCol w="5487316">
                  <a:extLst>
                    <a:ext uri="{9D8B030D-6E8A-4147-A177-3AD203B41FA5}">
                      <a16:colId xmlns:a16="http://schemas.microsoft.com/office/drawing/2014/main" val="2494238359"/>
                    </a:ext>
                  </a:extLst>
                </a:gridCol>
                <a:gridCol w="2901442">
                  <a:extLst>
                    <a:ext uri="{9D8B030D-6E8A-4147-A177-3AD203B41FA5}">
                      <a16:colId xmlns:a16="http://schemas.microsoft.com/office/drawing/2014/main" val="3796471549"/>
                    </a:ext>
                  </a:extLst>
                </a:gridCol>
              </a:tblGrid>
              <a:tr h="379834">
                <a:tc>
                  <a:txBody>
                    <a:bodyPr/>
                    <a:lstStyle/>
                    <a:p>
                      <a:pPr algn="ctr"/>
                      <a:r>
                        <a:rPr lang="en-US" sz="1600" dirty="0"/>
                        <a:t>Highest Priority Strategies</a:t>
                      </a:r>
                    </a:p>
                  </a:txBody>
                  <a:tcPr>
                    <a:lnB w="12700" cap="flat" cmpd="sng" algn="ctr">
                      <a:solidFill>
                        <a:schemeClr val="tx1"/>
                      </a:solidFill>
                      <a:prstDash val="solid"/>
                      <a:round/>
                      <a:headEnd type="none" w="med" len="med"/>
                      <a:tailEnd type="none" w="med" len="med"/>
                    </a:lnB>
                  </a:tcPr>
                </a:tc>
                <a:tc>
                  <a:txBody>
                    <a:bodyPr/>
                    <a:lstStyle/>
                    <a:p>
                      <a:pPr algn="ctr"/>
                      <a:r>
                        <a:rPr lang="en-US" sz="1600" dirty="0"/>
                        <a:t>Score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349142"/>
                  </a:ext>
                </a:extLst>
              </a:tr>
              <a:tr h="52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050" b="0" dirty="0"/>
                        <a:t>Expand bus service hours for people who work nights and weekends.</a:t>
                      </a:r>
                    </a:p>
                    <a:p>
                      <a:pPr algn="l">
                        <a:defRPr sz="1800" b="1" i="0" u="none" strike="noStrike" kern="1200" baseline="0">
                          <a:solidFill>
                            <a:sysClr val="windowText" lastClr="000000"/>
                          </a:solidFill>
                          <a:latin typeface="+mn-lt"/>
                          <a:ea typeface="+mn-ea"/>
                          <a:cs typeface="+mn-cs"/>
                        </a:defRPr>
                      </a:pPr>
                      <a:endParaRPr lang="en-US" sz="105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3108073"/>
                  </a:ext>
                </a:extLst>
              </a:tr>
              <a:tr h="592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t>Improve accessibility of all transit information, service notifications, and bus route information to ensure they are easy to understand for older adults, multilingual riders, and riders with audio, visual, or cognitive impairments.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5308438"/>
                  </a:ext>
                </a:extLst>
              </a:tr>
              <a:tr h="574839">
                <a:tc>
                  <a:txBody>
                    <a:bodyPr/>
                    <a:lstStyle/>
                    <a:p>
                      <a:pPr algn="l">
                        <a:defRPr sz="1800" b="1" i="0" u="none" strike="noStrike" kern="1200" baseline="0">
                          <a:solidFill>
                            <a:sysClr val="windowText" lastClr="000000"/>
                          </a:solidFill>
                          <a:latin typeface="+mn-lt"/>
                          <a:ea typeface="+mn-ea"/>
                          <a:cs typeface="+mn-cs"/>
                        </a:defRPr>
                      </a:pPr>
                      <a:r>
                        <a:rPr lang="en-US" sz="1050" b="0" dirty="0"/>
                        <a:t>Improve workforce development by partnering with businesses to help employees get to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790462"/>
                  </a:ext>
                </a:extLst>
              </a:tr>
              <a:tr h="562708">
                <a:tc>
                  <a:txBody>
                    <a:bodyPr/>
                    <a:lstStyle/>
                    <a:p>
                      <a:pPr algn="l">
                        <a:defRPr sz="1800" b="1" i="0" u="none" strike="noStrike" kern="1200" baseline="0">
                          <a:solidFill>
                            <a:sysClr val="windowText" lastClr="000000"/>
                          </a:solidFill>
                          <a:latin typeface="+mn-lt"/>
                          <a:ea typeface="+mn-ea"/>
                          <a:cs typeface="+mn-cs"/>
                        </a:defRPr>
                      </a:pPr>
                      <a:r>
                        <a:rPr lang="en-US" sz="1050" b="0" dirty="0"/>
                        <a:t>Partner with non-profit organization (such as American Cancer Society, Veteran’s Affairs, and hospitals) to help people get to their medical appointments on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6517694"/>
                  </a:ext>
                </a:extLst>
              </a:tr>
              <a:tr h="604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050" b="0" dirty="0"/>
                        <a:t>Improve sidewalks and connecting infrastructure by working with state agencies, local government, and private organizations to improve access to bus stops and transit services.</a:t>
                      </a:r>
                    </a:p>
                    <a:p>
                      <a:pPr algn="l">
                        <a:defRPr sz="1800" b="1" i="0" u="none" strike="noStrike" kern="1200" baseline="0">
                          <a:solidFill>
                            <a:sysClr val="windowText" lastClr="000000"/>
                          </a:solidFill>
                          <a:latin typeface="+mn-lt"/>
                          <a:ea typeface="+mn-ea"/>
                          <a:cs typeface="+mn-cs"/>
                        </a:defRPr>
                      </a:pPr>
                      <a:endParaRPr 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6904108"/>
                  </a:ext>
                </a:extLst>
              </a:tr>
              <a:tr h="528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Work with businesses to create transportation options for their employees by offering subsides, bus passes, or incentives such as tax breaks.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3886042"/>
                  </a:ext>
                </a:extLst>
              </a:tr>
              <a:tr h="552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050" b="0" dirty="0"/>
                        <a:t>Prioritize funding applications for communities that provide or improve transit service or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911396"/>
                  </a:ext>
                </a:extLst>
              </a:tr>
              <a:tr h="564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050" b="0" dirty="0"/>
                        <a:t>Continue existing services and establish new inter-regional services along commuter routes (such as Interstate 380 between Cedar Rapids and Iowa City, Interstate 35 between Ames and Des Moines, and Interstate 74 between Davenport and Illinois).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9414290"/>
                  </a:ext>
                </a:extLst>
              </a:tr>
              <a:tr h="518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050" b="0" dirty="0"/>
                        <a:t>Enable all buses and transit agencies in the state to accept digital fares or electronic payment formats, while still allowing for cash payments.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9020067"/>
                  </a:ext>
                </a:extLst>
              </a:tr>
              <a:tr h="483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t>Decrease maintenance costs by focusing resources on replacing transit vehicles that are beyond their useful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8912678"/>
                  </a:ext>
                </a:extLst>
              </a:tr>
            </a:tbl>
          </a:graphicData>
        </a:graphic>
      </p:graphicFrame>
      <p:sp>
        <p:nvSpPr>
          <p:cNvPr id="15" name="TextBox 14">
            <a:extLst>
              <a:ext uri="{FF2B5EF4-FFF2-40B4-BE49-F238E27FC236}">
                <a16:creationId xmlns:a16="http://schemas.microsoft.com/office/drawing/2014/main" id="{CD39A0D9-1F31-4C04-9596-E8416664C36D}"/>
              </a:ext>
            </a:extLst>
          </p:cNvPr>
          <p:cNvSpPr txBox="1"/>
          <p:nvPr/>
        </p:nvSpPr>
        <p:spPr>
          <a:xfrm>
            <a:off x="792088" y="190097"/>
            <a:ext cx="4745587"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Strategies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35" name="Rectangle 34">
            <a:extLst>
              <a:ext uri="{FF2B5EF4-FFF2-40B4-BE49-F238E27FC236}">
                <a16:creationId xmlns:a16="http://schemas.microsoft.com/office/drawing/2014/main" id="{3FDAF2C8-526F-4A38-9312-B7D8762EBC68}"/>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7846571-E4C8-4E7D-8690-8BB68DC2DC6C}"/>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D672CBC-161B-4EDD-AC44-7CCD2A13FAFA}"/>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3B27F24-64AD-4FCB-8138-46DED70C90A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0D32441-8126-4B81-BEAE-F87B977093A0}"/>
              </a:ext>
            </a:extLst>
          </p:cNvPr>
          <p:cNvPicPr>
            <a:picLocks noChangeAspect="1"/>
          </p:cNvPicPr>
          <p:nvPr/>
        </p:nvPicPr>
        <p:blipFill>
          <a:blip r:embed="rId6"/>
          <a:stretch>
            <a:fillRect/>
          </a:stretch>
        </p:blipFill>
        <p:spPr>
          <a:xfrm>
            <a:off x="6956498" y="2401726"/>
            <a:ext cx="708191" cy="537371"/>
          </a:xfrm>
          <a:prstGeom prst="rect">
            <a:avLst/>
          </a:prstGeom>
        </p:spPr>
      </p:pic>
      <p:pic>
        <p:nvPicPr>
          <p:cNvPr id="23" name="Picture 22">
            <a:extLst>
              <a:ext uri="{FF2B5EF4-FFF2-40B4-BE49-F238E27FC236}">
                <a16:creationId xmlns:a16="http://schemas.microsoft.com/office/drawing/2014/main" id="{2201A357-81AB-4FFF-BF13-5DD4F1961C9B}"/>
              </a:ext>
            </a:extLst>
          </p:cNvPr>
          <p:cNvPicPr>
            <a:picLocks noChangeAspect="1"/>
          </p:cNvPicPr>
          <p:nvPr/>
        </p:nvPicPr>
        <p:blipFill>
          <a:blip r:embed="rId6"/>
          <a:stretch>
            <a:fillRect/>
          </a:stretch>
        </p:blipFill>
        <p:spPr>
          <a:xfrm>
            <a:off x="6968541" y="2978642"/>
            <a:ext cx="708191" cy="537371"/>
          </a:xfrm>
          <a:prstGeom prst="rect">
            <a:avLst/>
          </a:prstGeom>
        </p:spPr>
      </p:pic>
      <p:pic>
        <p:nvPicPr>
          <p:cNvPr id="30" name="Picture 29">
            <a:extLst>
              <a:ext uri="{FF2B5EF4-FFF2-40B4-BE49-F238E27FC236}">
                <a16:creationId xmlns:a16="http://schemas.microsoft.com/office/drawing/2014/main" id="{320529DE-74A7-4851-B966-6E06F9883262}"/>
              </a:ext>
            </a:extLst>
          </p:cNvPr>
          <p:cNvPicPr>
            <a:picLocks noChangeAspect="1"/>
          </p:cNvPicPr>
          <p:nvPr/>
        </p:nvPicPr>
        <p:blipFill>
          <a:blip r:embed="rId6"/>
          <a:stretch>
            <a:fillRect/>
          </a:stretch>
        </p:blipFill>
        <p:spPr>
          <a:xfrm>
            <a:off x="6960298" y="3534682"/>
            <a:ext cx="770949" cy="584992"/>
          </a:xfrm>
          <a:prstGeom prst="rect">
            <a:avLst/>
          </a:prstGeom>
        </p:spPr>
      </p:pic>
      <p:pic>
        <p:nvPicPr>
          <p:cNvPr id="24" name="Picture 23">
            <a:extLst>
              <a:ext uri="{FF2B5EF4-FFF2-40B4-BE49-F238E27FC236}">
                <a16:creationId xmlns:a16="http://schemas.microsoft.com/office/drawing/2014/main" id="{82A5DDE1-97A0-4506-A7E2-D1D5C95767AD}"/>
              </a:ext>
            </a:extLst>
          </p:cNvPr>
          <p:cNvPicPr>
            <a:picLocks noChangeAspect="1"/>
          </p:cNvPicPr>
          <p:nvPr/>
        </p:nvPicPr>
        <p:blipFill>
          <a:blip r:embed="rId7"/>
          <a:stretch>
            <a:fillRect/>
          </a:stretch>
        </p:blipFill>
        <p:spPr>
          <a:xfrm>
            <a:off x="6968850" y="1285861"/>
            <a:ext cx="671090" cy="506203"/>
          </a:xfrm>
          <a:prstGeom prst="rect">
            <a:avLst/>
          </a:prstGeom>
        </p:spPr>
      </p:pic>
      <p:pic>
        <p:nvPicPr>
          <p:cNvPr id="26" name="Picture 25">
            <a:extLst>
              <a:ext uri="{FF2B5EF4-FFF2-40B4-BE49-F238E27FC236}">
                <a16:creationId xmlns:a16="http://schemas.microsoft.com/office/drawing/2014/main" id="{A2CCA8C6-D71B-4F2E-BDF5-89C07773FF64}"/>
              </a:ext>
            </a:extLst>
          </p:cNvPr>
          <p:cNvPicPr>
            <a:picLocks noChangeAspect="1"/>
          </p:cNvPicPr>
          <p:nvPr/>
        </p:nvPicPr>
        <p:blipFill>
          <a:blip r:embed="rId8"/>
          <a:stretch>
            <a:fillRect/>
          </a:stretch>
        </p:blipFill>
        <p:spPr>
          <a:xfrm>
            <a:off x="6950867" y="1849668"/>
            <a:ext cx="719455" cy="533389"/>
          </a:xfrm>
          <a:prstGeom prst="rect">
            <a:avLst/>
          </a:prstGeom>
        </p:spPr>
      </p:pic>
      <p:pic>
        <p:nvPicPr>
          <p:cNvPr id="27" name="Picture 26">
            <a:extLst>
              <a:ext uri="{FF2B5EF4-FFF2-40B4-BE49-F238E27FC236}">
                <a16:creationId xmlns:a16="http://schemas.microsoft.com/office/drawing/2014/main" id="{38CB5331-1974-42EF-858B-7BA527CF2529}"/>
              </a:ext>
            </a:extLst>
          </p:cNvPr>
          <p:cNvPicPr>
            <a:picLocks noChangeAspect="1"/>
          </p:cNvPicPr>
          <p:nvPr/>
        </p:nvPicPr>
        <p:blipFill>
          <a:blip r:embed="rId9"/>
          <a:stretch>
            <a:fillRect/>
          </a:stretch>
        </p:blipFill>
        <p:spPr>
          <a:xfrm>
            <a:off x="7001236" y="4689147"/>
            <a:ext cx="675496" cy="506203"/>
          </a:xfrm>
          <a:prstGeom prst="rect">
            <a:avLst/>
          </a:prstGeom>
        </p:spPr>
      </p:pic>
      <p:pic>
        <p:nvPicPr>
          <p:cNvPr id="32" name="Picture 31">
            <a:extLst>
              <a:ext uri="{FF2B5EF4-FFF2-40B4-BE49-F238E27FC236}">
                <a16:creationId xmlns:a16="http://schemas.microsoft.com/office/drawing/2014/main" id="{12C11958-1714-4CCE-8262-B46F1CA75FA3}"/>
              </a:ext>
            </a:extLst>
          </p:cNvPr>
          <p:cNvPicPr>
            <a:picLocks noChangeAspect="1"/>
          </p:cNvPicPr>
          <p:nvPr/>
        </p:nvPicPr>
        <p:blipFill>
          <a:blip r:embed="rId10"/>
          <a:stretch>
            <a:fillRect/>
          </a:stretch>
        </p:blipFill>
        <p:spPr>
          <a:xfrm>
            <a:off x="6991292" y="5240396"/>
            <a:ext cx="675497" cy="514664"/>
          </a:xfrm>
          <a:prstGeom prst="rect">
            <a:avLst/>
          </a:prstGeom>
        </p:spPr>
      </p:pic>
      <p:sp>
        <p:nvSpPr>
          <p:cNvPr id="3" name="Slide Number Placeholder 2">
            <a:extLst>
              <a:ext uri="{FF2B5EF4-FFF2-40B4-BE49-F238E27FC236}">
                <a16:creationId xmlns:a16="http://schemas.microsoft.com/office/drawing/2014/main" id="{AC819254-F977-4917-8E41-BF8B7A44D706}"/>
              </a:ext>
            </a:extLst>
          </p:cNvPr>
          <p:cNvSpPr>
            <a:spLocks noGrp="1"/>
          </p:cNvSpPr>
          <p:nvPr>
            <p:ph type="sldNum" sz="quarter" idx="12"/>
          </p:nvPr>
        </p:nvSpPr>
        <p:spPr/>
        <p:txBody>
          <a:bodyPr/>
          <a:lstStyle/>
          <a:p>
            <a:fld id="{C581C4B4-EB97-4DE8-B44C-C52B3D3E6046}" type="slidenum">
              <a:rPr lang="en-US" smtClean="0"/>
              <a:t>17</a:t>
            </a:fld>
            <a:endParaRPr lang="en-US"/>
          </a:p>
        </p:txBody>
      </p:sp>
    </p:spTree>
    <p:extLst>
      <p:ext uri="{BB962C8B-B14F-4D97-AF65-F5344CB8AC3E}">
        <p14:creationId xmlns:p14="http://schemas.microsoft.com/office/powerpoint/2010/main" val="5444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107" y="1162710"/>
            <a:ext cx="6030972" cy="5091137"/>
          </a:xfrm>
          <a:prstGeom prst="rect">
            <a:avLst/>
          </a:prstGeom>
          <a:noFill/>
        </p:spPr>
        <p:txBody>
          <a:bodyPr wrap="square" numCol="1" rtlCol="0">
            <a:spAutoFit/>
          </a:bodyPr>
          <a:lstStyle/>
          <a:p>
            <a:r>
              <a:rPr lang="en-US" sz="2000" u="sng" dirty="0">
                <a:solidFill>
                  <a:srgbClr val="34495E"/>
                </a:solidFill>
              </a:rPr>
              <a:t>Goals</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Measure transit ‘need’</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Where are there gaps in the system?</a:t>
            </a:r>
          </a:p>
          <a:p>
            <a:pPr marL="0" lvl="1">
              <a:spcBef>
                <a:spcPts val="1200"/>
              </a:spcBef>
            </a:pPr>
            <a:r>
              <a:rPr lang="en-US" sz="2000" u="sng" dirty="0">
                <a:solidFill>
                  <a:srgbClr val="34495E"/>
                </a:solidFill>
              </a:rPr>
              <a:t>Mineta Transportation Institute</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“Investigating the Determining Factors for Transit Travel Demand by Bus Mode in US Metropolitan Statistical Areas”, San José State University, May 2015</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Attempt to determine general conclusions to provide policy recommendations regarding  public transit.</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Go beyond specific studies on the uniqueness of a single or a few transit systems.</a:t>
            </a:r>
          </a:p>
          <a:p>
            <a:pPr marL="0" lvl="1" defTabSz="914400">
              <a:spcBef>
                <a:spcPts val="700"/>
              </a:spcBef>
              <a:buClr>
                <a:srgbClr val="871721"/>
              </a:buClr>
              <a:buSzPct val="85000"/>
            </a:pPr>
            <a:r>
              <a:rPr lang="en-US" u="sng" dirty="0">
                <a:solidFill>
                  <a:srgbClr val="34495E"/>
                </a:solidFill>
              </a:rPr>
              <a:t>Transit Agency Feedback</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Consolidated analysis weighting feedback from Transit Agencies. 15 total responses; same ratio of large : small : regional.</a:t>
            </a:r>
          </a:p>
        </p:txBody>
      </p:sp>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4301205"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Transit Dependency Analysis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35" name="Picture 34">
            <a:extLst>
              <a:ext uri="{FF2B5EF4-FFF2-40B4-BE49-F238E27FC236}">
                <a16:creationId xmlns:a16="http://schemas.microsoft.com/office/drawing/2014/main" id="{33A0527D-78A1-4B66-AADE-8363F259E38A}"/>
              </a:ext>
            </a:extLst>
          </p:cNvPr>
          <p:cNvPicPr>
            <a:picLocks noChangeAspect="1"/>
          </p:cNvPicPr>
          <p:nvPr/>
        </p:nvPicPr>
        <p:blipFill>
          <a:blip r:embed="rId3"/>
          <a:stretch>
            <a:fillRect/>
          </a:stretch>
        </p:blipFill>
        <p:spPr>
          <a:xfrm>
            <a:off x="6910970" y="1226651"/>
            <a:ext cx="1648500" cy="2199875"/>
          </a:xfrm>
          <a:prstGeom prst="rect">
            <a:avLst/>
          </a:prstGeom>
          <a:ln w="3175">
            <a:solidFill>
              <a:schemeClr val="bg1">
                <a:lumMod val="50000"/>
                <a:alpha val="20000"/>
              </a:schemeClr>
            </a:solidFill>
          </a:ln>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F5623251-FEED-414F-B7AB-8DBE18EAED91}"/>
              </a:ext>
            </a:extLst>
          </p:cNvPr>
          <p:cNvSpPr/>
          <p:nvPr/>
        </p:nvSpPr>
        <p:spPr>
          <a:xfrm>
            <a:off x="6634089" y="3496557"/>
            <a:ext cx="2509911" cy="707886"/>
          </a:xfrm>
          <a:prstGeom prst="rect">
            <a:avLst/>
          </a:prstGeom>
        </p:spPr>
        <p:txBody>
          <a:bodyPr wrap="square">
            <a:spAutoFit/>
          </a:bodyPr>
          <a:lstStyle/>
          <a:p>
            <a:r>
              <a:rPr lang="en-US" sz="1000" b="1" dirty="0"/>
              <a:t>San José State University (SJSU): </a:t>
            </a:r>
            <a:r>
              <a:rPr lang="en-US" sz="1000" dirty="0">
                <a:hlinkClick r:id="rId4"/>
              </a:rPr>
              <a:t>https://transweb.sjsu.edu/research/investigating-determining-factors-transit-travel-demand-bus-mode-us-metropolitan</a:t>
            </a:r>
            <a:endParaRPr lang="en-US" sz="1000" dirty="0"/>
          </a:p>
        </p:txBody>
      </p:sp>
      <p:sp>
        <p:nvSpPr>
          <p:cNvPr id="12" name="TextBox 11">
            <a:extLst>
              <a:ext uri="{FF2B5EF4-FFF2-40B4-BE49-F238E27FC236}">
                <a16:creationId xmlns:a16="http://schemas.microsoft.com/office/drawing/2014/main" id="{F1C42AA6-A533-4E55-855F-C38EED3E6BA1}"/>
              </a:ext>
            </a:extLst>
          </p:cNvPr>
          <p:cNvSpPr txBox="1"/>
          <p:nvPr/>
        </p:nvSpPr>
        <p:spPr>
          <a:xfrm>
            <a:off x="6789332" y="4457235"/>
            <a:ext cx="1925381" cy="1892826"/>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400" b="1" u="sng" dirty="0">
                <a:solidFill>
                  <a:srgbClr val="34495E"/>
                </a:solidFill>
              </a:rPr>
              <a:t>Transit Dependency Analysis Factors</a:t>
            </a:r>
          </a:p>
          <a:p>
            <a:pPr marL="174625" lvl="1" indent="-174625">
              <a:buFont typeface="Wingdings" panose="05000000000000000000" pitchFamily="2" charset="2"/>
              <a:buChar char="Ø"/>
            </a:pPr>
            <a:r>
              <a:rPr lang="en-US" sz="1200" dirty="0">
                <a:solidFill>
                  <a:srgbClr val="34495E"/>
                </a:solidFill>
              </a:rPr>
              <a:t>Gas Prices</a:t>
            </a:r>
          </a:p>
          <a:p>
            <a:pPr marL="174625" lvl="1" indent="-174625">
              <a:buFont typeface="Wingdings" panose="05000000000000000000" pitchFamily="2" charset="2"/>
              <a:buChar char="Ø"/>
            </a:pPr>
            <a:r>
              <a:rPr lang="en-US" sz="1200" dirty="0">
                <a:solidFill>
                  <a:srgbClr val="34495E"/>
                </a:solidFill>
              </a:rPr>
              <a:t>Household Income</a:t>
            </a:r>
          </a:p>
          <a:p>
            <a:pPr marL="174625" lvl="1" indent="-174625">
              <a:buFont typeface="Wingdings" panose="05000000000000000000" pitchFamily="2" charset="2"/>
              <a:buChar char="Ø"/>
            </a:pPr>
            <a:r>
              <a:rPr lang="en-US" sz="1200" dirty="0">
                <a:solidFill>
                  <a:srgbClr val="34495E"/>
                </a:solidFill>
              </a:rPr>
              <a:t>Carless Households</a:t>
            </a:r>
          </a:p>
          <a:p>
            <a:pPr marL="174625" lvl="1" indent="-174625">
              <a:buFont typeface="Wingdings" panose="05000000000000000000" pitchFamily="2" charset="2"/>
              <a:buChar char="Ø"/>
            </a:pPr>
            <a:r>
              <a:rPr lang="en-US" sz="1200" dirty="0">
                <a:solidFill>
                  <a:srgbClr val="34495E"/>
                </a:solidFill>
              </a:rPr>
              <a:t>Language</a:t>
            </a:r>
          </a:p>
          <a:p>
            <a:pPr marL="174625" lvl="1" indent="-174625">
              <a:buFont typeface="Wingdings" panose="05000000000000000000" pitchFamily="2" charset="2"/>
              <a:buChar char="Ø"/>
            </a:pPr>
            <a:r>
              <a:rPr lang="en-US" sz="1200" dirty="0">
                <a:solidFill>
                  <a:srgbClr val="34495E"/>
                </a:solidFill>
              </a:rPr>
              <a:t>Race</a:t>
            </a:r>
          </a:p>
          <a:p>
            <a:pPr marL="174625" lvl="1" indent="-174625">
              <a:buFont typeface="Wingdings" panose="05000000000000000000" pitchFamily="2" charset="2"/>
              <a:buChar char="Ø"/>
            </a:pPr>
            <a:r>
              <a:rPr lang="en-US" sz="1200" dirty="0">
                <a:solidFill>
                  <a:srgbClr val="34495E"/>
                </a:solidFill>
              </a:rPr>
              <a:t>Enrolled in College</a:t>
            </a:r>
          </a:p>
          <a:p>
            <a:pPr marL="174625" lvl="1" indent="-174625">
              <a:buFont typeface="Wingdings" panose="05000000000000000000" pitchFamily="2" charset="2"/>
              <a:buChar char="Ø"/>
            </a:pPr>
            <a:r>
              <a:rPr lang="en-US" sz="1200" dirty="0">
                <a:solidFill>
                  <a:srgbClr val="34495E"/>
                </a:solidFill>
              </a:rPr>
              <a:t>Population Density</a:t>
            </a:r>
          </a:p>
        </p:txBody>
      </p:sp>
      <p:sp>
        <p:nvSpPr>
          <p:cNvPr id="3" name="Slide Number Placeholder 2">
            <a:extLst>
              <a:ext uri="{FF2B5EF4-FFF2-40B4-BE49-F238E27FC236}">
                <a16:creationId xmlns:a16="http://schemas.microsoft.com/office/drawing/2014/main" id="{51861EBD-F4F0-446B-BD11-E0E3E2814834}"/>
              </a:ext>
            </a:extLst>
          </p:cNvPr>
          <p:cNvSpPr>
            <a:spLocks noGrp="1"/>
          </p:cNvSpPr>
          <p:nvPr>
            <p:ph type="sldNum" sz="quarter" idx="12"/>
          </p:nvPr>
        </p:nvSpPr>
        <p:spPr/>
        <p:txBody>
          <a:bodyPr/>
          <a:lstStyle/>
          <a:p>
            <a:fld id="{C581C4B4-EB97-4DE8-B44C-C52B3D3E6046}" type="slidenum">
              <a:rPr lang="en-US" smtClean="0"/>
              <a:t>18</a:t>
            </a:fld>
            <a:endParaRPr lang="en-US"/>
          </a:p>
        </p:txBody>
      </p:sp>
    </p:spTree>
    <p:extLst>
      <p:ext uri="{BB962C8B-B14F-4D97-AF65-F5344CB8AC3E}">
        <p14:creationId xmlns:p14="http://schemas.microsoft.com/office/powerpoint/2010/main" val="298377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5F18F6-D48A-439F-A075-5C42CB69A180}"/>
              </a:ext>
            </a:extLst>
          </p:cNvPr>
          <p:cNvPicPr>
            <a:picLocks noChangeAspect="1"/>
          </p:cNvPicPr>
          <p:nvPr/>
        </p:nvPicPr>
        <p:blipFill>
          <a:blip r:embed="rId3"/>
          <a:stretch>
            <a:fillRect/>
          </a:stretch>
        </p:blipFill>
        <p:spPr>
          <a:xfrm>
            <a:off x="0" y="786225"/>
            <a:ext cx="9144000" cy="6071775"/>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7" y="190097"/>
            <a:ext cx="5719807"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Example Factor – Median Household Income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2" name="Slide Number Placeholder 1">
            <a:extLst>
              <a:ext uri="{FF2B5EF4-FFF2-40B4-BE49-F238E27FC236}">
                <a16:creationId xmlns:a16="http://schemas.microsoft.com/office/drawing/2014/main" id="{068DE265-69E2-4310-BD0D-0117216F3589}"/>
              </a:ext>
            </a:extLst>
          </p:cNvPr>
          <p:cNvSpPr>
            <a:spLocks noGrp="1"/>
          </p:cNvSpPr>
          <p:nvPr>
            <p:ph type="sldNum" sz="quarter" idx="12"/>
          </p:nvPr>
        </p:nvSpPr>
        <p:spPr/>
        <p:txBody>
          <a:bodyPr/>
          <a:lstStyle/>
          <a:p>
            <a:fld id="{C581C4B4-EB97-4DE8-B44C-C52B3D3E6046}" type="slidenum">
              <a:rPr lang="en-US" smtClean="0"/>
              <a:t>19</a:t>
            </a:fld>
            <a:endParaRPr lang="en-US"/>
          </a:p>
        </p:txBody>
      </p:sp>
      <p:sp>
        <p:nvSpPr>
          <p:cNvPr id="12" name="Rectangle 11">
            <a:extLst>
              <a:ext uri="{FF2B5EF4-FFF2-40B4-BE49-F238E27FC236}">
                <a16:creationId xmlns:a16="http://schemas.microsoft.com/office/drawing/2014/main" id="{46F5CF8D-84FC-4AD6-A49D-EF077193D684}"/>
              </a:ext>
            </a:extLst>
          </p:cNvPr>
          <p:cNvSpPr/>
          <p:nvPr/>
        </p:nvSpPr>
        <p:spPr>
          <a:xfrm>
            <a:off x="0" y="4348424"/>
            <a:ext cx="734940" cy="25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D291ED8-6482-4CF3-9A89-2025C01A3F1B}"/>
              </a:ext>
            </a:extLst>
          </p:cNvPr>
          <p:cNvPicPr>
            <a:picLocks noChangeAspect="1"/>
          </p:cNvPicPr>
          <p:nvPr/>
        </p:nvPicPr>
        <p:blipFill>
          <a:blip r:embed="rId4"/>
          <a:stretch>
            <a:fillRect/>
          </a:stretch>
        </p:blipFill>
        <p:spPr>
          <a:xfrm>
            <a:off x="117147" y="4725253"/>
            <a:ext cx="438150" cy="1752600"/>
          </a:xfrm>
          <a:prstGeom prst="rect">
            <a:avLst/>
          </a:prstGeom>
        </p:spPr>
      </p:pic>
      <p:sp>
        <p:nvSpPr>
          <p:cNvPr id="14" name="TextBox 13">
            <a:extLst>
              <a:ext uri="{FF2B5EF4-FFF2-40B4-BE49-F238E27FC236}">
                <a16:creationId xmlns:a16="http://schemas.microsoft.com/office/drawing/2014/main" id="{A575F019-22CA-45E6-82C2-082F60E53CD6}"/>
              </a:ext>
            </a:extLst>
          </p:cNvPr>
          <p:cNvSpPr txBox="1"/>
          <p:nvPr/>
        </p:nvSpPr>
        <p:spPr>
          <a:xfrm>
            <a:off x="-85460" y="4348425"/>
            <a:ext cx="897308" cy="400110"/>
          </a:xfrm>
          <a:prstGeom prst="rect">
            <a:avLst/>
          </a:prstGeom>
          <a:noFill/>
        </p:spPr>
        <p:txBody>
          <a:bodyPr wrap="square" rtlCol="0">
            <a:spAutoFit/>
          </a:bodyPr>
          <a:lstStyle/>
          <a:p>
            <a:pPr algn="ctr"/>
            <a:r>
              <a:rPr lang="en-US" sz="1000" b="1" dirty="0"/>
              <a:t>More Transit Dependent</a:t>
            </a:r>
          </a:p>
        </p:txBody>
      </p:sp>
      <p:sp>
        <p:nvSpPr>
          <p:cNvPr id="19" name="TextBox 18">
            <a:extLst>
              <a:ext uri="{FF2B5EF4-FFF2-40B4-BE49-F238E27FC236}">
                <a16:creationId xmlns:a16="http://schemas.microsoft.com/office/drawing/2014/main" id="{C3A51D9D-5BE5-47AC-971C-8E851CDDE985}"/>
              </a:ext>
            </a:extLst>
          </p:cNvPr>
          <p:cNvSpPr txBox="1"/>
          <p:nvPr/>
        </p:nvSpPr>
        <p:spPr>
          <a:xfrm>
            <a:off x="-85460" y="6447909"/>
            <a:ext cx="897308" cy="400110"/>
          </a:xfrm>
          <a:prstGeom prst="rect">
            <a:avLst/>
          </a:prstGeom>
          <a:noFill/>
        </p:spPr>
        <p:txBody>
          <a:bodyPr wrap="square" rtlCol="0">
            <a:spAutoFit/>
          </a:bodyPr>
          <a:lstStyle/>
          <a:p>
            <a:pPr algn="ctr"/>
            <a:r>
              <a:rPr lang="en-US" sz="1000" b="1" dirty="0"/>
              <a:t>Less Transit Dependent</a:t>
            </a:r>
          </a:p>
        </p:txBody>
      </p:sp>
      <p:sp>
        <p:nvSpPr>
          <p:cNvPr id="3" name="TextBox 2">
            <a:extLst>
              <a:ext uri="{FF2B5EF4-FFF2-40B4-BE49-F238E27FC236}">
                <a16:creationId xmlns:a16="http://schemas.microsoft.com/office/drawing/2014/main" id="{1DF7B3A5-2F61-4D19-9507-74ECAC43E14E}"/>
              </a:ext>
            </a:extLst>
          </p:cNvPr>
          <p:cNvSpPr txBox="1"/>
          <p:nvPr/>
        </p:nvSpPr>
        <p:spPr>
          <a:xfrm>
            <a:off x="3479183" y="4155182"/>
            <a:ext cx="826006"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Des Moines</a:t>
            </a:r>
          </a:p>
        </p:txBody>
      </p:sp>
      <p:sp>
        <p:nvSpPr>
          <p:cNvPr id="21" name="TextBox 20">
            <a:extLst>
              <a:ext uri="{FF2B5EF4-FFF2-40B4-BE49-F238E27FC236}">
                <a16:creationId xmlns:a16="http://schemas.microsoft.com/office/drawing/2014/main" id="{811C7BCB-BF4F-4B29-9DD1-F451FE040C30}"/>
              </a:ext>
            </a:extLst>
          </p:cNvPr>
          <p:cNvSpPr txBox="1"/>
          <p:nvPr/>
        </p:nvSpPr>
        <p:spPr>
          <a:xfrm>
            <a:off x="3840911" y="3401489"/>
            <a:ext cx="641315"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Ames</a:t>
            </a:r>
          </a:p>
        </p:txBody>
      </p:sp>
      <p:sp>
        <p:nvSpPr>
          <p:cNvPr id="22" name="TextBox 21">
            <a:extLst>
              <a:ext uri="{FF2B5EF4-FFF2-40B4-BE49-F238E27FC236}">
                <a16:creationId xmlns:a16="http://schemas.microsoft.com/office/drawing/2014/main" id="{B01064F6-14CF-430C-B129-B075C983F0CD}"/>
              </a:ext>
            </a:extLst>
          </p:cNvPr>
          <p:cNvSpPr txBox="1"/>
          <p:nvPr/>
        </p:nvSpPr>
        <p:spPr>
          <a:xfrm>
            <a:off x="6110242" y="3442300"/>
            <a:ext cx="999859"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Cedar Rapids</a:t>
            </a:r>
          </a:p>
        </p:txBody>
      </p:sp>
      <p:sp>
        <p:nvSpPr>
          <p:cNvPr id="23" name="TextBox 22">
            <a:extLst>
              <a:ext uri="{FF2B5EF4-FFF2-40B4-BE49-F238E27FC236}">
                <a16:creationId xmlns:a16="http://schemas.microsoft.com/office/drawing/2014/main" id="{23FCFDFF-E013-41E1-8EA3-70697A0881CB}"/>
              </a:ext>
            </a:extLst>
          </p:cNvPr>
          <p:cNvSpPr txBox="1"/>
          <p:nvPr/>
        </p:nvSpPr>
        <p:spPr>
          <a:xfrm>
            <a:off x="6882300" y="3985323"/>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Iowa City</a:t>
            </a:r>
          </a:p>
        </p:txBody>
      </p:sp>
      <p:sp>
        <p:nvSpPr>
          <p:cNvPr id="24" name="TextBox 23">
            <a:extLst>
              <a:ext uri="{FF2B5EF4-FFF2-40B4-BE49-F238E27FC236}">
                <a16:creationId xmlns:a16="http://schemas.microsoft.com/office/drawing/2014/main" id="{32FCD2FE-2CEF-475D-B243-CAE5F5027DC4}"/>
              </a:ext>
            </a:extLst>
          </p:cNvPr>
          <p:cNvSpPr txBox="1"/>
          <p:nvPr/>
        </p:nvSpPr>
        <p:spPr>
          <a:xfrm>
            <a:off x="7537523" y="2422207"/>
            <a:ext cx="82600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Dubuque</a:t>
            </a:r>
          </a:p>
        </p:txBody>
      </p:sp>
      <p:sp>
        <p:nvSpPr>
          <p:cNvPr id="25" name="TextBox 24">
            <a:extLst>
              <a:ext uri="{FF2B5EF4-FFF2-40B4-BE49-F238E27FC236}">
                <a16:creationId xmlns:a16="http://schemas.microsoft.com/office/drawing/2014/main" id="{04C1A8BE-D0F5-440A-999F-D4C65926AC1E}"/>
              </a:ext>
            </a:extLst>
          </p:cNvPr>
          <p:cNvSpPr txBox="1"/>
          <p:nvPr/>
        </p:nvSpPr>
        <p:spPr>
          <a:xfrm>
            <a:off x="8248764" y="3799457"/>
            <a:ext cx="82600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Clinton</a:t>
            </a:r>
          </a:p>
        </p:txBody>
      </p:sp>
      <p:sp>
        <p:nvSpPr>
          <p:cNvPr id="26" name="TextBox 25">
            <a:extLst>
              <a:ext uri="{FF2B5EF4-FFF2-40B4-BE49-F238E27FC236}">
                <a16:creationId xmlns:a16="http://schemas.microsoft.com/office/drawing/2014/main" id="{4A8B339C-E8E9-47C6-AE03-B5DC2004C932}"/>
              </a:ext>
            </a:extLst>
          </p:cNvPr>
          <p:cNvSpPr txBox="1"/>
          <p:nvPr/>
        </p:nvSpPr>
        <p:spPr>
          <a:xfrm>
            <a:off x="7943445" y="4197708"/>
            <a:ext cx="82600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Davenport</a:t>
            </a:r>
          </a:p>
        </p:txBody>
      </p:sp>
      <p:sp>
        <p:nvSpPr>
          <p:cNvPr id="27" name="TextBox 26">
            <a:extLst>
              <a:ext uri="{FF2B5EF4-FFF2-40B4-BE49-F238E27FC236}">
                <a16:creationId xmlns:a16="http://schemas.microsoft.com/office/drawing/2014/main" id="{B0E6A462-3F5B-41C1-8A08-105C559E10EB}"/>
              </a:ext>
            </a:extLst>
          </p:cNvPr>
          <p:cNvSpPr txBox="1"/>
          <p:nvPr/>
        </p:nvSpPr>
        <p:spPr>
          <a:xfrm>
            <a:off x="6711517" y="6021731"/>
            <a:ext cx="996789"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Fort Madison</a:t>
            </a:r>
          </a:p>
        </p:txBody>
      </p:sp>
      <p:sp>
        <p:nvSpPr>
          <p:cNvPr id="28" name="TextBox 27">
            <a:extLst>
              <a:ext uri="{FF2B5EF4-FFF2-40B4-BE49-F238E27FC236}">
                <a16:creationId xmlns:a16="http://schemas.microsoft.com/office/drawing/2014/main" id="{8BBBE5A7-E085-4C25-9B2B-9E5E4A6A7735}"/>
              </a:ext>
            </a:extLst>
          </p:cNvPr>
          <p:cNvSpPr txBox="1"/>
          <p:nvPr/>
        </p:nvSpPr>
        <p:spPr>
          <a:xfrm>
            <a:off x="7110101" y="4572334"/>
            <a:ext cx="92581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Muscatine</a:t>
            </a:r>
          </a:p>
        </p:txBody>
      </p:sp>
      <p:sp>
        <p:nvSpPr>
          <p:cNvPr id="29" name="TextBox 28">
            <a:extLst>
              <a:ext uri="{FF2B5EF4-FFF2-40B4-BE49-F238E27FC236}">
                <a16:creationId xmlns:a16="http://schemas.microsoft.com/office/drawing/2014/main" id="{2CF2C961-6943-43DA-9B78-BBA990E2D0A6}"/>
              </a:ext>
            </a:extLst>
          </p:cNvPr>
          <p:cNvSpPr txBox="1"/>
          <p:nvPr/>
        </p:nvSpPr>
        <p:spPr>
          <a:xfrm>
            <a:off x="4383908" y="3409183"/>
            <a:ext cx="1115267"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Marshalltown</a:t>
            </a:r>
          </a:p>
        </p:txBody>
      </p:sp>
      <p:sp>
        <p:nvSpPr>
          <p:cNvPr id="31" name="TextBox 30">
            <a:extLst>
              <a:ext uri="{FF2B5EF4-FFF2-40B4-BE49-F238E27FC236}">
                <a16:creationId xmlns:a16="http://schemas.microsoft.com/office/drawing/2014/main" id="{E097EF2D-3A8F-43A6-96FD-064786992178}"/>
              </a:ext>
            </a:extLst>
          </p:cNvPr>
          <p:cNvSpPr txBox="1"/>
          <p:nvPr/>
        </p:nvSpPr>
        <p:spPr>
          <a:xfrm>
            <a:off x="5571515" y="2423496"/>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Waterloo</a:t>
            </a:r>
          </a:p>
        </p:txBody>
      </p:sp>
      <p:sp>
        <p:nvSpPr>
          <p:cNvPr id="32" name="TextBox 31">
            <a:extLst>
              <a:ext uri="{FF2B5EF4-FFF2-40B4-BE49-F238E27FC236}">
                <a16:creationId xmlns:a16="http://schemas.microsoft.com/office/drawing/2014/main" id="{90E8900C-2428-480C-AEF6-D78100E8DD2E}"/>
              </a:ext>
            </a:extLst>
          </p:cNvPr>
          <p:cNvSpPr txBox="1"/>
          <p:nvPr/>
        </p:nvSpPr>
        <p:spPr>
          <a:xfrm>
            <a:off x="4745509" y="1368621"/>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Mason City</a:t>
            </a:r>
          </a:p>
        </p:txBody>
      </p:sp>
      <p:sp>
        <p:nvSpPr>
          <p:cNvPr id="33" name="TextBox 32">
            <a:extLst>
              <a:ext uri="{FF2B5EF4-FFF2-40B4-BE49-F238E27FC236}">
                <a16:creationId xmlns:a16="http://schemas.microsoft.com/office/drawing/2014/main" id="{FE64DBD2-07FF-4BEC-9AED-E32A8EAB57DD}"/>
              </a:ext>
            </a:extLst>
          </p:cNvPr>
          <p:cNvSpPr txBox="1"/>
          <p:nvPr/>
        </p:nvSpPr>
        <p:spPr>
          <a:xfrm>
            <a:off x="396044" y="2493914"/>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Sioux City</a:t>
            </a:r>
          </a:p>
        </p:txBody>
      </p:sp>
      <p:sp>
        <p:nvSpPr>
          <p:cNvPr id="34" name="TextBox 33">
            <a:extLst>
              <a:ext uri="{FF2B5EF4-FFF2-40B4-BE49-F238E27FC236}">
                <a16:creationId xmlns:a16="http://schemas.microsoft.com/office/drawing/2014/main" id="{76B33072-D2DE-4051-9727-E781D9A9123C}"/>
              </a:ext>
            </a:extLst>
          </p:cNvPr>
          <p:cNvSpPr txBox="1"/>
          <p:nvPr/>
        </p:nvSpPr>
        <p:spPr>
          <a:xfrm>
            <a:off x="981399" y="4816006"/>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Council Bluffs</a:t>
            </a:r>
          </a:p>
        </p:txBody>
      </p:sp>
      <p:sp>
        <p:nvSpPr>
          <p:cNvPr id="35" name="TextBox 34">
            <a:extLst>
              <a:ext uri="{FF2B5EF4-FFF2-40B4-BE49-F238E27FC236}">
                <a16:creationId xmlns:a16="http://schemas.microsoft.com/office/drawing/2014/main" id="{04872CDD-5AD4-4459-83A4-2D93F6756F37}"/>
              </a:ext>
            </a:extLst>
          </p:cNvPr>
          <p:cNvSpPr txBox="1"/>
          <p:nvPr/>
        </p:nvSpPr>
        <p:spPr>
          <a:xfrm>
            <a:off x="5283946" y="5284035"/>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Ottumwa</a:t>
            </a:r>
          </a:p>
        </p:txBody>
      </p:sp>
      <p:sp>
        <p:nvSpPr>
          <p:cNvPr id="36" name="TextBox 35">
            <a:extLst>
              <a:ext uri="{FF2B5EF4-FFF2-40B4-BE49-F238E27FC236}">
                <a16:creationId xmlns:a16="http://schemas.microsoft.com/office/drawing/2014/main" id="{7666BDAA-429E-4A20-98C7-003D93E08D37}"/>
              </a:ext>
            </a:extLst>
          </p:cNvPr>
          <p:cNvSpPr txBox="1"/>
          <p:nvPr/>
        </p:nvSpPr>
        <p:spPr>
          <a:xfrm>
            <a:off x="55583" y="1924440"/>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Le Mars</a:t>
            </a:r>
          </a:p>
        </p:txBody>
      </p:sp>
      <p:sp>
        <p:nvSpPr>
          <p:cNvPr id="37" name="TextBox 36">
            <a:extLst>
              <a:ext uri="{FF2B5EF4-FFF2-40B4-BE49-F238E27FC236}">
                <a16:creationId xmlns:a16="http://schemas.microsoft.com/office/drawing/2014/main" id="{16E961C2-68D9-45BF-8008-77B95F19272C}"/>
              </a:ext>
            </a:extLst>
          </p:cNvPr>
          <p:cNvSpPr txBox="1"/>
          <p:nvPr/>
        </p:nvSpPr>
        <p:spPr>
          <a:xfrm>
            <a:off x="2644631" y="2660088"/>
            <a:ext cx="826006"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Fort Dodge</a:t>
            </a:r>
          </a:p>
        </p:txBody>
      </p:sp>
      <p:sp>
        <p:nvSpPr>
          <p:cNvPr id="38" name="TextBox 37">
            <a:extLst>
              <a:ext uri="{FF2B5EF4-FFF2-40B4-BE49-F238E27FC236}">
                <a16:creationId xmlns:a16="http://schemas.microsoft.com/office/drawing/2014/main" id="{635AE26D-89FF-40C4-AC67-E0A8AF121875}"/>
              </a:ext>
            </a:extLst>
          </p:cNvPr>
          <p:cNvSpPr txBox="1"/>
          <p:nvPr/>
        </p:nvSpPr>
        <p:spPr>
          <a:xfrm>
            <a:off x="948976" y="5767815"/>
            <a:ext cx="958239"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Shenandoah</a:t>
            </a:r>
          </a:p>
        </p:txBody>
      </p:sp>
    </p:spTree>
    <p:extLst>
      <p:ext uri="{BB962C8B-B14F-4D97-AF65-F5344CB8AC3E}">
        <p14:creationId xmlns:p14="http://schemas.microsoft.com/office/powerpoint/2010/main" val="379732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BC1919-78D1-4C2A-8F38-8424C544744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45CE05-2ED0-42AD-990F-03F78FB4093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949F4-3434-4691-9BF6-02D66C69798B}"/>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4620C9-E27B-4D37-9F7F-3F51CB8CB8FA}"/>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8CE226-4833-4925-898F-3448E864F162}"/>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Agenda</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11" name="TextBox 10">
            <a:extLst>
              <a:ext uri="{FF2B5EF4-FFF2-40B4-BE49-F238E27FC236}">
                <a16:creationId xmlns:a16="http://schemas.microsoft.com/office/drawing/2014/main" id="{B99453DB-9224-4A11-B7D5-7C4E5A5BDA20}"/>
              </a:ext>
            </a:extLst>
          </p:cNvPr>
          <p:cNvSpPr txBox="1"/>
          <p:nvPr/>
        </p:nvSpPr>
        <p:spPr>
          <a:xfrm>
            <a:off x="441107" y="1048070"/>
            <a:ext cx="7746929" cy="2757165"/>
          </a:xfrm>
          <a:prstGeom prst="rect">
            <a:avLst/>
          </a:prstGeom>
          <a:noFill/>
        </p:spPr>
        <p:txBody>
          <a:bodyPr wrap="square" numCol="1" rtlCol="0">
            <a:spAutoFit/>
          </a:bodyPr>
          <a:lstStyle/>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Outline</a:t>
            </a:r>
          </a:p>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Identifying Issues</a:t>
            </a:r>
          </a:p>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Brainstorming Ideas</a:t>
            </a:r>
          </a:p>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Getting Feedback</a:t>
            </a:r>
          </a:p>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Public Survey</a:t>
            </a:r>
          </a:p>
          <a:p>
            <a:pPr marL="525780" lvl="1" indent="-274320" defTabSz="914400">
              <a:spcBef>
                <a:spcPts val="700"/>
              </a:spcBef>
              <a:buClr>
                <a:srgbClr val="871721"/>
              </a:buClr>
              <a:buSzPct val="85000"/>
              <a:buFont typeface="Wingdings 3" pitchFamily="18" charset="2"/>
              <a:buChar char=""/>
            </a:pPr>
            <a:r>
              <a:rPr lang="en-US" sz="2400" dirty="0">
                <a:solidFill>
                  <a:srgbClr val="34495E"/>
                </a:solidFill>
              </a:rPr>
              <a:t>Transit Dependency Analysis</a:t>
            </a:r>
          </a:p>
        </p:txBody>
      </p:sp>
      <p:sp>
        <p:nvSpPr>
          <p:cNvPr id="2" name="Slide Number Placeholder 1">
            <a:extLst>
              <a:ext uri="{FF2B5EF4-FFF2-40B4-BE49-F238E27FC236}">
                <a16:creationId xmlns:a16="http://schemas.microsoft.com/office/drawing/2014/main" id="{F0B78BD9-1CE4-4F9D-9D58-AD7AC31601C8}"/>
              </a:ext>
            </a:extLst>
          </p:cNvPr>
          <p:cNvSpPr>
            <a:spLocks noGrp="1"/>
          </p:cNvSpPr>
          <p:nvPr>
            <p:ph type="sldNum" sz="quarter" idx="12"/>
          </p:nvPr>
        </p:nvSpPr>
        <p:spPr/>
        <p:txBody>
          <a:bodyPr/>
          <a:lstStyle/>
          <a:p>
            <a:fld id="{C581C4B4-EB97-4DE8-B44C-C52B3D3E6046}" type="slidenum">
              <a:rPr lang="en-US" smtClean="0"/>
              <a:t>2</a:t>
            </a:fld>
            <a:endParaRPr lang="en-US"/>
          </a:p>
        </p:txBody>
      </p:sp>
    </p:spTree>
    <p:extLst>
      <p:ext uri="{BB962C8B-B14F-4D97-AF65-F5344CB8AC3E}">
        <p14:creationId xmlns:p14="http://schemas.microsoft.com/office/powerpoint/2010/main" val="468895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05485-3D0C-4D42-AD2F-7A60BEDBD227}"/>
              </a:ext>
            </a:extLst>
          </p:cNvPr>
          <p:cNvPicPr>
            <a:picLocks noChangeAspect="1"/>
          </p:cNvPicPr>
          <p:nvPr/>
        </p:nvPicPr>
        <p:blipFill>
          <a:blip r:embed="rId2"/>
          <a:stretch>
            <a:fillRect/>
          </a:stretch>
        </p:blipFill>
        <p:spPr>
          <a:xfrm>
            <a:off x="0" y="866877"/>
            <a:ext cx="9144000" cy="5991123"/>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Example Overall Composite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4" name="Slide Number Placeholder 3">
            <a:extLst>
              <a:ext uri="{FF2B5EF4-FFF2-40B4-BE49-F238E27FC236}">
                <a16:creationId xmlns:a16="http://schemas.microsoft.com/office/drawing/2014/main" id="{F8D8FD5C-D86F-4C77-A451-7C1A138F5991}"/>
              </a:ext>
            </a:extLst>
          </p:cNvPr>
          <p:cNvSpPr>
            <a:spLocks noGrp="1"/>
          </p:cNvSpPr>
          <p:nvPr>
            <p:ph type="sldNum" sz="quarter" idx="12"/>
          </p:nvPr>
        </p:nvSpPr>
        <p:spPr/>
        <p:txBody>
          <a:bodyPr/>
          <a:lstStyle/>
          <a:p>
            <a:fld id="{C581C4B4-EB97-4DE8-B44C-C52B3D3E6046}" type="slidenum">
              <a:rPr lang="en-US" smtClean="0"/>
              <a:t>20</a:t>
            </a:fld>
            <a:endParaRPr lang="en-US"/>
          </a:p>
        </p:txBody>
      </p:sp>
      <p:sp>
        <p:nvSpPr>
          <p:cNvPr id="13" name="Rectangle 12">
            <a:extLst>
              <a:ext uri="{FF2B5EF4-FFF2-40B4-BE49-F238E27FC236}">
                <a16:creationId xmlns:a16="http://schemas.microsoft.com/office/drawing/2014/main" id="{FAF355B9-C236-4280-8D4A-78B9B18E18D0}"/>
              </a:ext>
            </a:extLst>
          </p:cNvPr>
          <p:cNvSpPr/>
          <p:nvPr/>
        </p:nvSpPr>
        <p:spPr>
          <a:xfrm>
            <a:off x="0" y="4348424"/>
            <a:ext cx="734940" cy="25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2023356-DB4E-485E-A8CE-9DCBE12938A2}"/>
              </a:ext>
            </a:extLst>
          </p:cNvPr>
          <p:cNvPicPr>
            <a:picLocks noChangeAspect="1"/>
          </p:cNvPicPr>
          <p:nvPr/>
        </p:nvPicPr>
        <p:blipFill>
          <a:blip r:embed="rId3"/>
          <a:stretch>
            <a:fillRect/>
          </a:stretch>
        </p:blipFill>
        <p:spPr>
          <a:xfrm>
            <a:off x="117147" y="4725253"/>
            <a:ext cx="438150" cy="1752600"/>
          </a:xfrm>
          <a:prstGeom prst="rect">
            <a:avLst/>
          </a:prstGeom>
        </p:spPr>
      </p:pic>
      <p:sp>
        <p:nvSpPr>
          <p:cNvPr id="19" name="TextBox 18">
            <a:extLst>
              <a:ext uri="{FF2B5EF4-FFF2-40B4-BE49-F238E27FC236}">
                <a16:creationId xmlns:a16="http://schemas.microsoft.com/office/drawing/2014/main" id="{846EA7BA-0475-41CB-89C6-C7FE70D4BDEB}"/>
              </a:ext>
            </a:extLst>
          </p:cNvPr>
          <p:cNvSpPr txBox="1"/>
          <p:nvPr/>
        </p:nvSpPr>
        <p:spPr>
          <a:xfrm>
            <a:off x="-85460" y="4348425"/>
            <a:ext cx="897308" cy="400110"/>
          </a:xfrm>
          <a:prstGeom prst="rect">
            <a:avLst/>
          </a:prstGeom>
          <a:noFill/>
        </p:spPr>
        <p:txBody>
          <a:bodyPr wrap="square" rtlCol="0">
            <a:spAutoFit/>
          </a:bodyPr>
          <a:lstStyle/>
          <a:p>
            <a:pPr algn="ctr"/>
            <a:r>
              <a:rPr lang="en-US" sz="1000" b="1" dirty="0"/>
              <a:t>More Transit Dependent</a:t>
            </a:r>
          </a:p>
        </p:txBody>
      </p:sp>
      <p:sp>
        <p:nvSpPr>
          <p:cNvPr id="21" name="TextBox 20">
            <a:extLst>
              <a:ext uri="{FF2B5EF4-FFF2-40B4-BE49-F238E27FC236}">
                <a16:creationId xmlns:a16="http://schemas.microsoft.com/office/drawing/2014/main" id="{EFDD38D9-A081-4424-AFDB-830363EBF0D9}"/>
              </a:ext>
            </a:extLst>
          </p:cNvPr>
          <p:cNvSpPr txBox="1"/>
          <p:nvPr/>
        </p:nvSpPr>
        <p:spPr>
          <a:xfrm>
            <a:off x="-85460" y="6447909"/>
            <a:ext cx="897308" cy="400110"/>
          </a:xfrm>
          <a:prstGeom prst="rect">
            <a:avLst/>
          </a:prstGeom>
          <a:noFill/>
        </p:spPr>
        <p:txBody>
          <a:bodyPr wrap="square" rtlCol="0">
            <a:spAutoFit/>
          </a:bodyPr>
          <a:lstStyle/>
          <a:p>
            <a:pPr algn="ctr"/>
            <a:r>
              <a:rPr lang="en-US" sz="1000" b="1" dirty="0"/>
              <a:t>Less Transit Dependent</a:t>
            </a:r>
          </a:p>
        </p:txBody>
      </p:sp>
      <p:sp>
        <p:nvSpPr>
          <p:cNvPr id="22" name="TextBox 21">
            <a:extLst>
              <a:ext uri="{FF2B5EF4-FFF2-40B4-BE49-F238E27FC236}">
                <a16:creationId xmlns:a16="http://schemas.microsoft.com/office/drawing/2014/main" id="{1A4218B2-919C-44C1-AD84-AB8DF6A9D7C5}"/>
              </a:ext>
            </a:extLst>
          </p:cNvPr>
          <p:cNvSpPr txBox="1"/>
          <p:nvPr/>
        </p:nvSpPr>
        <p:spPr>
          <a:xfrm>
            <a:off x="3444999" y="4189366"/>
            <a:ext cx="826006"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Des Moines</a:t>
            </a:r>
          </a:p>
        </p:txBody>
      </p:sp>
      <p:sp>
        <p:nvSpPr>
          <p:cNvPr id="23" name="TextBox 22">
            <a:extLst>
              <a:ext uri="{FF2B5EF4-FFF2-40B4-BE49-F238E27FC236}">
                <a16:creationId xmlns:a16="http://schemas.microsoft.com/office/drawing/2014/main" id="{E4557BCB-477A-470C-B336-AE39AD1F784E}"/>
              </a:ext>
            </a:extLst>
          </p:cNvPr>
          <p:cNvSpPr txBox="1"/>
          <p:nvPr/>
        </p:nvSpPr>
        <p:spPr>
          <a:xfrm>
            <a:off x="3806727" y="3435673"/>
            <a:ext cx="641315"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Ames</a:t>
            </a:r>
          </a:p>
        </p:txBody>
      </p:sp>
      <p:sp>
        <p:nvSpPr>
          <p:cNvPr id="24" name="TextBox 23">
            <a:extLst>
              <a:ext uri="{FF2B5EF4-FFF2-40B4-BE49-F238E27FC236}">
                <a16:creationId xmlns:a16="http://schemas.microsoft.com/office/drawing/2014/main" id="{EEC36F21-A7B5-4BDD-BE24-FA75B2EAFBF1}"/>
              </a:ext>
            </a:extLst>
          </p:cNvPr>
          <p:cNvSpPr txBox="1"/>
          <p:nvPr/>
        </p:nvSpPr>
        <p:spPr>
          <a:xfrm>
            <a:off x="6076058" y="3476484"/>
            <a:ext cx="999859"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Cedar Rapids</a:t>
            </a:r>
          </a:p>
        </p:txBody>
      </p:sp>
      <p:sp>
        <p:nvSpPr>
          <p:cNvPr id="25" name="TextBox 24">
            <a:extLst>
              <a:ext uri="{FF2B5EF4-FFF2-40B4-BE49-F238E27FC236}">
                <a16:creationId xmlns:a16="http://schemas.microsoft.com/office/drawing/2014/main" id="{58E60E50-2074-4E53-8C7F-A872C534580B}"/>
              </a:ext>
            </a:extLst>
          </p:cNvPr>
          <p:cNvSpPr txBox="1"/>
          <p:nvPr/>
        </p:nvSpPr>
        <p:spPr>
          <a:xfrm>
            <a:off x="6848116" y="4019507"/>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Iowa City</a:t>
            </a:r>
          </a:p>
        </p:txBody>
      </p:sp>
      <p:sp>
        <p:nvSpPr>
          <p:cNvPr id="26" name="TextBox 25">
            <a:extLst>
              <a:ext uri="{FF2B5EF4-FFF2-40B4-BE49-F238E27FC236}">
                <a16:creationId xmlns:a16="http://schemas.microsoft.com/office/drawing/2014/main" id="{F3117145-DB05-4670-BF6A-5456770331B8}"/>
              </a:ext>
            </a:extLst>
          </p:cNvPr>
          <p:cNvSpPr txBox="1"/>
          <p:nvPr/>
        </p:nvSpPr>
        <p:spPr>
          <a:xfrm>
            <a:off x="7503339" y="2456391"/>
            <a:ext cx="826006" cy="253916"/>
          </a:xfrm>
          <a:prstGeom prst="rect">
            <a:avLst/>
          </a:prstGeom>
          <a:noFill/>
        </p:spPr>
        <p:txBody>
          <a:bodyPr wrap="square" rtlCol="0">
            <a:spAutoFit/>
          </a:bodyPr>
          <a:lstStyle>
            <a:defPPr>
              <a:defRPr lang="en-US"/>
            </a:defPPr>
            <a:lvl1pPr algn="ctr">
              <a:defRPr sz="1050">
                <a:ln w="0">
                  <a:solidFill>
                    <a:schemeClr val="bg1">
                      <a:lumMod val="95000"/>
                    </a:schemeClr>
                  </a:solidFill>
                </a:ln>
                <a:solidFill>
                  <a:schemeClr val="bg1"/>
                </a:solidFill>
                <a:effectLst>
                  <a:outerShdw blurRad="38100" dist="19050" dir="2700000" algn="tl" rotWithShape="0">
                    <a:schemeClr val="dk1">
                      <a:alpha val="40000"/>
                    </a:schemeClr>
                  </a:outerShdw>
                </a:effectLst>
              </a:defRPr>
            </a:lvl1pPr>
          </a:lstStyle>
          <a:p>
            <a:r>
              <a:rPr lang="en-US" dirty="0"/>
              <a:t>Dubuque</a:t>
            </a:r>
          </a:p>
        </p:txBody>
      </p:sp>
      <p:sp>
        <p:nvSpPr>
          <p:cNvPr id="27" name="TextBox 26">
            <a:extLst>
              <a:ext uri="{FF2B5EF4-FFF2-40B4-BE49-F238E27FC236}">
                <a16:creationId xmlns:a16="http://schemas.microsoft.com/office/drawing/2014/main" id="{44B4C66C-ED3F-404B-93F9-5E2EB23309C4}"/>
              </a:ext>
            </a:extLst>
          </p:cNvPr>
          <p:cNvSpPr txBox="1"/>
          <p:nvPr/>
        </p:nvSpPr>
        <p:spPr>
          <a:xfrm>
            <a:off x="8214580" y="3833641"/>
            <a:ext cx="82600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Clinton</a:t>
            </a:r>
          </a:p>
        </p:txBody>
      </p:sp>
      <p:sp>
        <p:nvSpPr>
          <p:cNvPr id="28" name="TextBox 27">
            <a:extLst>
              <a:ext uri="{FF2B5EF4-FFF2-40B4-BE49-F238E27FC236}">
                <a16:creationId xmlns:a16="http://schemas.microsoft.com/office/drawing/2014/main" id="{E9F826F6-1467-4D43-904B-1DF5136B3411}"/>
              </a:ext>
            </a:extLst>
          </p:cNvPr>
          <p:cNvSpPr txBox="1"/>
          <p:nvPr/>
        </p:nvSpPr>
        <p:spPr>
          <a:xfrm>
            <a:off x="7909261" y="4231892"/>
            <a:ext cx="826006" cy="253916"/>
          </a:xfrm>
          <a:prstGeom prst="rect">
            <a:avLst/>
          </a:prstGeom>
          <a:noFill/>
        </p:spPr>
        <p:txBody>
          <a:bodyPr wrap="square" rtlCol="0">
            <a:spAutoFit/>
          </a:bodyPr>
          <a:lstStyle/>
          <a:p>
            <a:pPr algn="ctr"/>
            <a:r>
              <a:rPr lang="en-US" sz="1050" b="1" dirty="0">
                <a:ln w="0">
                  <a:solidFill>
                    <a:schemeClr val="bg1">
                      <a:lumMod val="95000"/>
                    </a:schemeClr>
                  </a:solidFill>
                </a:ln>
                <a:solidFill>
                  <a:schemeClr val="bg1"/>
                </a:solidFill>
                <a:effectLst>
                  <a:outerShdw blurRad="38100" dist="19050" dir="2700000" algn="tl" rotWithShape="0">
                    <a:schemeClr val="dk1">
                      <a:alpha val="40000"/>
                    </a:schemeClr>
                  </a:outerShdw>
                </a:effectLst>
              </a:rPr>
              <a:t>Davenport</a:t>
            </a:r>
          </a:p>
        </p:txBody>
      </p:sp>
      <p:sp>
        <p:nvSpPr>
          <p:cNvPr id="29" name="TextBox 28">
            <a:extLst>
              <a:ext uri="{FF2B5EF4-FFF2-40B4-BE49-F238E27FC236}">
                <a16:creationId xmlns:a16="http://schemas.microsoft.com/office/drawing/2014/main" id="{DD90ACD1-380F-496A-B315-8D0301219571}"/>
              </a:ext>
            </a:extLst>
          </p:cNvPr>
          <p:cNvSpPr txBox="1"/>
          <p:nvPr/>
        </p:nvSpPr>
        <p:spPr>
          <a:xfrm>
            <a:off x="6677333" y="6055915"/>
            <a:ext cx="996789" cy="253916"/>
          </a:xfrm>
          <a:prstGeom prst="rect">
            <a:avLst/>
          </a:prstGeom>
          <a:noFill/>
        </p:spPr>
        <p:txBody>
          <a:bodyPr wrap="square" rtlCol="0">
            <a:spAutoFit/>
          </a:bodyPr>
          <a:lstStyle>
            <a:defPPr>
              <a:defRPr lang="en-US"/>
            </a:defPPr>
            <a:lvl1pPr algn="ctr">
              <a:defRPr sz="1050">
                <a:ln w="0">
                  <a:solidFill>
                    <a:schemeClr val="bg1">
                      <a:lumMod val="95000"/>
                    </a:schemeClr>
                  </a:solidFill>
                </a:ln>
                <a:solidFill>
                  <a:schemeClr val="bg1"/>
                </a:solidFill>
                <a:effectLst>
                  <a:outerShdw blurRad="38100" dist="19050" dir="2700000" algn="tl" rotWithShape="0">
                    <a:schemeClr val="dk1">
                      <a:alpha val="40000"/>
                    </a:schemeClr>
                  </a:outerShdw>
                </a:effectLst>
              </a:defRPr>
            </a:lvl1pPr>
          </a:lstStyle>
          <a:p>
            <a:r>
              <a:rPr lang="en-US" dirty="0"/>
              <a:t>Fort Madison</a:t>
            </a:r>
          </a:p>
        </p:txBody>
      </p:sp>
      <p:sp>
        <p:nvSpPr>
          <p:cNvPr id="30" name="TextBox 29">
            <a:extLst>
              <a:ext uri="{FF2B5EF4-FFF2-40B4-BE49-F238E27FC236}">
                <a16:creationId xmlns:a16="http://schemas.microsoft.com/office/drawing/2014/main" id="{939F4F46-FA39-4B86-8A72-A2E1AA52645E}"/>
              </a:ext>
            </a:extLst>
          </p:cNvPr>
          <p:cNvSpPr txBox="1"/>
          <p:nvPr/>
        </p:nvSpPr>
        <p:spPr>
          <a:xfrm>
            <a:off x="7075917" y="4606518"/>
            <a:ext cx="925816" cy="253916"/>
          </a:xfrm>
          <a:prstGeom prst="rect">
            <a:avLst/>
          </a:prstGeom>
          <a:noFill/>
        </p:spPr>
        <p:txBody>
          <a:bodyPr wrap="square" rtlCol="0">
            <a:spAutoFit/>
          </a:bodyPr>
          <a:lstStyle>
            <a:defPPr>
              <a:defRPr lang="en-US"/>
            </a:defPPr>
            <a:lvl1pPr algn="ctr">
              <a:defRPr sz="1050">
                <a:ln w="0">
                  <a:solidFill>
                    <a:schemeClr val="bg1">
                      <a:lumMod val="95000"/>
                    </a:schemeClr>
                  </a:solidFill>
                </a:ln>
                <a:solidFill>
                  <a:schemeClr val="bg1"/>
                </a:solidFill>
                <a:effectLst>
                  <a:outerShdw blurRad="38100" dist="19050" dir="2700000" algn="tl" rotWithShape="0">
                    <a:schemeClr val="dk1">
                      <a:alpha val="40000"/>
                    </a:schemeClr>
                  </a:outerShdw>
                </a:effectLst>
              </a:defRPr>
            </a:lvl1pPr>
          </a:lstStyle>
          <a:p>
            <a:r>
              <a:rPr lang="en-US" dirty="0"/>
              <a:t>Muscatine</a:t>
            </a:r>
          </a:p>
        </p:txBody>
      </p:sp>
      <p:sp>
        <p:nvSpPr>
          <p:cNvPr id="31" name="TextBox 30">
            <a:extLst>
              <a:ext uri="{FF2B5EF4-FFF2-40B4-BE49-F238E27FC236}">
                <a16:creationId xmlns:a16="http://schemas.microsoft.com/office/drawing/2014/main" id="{DBD47B93-E2CD-4364-8FDD-49C9A5A76013}"/>
              </a:ext>
            </a:extLst>
          </p:cNvPr>
          <p:cNvSpPr txBox="1"/>
          <p:nvPr/>
        </p:nvSpPr>
        <p:spPr>
          <a:xfrm>
            <a:off x="4349724" y="3443367"/>
            <a:ext cx="1115267" cy="253916"/>
          </a:xfrm>
          <a:prstGeom prst="rect">
            <a:avLst/>
          </a:prstGeom>
          <a:noFill/>
        </p:spPr>
        <p:txBody>
          <a:bodyPr wrap="square" rtlCol="0">
            <a:spAutoFit/>
          </a:bodyPr>
          <a:lstStyle>
            <a:defPPr>
              <a:defRPr lang="en-US"/>
            </a:defPPr>
            <a:lvl1pPr algn="ctr">
              <a:defRPr sz="1050">
                <a:ln w="0">
                  <a:solidFill>
                    <a:schemeClr val="bg1">
                      <a:lumMod val="95000"/>
                    </a:schemeClr>
                  </a:solidFill>
                </a:ln>
                <a:solidFill>
                  <a:schemeClr val="bg1"/>
                </a:solidFill>
                <a:effectLst>
                  <a:outerShdw blurRad="38100" dist="19050" dir="2700000" algn="tl" rotWithShape="0">
                    <a:schemeClr val="dk1">
                      <a:alpha val="40000"/>
                    </a:schemeClr>
                  </a:outerShdw>
                </a:effectLst>
              </a:defRPr>
            </a:lvl1pPr>
          </a:lstStyle>
          <a:p>
            <a:r>
              <a:rPr lang="en-US" dirty="0"/>
              <a:t>Marshalltown</a:t>
            </a:r>
          </a:p>
        </p:txBody>
      </p:sp>
      <p:sp>
        <p:nvSpPr>
          <p:cNvPr id="32" name="TextBox 31">
            <a:extLst>
              <a:ext uri="{FF2B5EF4-FFF2-40B4-BE49-F238E27FC236}">
                <a16:creationId xmlns:a16="http://schemas.microsoft.com/office/drawing/2014/main" id="{5B3A2858-8212-438B-9E2F-4641F03978DE}"/>
              </a:ext>
            </a:extLst>
          </p:cNvPr>
          <p:cNvSpPr txBox="1"/>
          <p:nvPr/>
        </p:nvSpPr>
        <p:spPr>
          <a:xfrm>
            <a:off x="5537331" y="2457680"/>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Waterloo</a:t>
            </a:r>
          </a:p>
        </p:txBody>
      </p:sp>
      <p:sp>
        <p:nvSpPr>
          <p:cNvPr id="33" name="TextBox 32">
            <a:extLst>
              <a:ext uri="{FF2B5EF4-FFF2-40B4-BE49-F238E27FC236}">
                <a16:creationId xmlns:a16="http://schemas.microsoft.com/office/drawing/2014/main" id="{477E1E24-9E76-401A-9C39-6476D95E4E5A}"/>
              </a:ext>
            </a:extLst>
          </p:cNvPr>
          <p:cNvSpPr txBox="1"/>
          <p:nvPr/>
        </p:nvSpPr>
        <p:spPr>
          <a:xfrm>
            <a:off x="4711325" y="1402805"/>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Mason City</a:t>
            </a:r>
          </a:p>
        </p:txBody>
      </p:sp>
      <p:sp>
        <p:nvSpPr>
          <p:cNvPr id="34" name="TextBox 33">
            <a:extLst>
              <a:ext uri="{FF2B5EF4-FFF2-40B4-BE49-F238E27FC236}">
                <a16:creationId xmlns:a16="http://schemas.microsoft.com/office/drawing/2014/main" id="{F6686F04-E6A0-4168-B5E3-8F2BFE96FD84}"/>
              </a:ext>
            </a:extLst>
          </p:cNvPr>
          <p:cNvSpPr txBox="1"/>
          <p:nvPr/>
        </p:nvSpPr>
        <p:spPr>
          <a:xfrm>
            <a:off x="361860" y="2528098"/>
            <a:ext cx="82600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Sioux City</a:t>
            </a:r>
          </a:p>
        </p:txBody>
      </p:sp>
      <p:sp>
        <p:nvSpPr>
          <p:cNvPr id="35" name="TextBox 34">
            <a:extLst>
              <a:ext uri="{FF2B5EF4-FFF2-40B4-BE49-F238E27FC236}">
                <a16:creationId xmlns:a16="http://schemas.microsoft.com/office/drawing/2014/main" id="{2CE65FF0-0DE9-459E-8B6A-CC60C6CF818A}"/>
              </a:ext>
            </a:extLst>
          </p:cNvPr>
          <p:cNvSpPr txBox="1"/>
          <p:nvPr/>
        </p:nvSpPr>
        <p:spPr>
          <a:xfrm>
            <a:off x="947215" y="4850190"/>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Council Bluffs</a:t>
            </a:r>
          </a:p>
        </p:txBody>
      </p:sp>
      <p:sp>
        <p:nvSpPr>
          <p:cNvPr id="36" name="TextBox 35">
            <a:extLst>
              <a:ext uri="{FF2B5EF4-FFF2-40B4-BE49-F238E27FC236}">
                <a16:creationId xmlns:a16="http://schemas.microsoft.com/office/drawing/2014/main" id="{40DA1EDB-F728-431B-B683-7C48A6101D1D}"/>
              </a:ext>
            </a:extLst>
          </p:cNvPr>
          <p:cNvSpPr txBox="1"/>
          <p:nvPr/>
        </p:nvSpPr>
        <p:spPr>
          <a:xfrm>
            <a:off x="5249762" y="5318219"/>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Ottumwa</a:t>
            </a:r>
          </a:p>
        </p:txBody>
      </p:sp>
      <p:sp>
        <p:nvSpPr>
          <p:cNvPr id="37" name="TextBox 36">
            <a:extLst>
              <a:ext uri="{FF2B5EF4-FFF2-40B4-BE49-F238E27FC236}">
                <a16:creationId xmlns:a16="http://schemas.microsoft.com/office/drawing/2014/main" id="{2839286A-86EF-4182-8A5D-0590F9A84046}"/>
              </a:ext>
            </a:extLst>
          </p:cNvPr>
          <p:cNvSpPr txBox="1"/>
          <p:nvPr/>
        </p:nvSpPr>
        <p:spPr>
          <a:xfrm>
            <a:off x="21399" y="1958624"/>
            <a:ext cx="925816"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Le Mars</a:t>
            </a:r>
          </a:p>
        </p:txBody>
      </p:sp>
      <p:sp>
        <p:nvSpPr>
          <p:cNvPr id="38" name="TextBox 37">
            <a:extLst>
              <a:ext uri="{FF2B5EF4-FFF2-40B4-BE49-F238E27FC236}">
                <a16:creationId xmlns:a16="http://schemas.microsoft.com/office/drawing/2014/main" id="{1B8C2DB2-8A73-442F-8902-258AB48F6DDD}"/>
              </a:ext>
            </a:extLst>
          </p:cNvPr>
          <p:cNvSpPr txBox="1"/>
          <p:nvPr/>
        </p:nvSpPr>
        <p:spPr>
          <a:xfrm>
            <a:off x="2610447" y="2694272"/>
            <a:ext cx="826006" cy="261610"/>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Fort Dodge</a:t>
            </a:r>
          </a:p>
        </p:txBody>
      </p:sp>
      <p:sp>
        <p:nvSpPr>
          <p:cNvPr id="39" name="TextBox 38">
            <a:extLst>
              <a:ext uri="{FF2B5EF4-FFF2-40B4-BE49-F238E27FC236}">
                <a16:creationId xmlns:a16="http://schemas.microsoft.com/office/drawing/2014/main" id="{F777F40A-C320-457D-91D9-F429CD089B58}"/>
              </a:ext>
            </a:extLst>
          </p:cNvPr>
          <p:cNvSpPr txBox="1"/>
          <p:nvPr/>
        </p:nvSpPr>
        <p:spPr>
          <a:xfrm>
            <a:off x="914792" y="5801999"/>
            <a:ext cx="958239" cy="253916"/>
          </a:xfrm>
          <a:prstGeom prst="rect">
            <a:avLst/>
          </a:prstGeom>
          <a:noFill/>
        </p:spPr>
        <p:txBody>
          <a:bodyPr wrap="square" rtlCol="0">
            <a:spAutoFit/>
          </a:bodyPr>
          <a:lstStyle/>
          <a:p>
            <a:pPr algn="ctr"/>
            <a:r>
              <a:rPr lang="en-US" sz="1050" dirty="0">
                <a:ln w="0">
                  <a:solidFill>
                    <a:schemeClr val="bg1">
                      <a:lumMod val="95000"/>
                    </a:schemeClr>
                  </a:solidFill>
                </a:ln>
                <a:solidFill>
                  <a:schemeClr val="bg1"/>
                </a:solidFill>
                <a:effectLst>
                  <a:outerShdw blurRad="38100" dist="19050" dir="2700000" algn="tl" rotWithShape="0">
                    <a:schemeClr val="dk1">
                      <a:alpha val="40000"/>
                    </a:schemeClr>
                  </a:outerShdw>
                </a:effectLst>
              </a:rPr>
              <a:t>Shenandoah</a:t>
            </a:r>
          </a:p>
        </p:txBody>
      </p:sp>
    </p:spTree>
    <p:extLst>
      <p:ext uri="{BB962C8B-B14F-4D97-AF65-F5344CB8AC3E}">
        <p14:creationId xmlns:p14="http://schemas.microsoft.com/office/powerpoint/2010/main" val="361412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E2214-7240-4F0A-84B9-6E75D52975B9}"/>
              </a:ext>
            </a:extLst>
          </p:cNvPr>
          <p:cNvPicPr>
            <a:picLocks noChangeAspect="1"/>
          </p:cNvPicPr>
          <p:nvPr/>
        </p:nvPicPr>
        <p:blipFill rotWithShape="1">
          <a:blip r:embed="rId3"/>
          <a:srcRect t="1114" b="3120"/>
          <a:stretch/>
        </p:blipFill>
        <p:spPr>
          <a:xfrm>
            <a:off x="0" y="1022035"/>
            <a:ext cx="9144000" cy="5835965"/>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Example Application of Overall Composite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2" name="Slide Number Placeholder 1">
            <a:extLst>
              <a:ext uri="{FF2B5EF4-FFF2-40B4-BE49-F238E27FC236}">
                <a16:creationId xmlns:a16="http://schemas.microsoft.com/office/drawing/2014/main" id="{B6CED4EC-63A1-4685-8B43-9529530456C3}"/>
              </a:ext>
            </a:extLst>
          </p:cNvPr>
          <p:cNvSpPr>
            <a:spLocks noGrp="1"/>
          </p:cNvSpPr>
          <p:nvPr>
            <p:ph type="sldNum" sz="quarter" idx="12"/>
          </p:nvPr>
        </p:nvSpPr>
        <p:spPr/>
        <p:txBody>
          <a:bodyPr/>
          <a:lstStyle/>
          <a:p>
            <a:fld id="{C581C4B4-EB97-4DE8-B44C-C52B3D3E6046}" type="slidenum">
              <a:rPr lang="en-US" smtClean="0">
                <a:solidFill>
                  <a:schemeClr val="bg1"/>
                </a:solidFill>
              </a:rPr>
              <a:t>21</a:t>
            </a:fld>
            <a:endParaRPr lang="en-US" dirty="0">
              <a:solidFill>
                <a:schemeClr val="bg1"/>
              </a:solidFill>
            </a:endParaRPr>
          </a:p>
        </p:txBody>
      </p:sp>
      <p:sp>
        <p:nvSpPr>
          <p:cNvPr id="13" name="Rectangle 12">
            <a:extLst>
              <a:ext uri="{FF2B5EF4-FFF2-40B4-BE49-F238E27FC236}">
                <a16:creationId xmlns:a16="http://schemas.microsoft.com/office/drawing/2014/main" id="{522CFB76-E6AA-4AAA-96C7-54EE2899EB79}"/>
              </a:ext>
            </a:extLst>
          </p:cNvPr>
          <p:cNvSpPr/>
          <p:nvPr/>
        </p:nvSpPr>
        <p:spPr>
          <a:xfrm>
            <a:off x="0" y="4348424"/>
            <a:ext cx="734940" cy="25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433079E-DFEF-4208-9CAC-C5B8121A2FBF}"/>
              </a:ext>
            </a:extLst>
          </p:cNvPr>
          <p:cNvPicPr>
            <a:picLocks noChangeAspect="1"/>
          </p:cNvPicPr>
          <p:nvPr/>
        </p:nvPicPr>
        <p:blipFill>
          <a:blip r:embed="rId4"/>
          <a:stretch>
            <a:fillRect/>
          </a:stretch>
        </p:blipFill>
        <p:spPr>
          <a:xfrm>
            <a:off x="117147" y="4725253"/>
            <a:ext cx="438150" cy="1752600"/>
          </a:xfrm>
          <a:prstGeom prst="rect">
            <a:avLst/>
          </a:prstGeom>
        </p:spPr>
      </p:pic>
      <p:sp>
        <p:nvSpPr>
          <p:cNvPr id="19" name="TextBox 18">
            <a:extLst>
              <a:ext uri="{FF2B5EF4-FFF2-40B4-BE49-F238E27FC236}">
                <a16:creationId xmlns:a16="http://schemas.microsoft.com/office/drawing/2014/main" id="{DD390BBC-FED1-4A88-86FA-5302F823C550}"/>
              </a:ext>
            </a:extLst>
          </p:cNvPr>
          <p:cNvSpPr txBox="1"/>
          <p:nvPr/>
        </p:nvSpPr>
        <p:spPr>
          <a:xfrm>
            <a:off x="-85460" y="4348425"/>
            <a:ext cx="897308" cy="400110"/>
          </a:xfrm>
          <a:prstGeom prst="rect">
            <a:avLst/>
          </a:prstGeom>
          <a:noFill/>
        </p:spPr>
        <p:txBody>
          <a:bodyPr wrap="square" rtlCol="0">
            <a:spAutoFit/>
          </a:bodyPr>
          <a:lstStyle/>
          <a:p>
            <a:pPr algn="ctr"/>
            <a:r>
              <a:rPr lang="en-US" sz="1000" b="1" dirty="0"/>
              <a:t>More Transit Dependent</a:t>
            </a:r>
          </a:p>
        </p:txBody>
      </p:sp>
      <p:sp>
        <p:nvSpPr>
          <p:cNvPr id="21" name="TextBox 20">
            <a:extLst>
              <a:ext uri="{FF2B5EF4-FFF2-40B4-BE49-F238E27FC236}">
                <a16:creationId xmlns:a16="http://schemas.microsoft.com/office/drawing/2014/main" id="{7450817B-8F0C-4C95-A9B3-167C58DEC7EA}"/>
              </a:ext>
            </a:extLst>
          </p:cNvPr>
          <p:cNvSpPr txBox="1"/>
          <p:nvPr/>
        </p:nvSpPr>
        <p:spPr>
          <a:xfrm>
            <a:off x="-85460" y="6447909"/>
            <a:ext cx="897308" cy="400110"/>
          </a:xfrm>
          <a:prstGeom prst="rect">
            <a:avLst/>
          </a:prstGeom>
          <a:noFill/>
        </p:spPr>
        <p:txBody>
          <a:bodyPr wrap="square" rtlCol="0">
            <a:spAutoFit/>
          </a:bodyPr>
          <a:lstStyle/>
          <a:p>
            <a:pPr algn="ctr"/>
            <a:r>
              <a:rPr lang="en-US" sz="1000" b="1" dirty="0"/>
              <a:t>Less Transit Dependent</a:t>
            </a:r>
          </a:p>
        </p:txBody>
      </p:sp>
    </p:spTree>
    <p:extLst>
      <p:ext uri="{BB962C8B-B14F-4D97-AF65-F5344CB8AC3E}">
        <p14:creationId xmlns:p14="http://schemas.microsoft.com/office/powerpoint/2010/main" val="378055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AE255-9FEB-49E1-A0FC-0B6DC418B092}"/>
              </a:ext>
            </a:extLst>
          </p:cNvPr>
          <p:cNvPicPr>
            <a:picLocks noChangeAspect="1"/>
          </p:cNvPicPr>
          <p:nvPr/>
        </p:nvPicPr>
        <p:blipFill rotWithShape="1">
          <a:blip r:embed="rId3"/>
          <a:srcRect l="449" b="3200"/>
          <a:stretch/>
        </p:blipFill>
        <p:spPr>
          <a:xfrm>
            <a:off x="0" y="995700"/>
            <a:ext cx="9144000" cy="5862300"/>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Example Application of Overall Composite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2" name="Picture 1">
            <a:extLst>
              <a:ext uri="{FF2B5EF4-FFF2-40B4-BE49-F238E27FC236}">
                <a16:creationId xmlns:a16="http://schemas.microsoft.com/office/drawing/2014/main" id="{6B260577-4A48-4E92-AD2A-A11304AFB0E0}"/>
              </a:ext>
            </a:extLst>
          </p:cNvPr>
          <p:cNvPicPr>
            <a:picLocks noChangeAspect="1"/>
          </p:cNvPicPr>
          <p:nvPr/>
        </p:nvPicPr>
        <p:blipFill>
          <a:blip r:embed="rId4"/>
          <a:stretch>
            <a:fillRect/>
          </a:stretch>
        </p:blipFill>
        <p:spPr>
          <a:xfrm>
            <a:off x="6575992" y="1202996"/>
            <a:ext cx="2494433" cy="1637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36402384-C238-4EDC-BBD0-A7BEE38C1445}"/>
              </a:ext>
            </a:extLst>
          </p:cNvPr>
          <p:cNvPicPr>
            <a:picLocks noChangeAspect="1"/>
          </p:cNvPicPr>
          <p:nvPr/>
        </p:nvPicPr>
        <p:blipFill>
          <a:blip r:embed="rId5"/>
          <a:stretch>
            <a:fillRect/>
          </a:stretch>
        </p:blipFill>
        <p:spPr>
          <a:xfrm>
            <a:off x="6575992" y="2978654"/>
            <a:ext cx="2494433" cy="1638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8605B45-431A-4878-8BA4-D0C13C96E644}"/>
              </a:ext>
            </a:extLst>
          </p:cNvPr>
          <p:cNvPicPr>
            <a:picLocks noChangeAspect="1"/>
          </p:cNvPicPr>
          <p:nvPr/>
        </p:nvPicPr>
        <p:blipFill>
          <a:blip r:embed="rId6"/>
          <a:stretch>
            <a:fillRect/>
          </a:stretch>
        </p:blipFill>
        <p:spPr>
          <a:xfrm>
            <a:off x="6575992" y="4776625"/>
            <a:ext cx="2494433" cy="1636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C89CF2E-20AA-4C83-BA74-DB0B49BD8E2B}"/>
              </a:ext>
            </a:extLst>
          </p:cNvPr>
          <p:cNvSpPr txBox="1"/>
          <p:nvPr/>
        </p:nvSpPr>
        <p:spPr>
          <a:xfrm>
            <a:off x="7414468" y="1139935"/>
            <a:ext cx="817479" cy="338554"/>
          </a:xfrm>
          <a:prstGeom prst="rect">
            <a:avLst/>
          </a:prstGeom>
          <a:noFill/>
        </p:spPr>
        <p:txBody>
          <a:bodyPr wrap="square" rtlCol="0">
            <a:spAutoFit/>
          </a:bodyPr>
          <a:lstStyle>
            <a:defPPr>
              <a:defRPr lang="en-US"/>
            </a:defPPr>
          </a:lstStyle>
          <a:p>
            <a:pPr algn="ctr"/>
            <a:r>
              <a:rPr lang="en-US" sz="1600" dirty="0">
                <a:latin typeface="Aharoni" panose="02010803020104030203" pitchFamily="2" charset="-79"/>
                <a:cs typeface="Aharoni" panose="02010803020104030203" pitchFamily="2" charset="-79"/>
              </a:rPr>
              <a:t>Race</a:t>
            </a:r>
          </a:p>
        </p:txBody>
      </p:sp>
      <p:sp>
        <p:nvSpPr>
          <p:cNvPr id="13" name="TextBox 12">
            <a:extLst>
              <a:ext uri="{FF2B5EF4-FFF2-40B4-BE49-F238E27FC236}">
                <a16:creationId xmlns:a16="http://schemas.microsoft.com/office/drawing/2014/main" id="{3EFAAFF6-A233-4562-B4D2-986BD7669038}"/>
              </a:ext>
            </a:extLst>
          </p:cNvPr>
          <p:cNvSpPr txBox="1"/>
          <p:nvPr/>
        </p:nvSpPr>
        <p:spPr>
          <a:xfrm>
            <a:off x="6958044" y="2910756"/>
            <a:ext cx="1730326" cy="338554"/>
          </a:xfrm>
          <a:prstGeom prst="rect">
            <a:avLst/>
          </a:prstGeom>
          <a:noFill/>
        </p:spPr>
        <p:txBody>
          <a:bodyPr wrap="square" rtlCol="0">
            <a:spAutoFit/>
          </a:bodyPr>
          <a:lstStyle>
            <a:defPPr>
              <a:defRPr lang="en-US"/>
            </a:defPPr>
            <a:lvl1pPr algn="ctr">
              <a:defRPr sz="1600">
                <a:latin typeface="Aharoni" panose="02010803020104030203" pitchFamily="2" charset="-79"/>
                <a:cs typeface="Aharoni" panose="02010803020104030203" pitchFamily="2" charset="-79"/>
              </a:defRPr>
            </a:lvl1pPr>
          </a:lstStyle>
          <a:p>
            <a:r>
              <a:rPr lang="en-US" dirty="0"/>
              <a:t>Language</a:t>
            </a:r>
          </a:p>
        </p:txBody>
      </p:sp>
      <p:sp>
        <p:nvSpPr>
          <p:cNvPr id="14" name="TextBox 13">
            <a:extLst>
              <a:ext uri="{FF2B5EF4-FFF2-40B4-BE49-F238E27FC236}">
                <a16:creationId xmlns:a16="http://schemas.microsoft.com/office/drawing/2014/main" id="{6C58CADD-77B3-4C8C-8FD8-CBB0EF8BFCA1}"/>
              </a:ext>
            </a:extLst>
          </p:cNvPr>
          <p:cNvSpPr txBox="1"/>
          <p:nvPr/>
        </p:nvSpPr>
        <p:spPr>
          <a:xfrm>
            <a:off x="6302326" y="4721970"/>
            <a:ext cx="3330225" cy="338554"/>
          </a:xfrm>
          <a:prstGeom prst="rect">
            <a:avLst/>
          </a:prstGeom>
          <a:noFill/>
        </p:spPr>
        <p:txBody>
          <a:bodyPr wrap="square" rtlCol="0">
            <a:spAutoFit/>
          </a:bodyPr>
          <a:lstStyle>
            <a:defPPr>
              <a:defRPr lang="en-US"/>
            </a:defPPr>
            <a:lvl1pPr algn="ctr">
              <a:defRPr sz="1600">
                <a:latin typeface="Aharoni" panose="02010803020104030203" pitchFamily="2" charset="-79"/>
                <a:cs typeface="Aharoni" panose="02010803020104030203" pitchFamily="2" charset="-79"/>
              </a:defRPr>
            </a:lvl1pPr>
          </a:lstStyle>
          <a:p>
            <a:r>
              <a:rPr lang="en-US" dirty="0"/>
              <a:t>Population Density</a:t>
            </a:r>
          </a:p>
        </p:txBody>
      </p:sp>
      <p:sp>
        <p:nvSpPr>
          <p:cNvPr id="21" name="TextBox 20">
            <a:extLst>
              <a:ext uri="{FF2B5EF4-FFF2-40B4-BE49-F238E27FC236}">
                <a16:creationId xmlns:a16="http://schemas.microsoft.com/office/drawing/2014/main" id="{C551526A-84D4-46D7-821C-867801DAE04B}"/>
              </a:ext>
            </a:extLst>
          </p:cNvPr>
          <p:cNvSpPr txBox="1"/>
          <p:nvPr/>
        </p:nvSpPr>
        <p:spPr>
          <a:xfrm>
            <a:off x="6554616" y="896385"/>
            <a:ext cx="2532065" cy="276999"/>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txBody>
          <a:bodyPr wrap="square" rtlCol="0" anchor="ctr">
            <a:spAutoFit/>
          </a:bodyPr>
          <a:lstStyle>
            <a:defPPr>
              <a:defRPr lang="en-US"/>
            </a:defPPr>
          </a:lstStyle>
          <a:p>
            <a:pPr algn="ctr"/>
            <a:r>
              <a:rPr lang="en-US" sz="1200" dirty="0">
                <a:latin typeface="Aharoni" panose="02010803020104030203" pitchFamily="2" charset="-79"/>
                <a:cs typeface="Aharoni" panose="02010803020104030203" pitchFamily="2" charset="-79"/>
              </a:rPr>
              <a:t>Non-Weighted Factors</a:t>
            </a:r>
          </a:p>
        </p:txBody>
      </p:sp>
      <p:sp>
        <p:nvSpPr>
          <p:cNvPr id="7" name="Slide Number Placeholder 6">
            <a:extLst>
              <a:ext uri="{FF2B5EF4-FFF2-40B4-BE49-F238E27FC236}">
                <a16:creationId xmlns:a16="http://schemas.microsoft.com/office/drawing/2014/main" id="{837767DB-453A-46FC-86BF-1D6BEBCD697D}"/>
              </a:ext>
            </a:extLst>
          </p:cNvPr>
          <p:cNvSpPr>
            <a:spLocks noGrp="1"/>
          </p:cNvSpPr>
          <p:nvPr>
            <p:ph type="sldNum" sz="quarter" idx="12"/>
          </p:nvPr>
        </p:nvSpPr>
        <p:spPr/>
        <p:txBody>
          <a:bodyPr/>
          <a:lstStyle/>
          <a:p>
            <a:fld id="{C581C4B4-EB97-4DE8-B44C-C52B3D3E6046}" type="slidenum">
              <a:rPr lang="en-US" smtClean="0">
                <a:solidFill>
                  <a:schemeClr val="bg1"/>
                </a:solidFill>
              </a:rPr>
              <a:t>22</a:t>
            </a:fld>
            <a:endParaRPr lang="en-US" dirty="0">
              <a:solidFill>
                <a:schemeClr val="bg1"/>
              </a:solidFill>
            </a:endParaRPr>
          </a:p>
        </p:txBody>
      </p:sp>
      <p:sp>
        <p:nvSpPr>
          <p:cNvPr id="8" name="Rectangle 7">
            <a:extLst>
              <a:ext uri="{FF2B5EF4-FFF2-40B4-BE49-F238E27FC236}">
                <a16:creationId xmlns:a16="http://schemas.microsoft.com/office/drawing/2014/main" id="{D304EE40-D828-443F-89F8-121E6F928756}"/>
              </a:ext>
            </a:extLst>
          </p:cNvPr>
          <p:cNvSpPr/>
          <p:nvPr/>
        </p:nvSpPr>
        <p:spPr>
          <a:xfrm>
            <a:off x="0" y="4348424"/>
            <a:ext cx="734940" cy="25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10EC308-043D-4FBB-97B8-964605E73DD4}"/>
              </a:ext>
            </a:extLst>
          </p:cNvPr>
          <p:cNvPicPr>
            <a:picLocks noChangeAspect="1"/>
          </p:cNvPicPr>
          <p:nvPr/>
        </p:nvPicPr>
        <p:blipFill>
          <a:blip r:embed="rId7"/>
          <a:stretch>
            <a:fillRect/>
          </a:stretch>
        </p:blipFill>
        <p:spPr>
          <a:xfrm>
            <a:off x="117147" y="4725253"/>
            <a:ext cx="438150" cy="1752600"/>
          </a:xfrm>
          <a:prstGeom prst="rect">
            <a:avLst/>
          </a:prstGeom>
        </p:spPr>
      </p:pic>
      <p:sp>
        <p:nvSpPr>
          <p:cNvPr id="22" name="TextBox 21">
            <a:extLst>
              <a:ext uri="{FF2B5EF4-FFF2-40B4-BE49-F238E27FC236}">
                <a16:creationId xmlns:a16="http://schemas.microsoft.com/office/drawing/2014/main" id="{2C96942D-9153-4D73-9A14-929B79952ECF}"/>
              </a:ext>
            </a:extLst>
          </p:cNvPr>
          <p:cNvSpPr txBox="1"/>
          <p:nvPr/>
        </p:nvSpPr>
        <p:spPr>
          <a:xfrm>
            <a:off x="-85460" y="4348425"/>
            <a:ext cx="897308" cy="400110"/>
          </a:xfrm>
          <a:prstGeom prst="rect">
            <a:avLst/>
          </a:prstGeom>
          <a:noFill/>
        </p:spPr>
        <p:txBody>
          <a:bodyPr wrap="square" rtlCol="0">
            <a:spAutoFit/>
          </a:bodyPr>
          <a:lstStyle/>
          <a:p>
            <a:pPr algn="ctr"/>
            <a:r>
              <a:rPr lang="en-US" sz="1000" b="1" dirty="0"/>
              <a:t>More Transit Dependent</a:t>
            </a:r>
          </a:p>
        </p:txBody>
      </p:sp>
      <p:sp>
        <p:nvSpPr>
          <p:cNvPr id="23" name="TextBox 22">
            <a:extLst>
              <a:ext uri="{FF2B5EF4-FFF2-40B4-BE49-F238E27FC236}">
                <a16:creationId xmlns:a16="http://schemas.microsoft.com/office/drawing/2014/main" id="{822C7C95-1FDC-4361-AA75-69A3032A9BB0}"/>
              </a:ext>
            </a:extLst>
          </p:cNvPr>
          <p:cNvSpPr txBox="1"/>
          <p:nvPr/>
        </p:nvSpPr>
        <p:spPr>
          <a:xfrm>
            <a:off x="-85460" y="6447909"/>
            <a:ext cx="897308" cy="400110"/>
          </a:xfrm>
          <a:prstGeom prst="rect">
            <a:avLst/>
          </a:prstGeom>
          <a:noFill/>
        </p:spPr>
        <p:txBody>
          <a:bodyPr wrap="square" rtlCol="0">
            <a:spAutoFit/>
          </a:bodyPr>
          <a:lstStyle/>
          <a:p>
            <a:pPr algn="ctr"/>
            <a:r>
              <a:rPr lang="en-US" sz="1000" b="1" dirty="0"/>
              <a:t>Less Transit Dependent</a:t>
            </a:r>
          </a:p>
        </p:txBody>
      </p:sp>
    </p:spTree>
    <p:extLst>
      <p:ext uri="{BB962C8B-B14F-4D97-AF65-F5344CB8AC3E}">
        <p14:creationId xmlns:p14="http://schemas.microsoft.com/office/powerpoint/2010/main" val="2502447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CC827B-4A51-4347-912B-19D4CF9A60C5}"/>
              </a:ext>
            </a:extLst>
          </p:cNvPr>
          <p:cNvGrpSpPr/>
          <p:nvPr/>
        </p:nvGrpSpPr>
        <p:grpSpPr>
          <a:xfrm>
            <a:off x="494907" y="3933798"/>
            <a:ext cx="8107052" cy="91440"/>
            <a:chOff x="494907" y="3206527"/>
            <a:chExt cx="8107052" cy="91440"/>
          </a:xfrm>
        </p:grpSpPr>
        <p:cxnSp>
          <p:nvCxnSpPr>
            <p:cNvPr id="13" name="Straight Connector 12">
              <a:extLst>
                <a:ext uri="{FF2B5EF4-FFF2-40B4-BE49-F238E27FC236}">
                  <a16:creationId xmlns:a16="http://schemas.microsoft.com/office/drawing/2014/main" id="{25A0E5E7-8C84-436B-8788-419528BFAF35}"/>
                </a:ext>
              </a:extLst>
            </p:cNvPr>
            <p:cNvCxnSpPr/>
            <p:nvPr/>
          </p:nvCxnSpPr>
          <p:spPr>
            <a:xfrm>
              <a:off x="542041" y="3252247"/>
              <a:ext cx="8059918" cy="0"/>
            </a:xfrm>
            <a:prstGeom prst="line">
              <a:avLst/>
            </a:prstGeom>
            <a:ln w="25400">
              <a:solidFill>
                <a:srgbClr val="53565A"/>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217E7CB-45C0-4C61-9B41-9AF09074DAF9}"/>
                </a:ext>
              </a:extLst>
            </p:cNvPr>
            <p:cNvSpPr/>
            <p:nvPr/>
          </p:nvSpPr>
          <p:spPr>
            <a:xfrm>
              <a:off x="494907" y="3206527"/>
              <a:ext cx="91440" cy="9144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8EEDC74-188C-4B4A-BA07-44FA2AA804F5}"/>
              </a:ext>
            </a:extLst>
          </p:cNvPr>
          <p:cNvGrpSpPr/>
          <p:nvPr/>
        </p:nvGrpSpPr>
        <p:grpSpPr>
          <a:xfrm>
            <a:off x="843700" y="1872313"/>
            <a:ext cx="1097280" cy="2198645"/>
            <a:chOff x="636309" y="1145042"/>
            <a:chExt cx="1097280" cy="2198645"/>
          </a:xfrm>
        </p:grpSpPr>
        <p:grpSp>
          <p:nvGrpSpPr>
            <p:cNvPr id="17" name="Group 16">
              <a:extLst>
                <a:ext uri="{FF2B5EF4-FFF2-40B4-BE49-F238E27FC236}">
                  <a16:creationId xmlns:a16="http://schemas.microsoft.com/office/drawing/2014/main" id="{A95C04F0-424F-42B0-952A-65E7768B0E75}"/>
                </a:ext>
              </a:extLst>
            </p:cNvPr>
            <p:cNvGrpSpPr/>
            <p:nvPr/>
          </p:nvGrpSpPr>
          <p:grpSpPr>
            <a:xfrm>
              <a:off x="636309" y="1145042"/>
              <a:ext cx="1097280" cy="2198645"/>
              <a:chOff x="636309" y="1145042"/>
              <a:chExt cx="1097280" cy="2198645"/>
            </a:xfrm>
          </p:grpSpPr>
          <p:sp>
            <p:nvSpPr>
              <p:cNvPr id="20" name="Oval 19">
                <a:extLst>
                  <a:ext uri="{FF2B5EF4-FFF2-40B4-BE49-F238E27FC236}">
                    <a16:creationId xmlns:a16="http://schemas.microsoft.com/office/drawing/2014/main" id="{04DBE4D2-8845-4455-82AD-D3E7D41E8938}"/>
                  </a:ext>
                </a:extLst>
              </p:cNvPr>
              <p:cNvSpPr/>
              <p:nvPr/>
            </p:nvSpPr>
            <p:spPr>
              <a:xfrm>
                <a:off x="1093509" y="3160807"/>
                <a:ext cx="182880" cy="1828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12CC5B8-41F7-4FE9-BF41-8EA35A518177}"/>
                  </a:ext>
                </a:extLst>
              </p:cNvPr>
              <p:cNvSpPr/>
              <p:nvPr/>
            </p:nvSpPr>
            <p:spPr>
              <a:xfrm>
                <a:off x="636309" y="1145042"/>
                <a:ext cx="1097280" cy="10972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C91146-AB88-4028-8F05-CD56B9AE06ED}"/>
                  </a:ext>
                </a:extLst>
              </p:cNvPr>
              <p:cNvSpPr/>
              <p:nvPr/>
            </p:nvSpPr>
            <p:spPr>
              <a:xfrm>
                <a:off x="727749" y="1236482"/>
                <a:ext cx="914400" cy="914400"/>
              </a:xfrm>
              <a:prstGeom prst="ellipse">
                <a:avLst/>
              </a:prstGeom>
              <a:solidFill>
                <a:srgbClr val="4698C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5D7EEC2-77E9-4E84-979D-3CC686CCC361}"/>
                  </a:ext>
                </a:extLst>
              </p:cNvPr>
              <p:cNvCxnSpPr>
                <a:stCxn id="21" idx="4"/>
                <a:endCxn id="20" idx="0"/>
              </p:cNvCxnSpPr>
              <p:nvPr/>
            </p:nvCxnSpPr>
            <p:spPr>
              <a:xfrm>
                <a:off x="1184949" y="2242322"/>
                <a:ext cx="0" cy="918485"/>
              </a:xfrm>
              <a:prstGeom prst="line">
                <a:avLst/>
              </a:prstGeom>
              <a:ln w="25400">
                <a:solidFill>
                  <a:srgbClr val="4698CB"/>
                </a:solidFill>
              </a:ln>
            </p:spPr>
            <p:style>
              <a:lnRef idx="1">
                <a:schemeClr val="accent1"/>
              </a:lnRef>
              <a:fillRef idx="0">
                <a:schemeClr val="accent1"/>
              </a:fillRef>
              <a:effectRef idx="0">
                <a:schemeClr val="accent1"/>
              </a:effectRef>
              <a:fontRef idx="minor">
                <a:schemeClr val="tx1"/>
              </a:fontRef>
            </p:style>
          </p:cxnSp>
        </p:grpSp>
        <p:pic>
          <p:nvPicPr>
            <p:cNvPr id="18" name="Graphic 17" descr="Research">
              <a:extLst>
                <a:ext uri="{FF2B5EF4-FFF2-40B4-BE49-F238E27FC236}">
                  <a16:creationId xmlns:a16="http://schemas.microsoft.com/office/drawing/2014/main" id="{A7FE1A94-E299-4814-88BD-F9334D5B66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189" y="1327922"/>
              <a:ext cx="731520" cy="731520"/>
            </a:xfrm>
            <a:prstGeom prst="rect">
              <a:avLst/>
            </a:prstGeom>
          </p:spPr>
        </p:pic>
      </p:grpSp>
      <p:sp>
        <p:nvSpPr>
          <p:cNvPr id="24" name="TextBox 23">
            <a:extLst>
              <a:ext uri="{FF2B5EF4-FFF2-40B4-BE49-F238E27FC236}">
                <a16:creationId xmlns:a16="http://schemas.microsoft.com/office/drawing/2014/main" id="{DCABC92E-48CC-438B-8650-F58170FE7D3E}"/>
              </a:ext>
            </a:extLst>
          </p:cNvPr>
          <p:cNvSpPr txBox="1"/>
          <p:nvPr/>
        </p:nvSpPr>
        <p:spPr>
          <a:xfrm>
            <a:off x="559013" y="4224479"/>
            <a:ext cx="1708138" cy="1338828"/>
          </a:xfrm>
          <a:prstGeom prst="rect">
            <a:avLst/>
          </a:prstGeom>
          <a:noFill/>
        </p:spPr>
        <p:txBody>
          <a:bodyPr wrap="square" rtlCol="0">
            <a:spAutoFit/>
          </a:bodyPr>
          <a:lstStyle/>
          <a:p>
            <a:pPr algn="ctr"/>
            <a:r>
              <a:rPr lang="en-US" sz="1400" b="1" dirty="0">
                <a:solidFill>
                  <a:srgbClr val="4698CB"/>
                </a:solidFill>
              </a:rPr>
              <a:t>Identify Issues</a:t>
            </a:r>
          </a:p>
          <a:p>
            <a:r>
              <a:rPr lang="en-US" sz="1200" dirty="0">
                <a:solidFill>
                  <a:srgbClr val="4698CB"/>
                </a:solidFill>
              </a:rPr>
              <a:t>Transit Needs Survey</a:t>
            </a:r>
          </a:p>
          <a:p>
            <a:pPr marL="171450" indent="-171450">
              <a:buFont typeface="Arial" panose="020B0604020202020204" pitchFamily="34" charset="0"/>
              <a:buChar char="•"/>
            </a:pPr>
            <a:r>
              <a:rPr lang="en-US" sz="1100" dirty="0">
                <a:solidFill>
                  <a:srgbClr val="4698CB"/>
                </a:solidFill>
              </a:rPr>
              <a:t>Service</a:t>
            </a:r>
          </a:p>
          <a:p>
            <a:pPr marL="171450" indent="-171450">
              <a:buFont typeface="Arial" panose="020B0604020202020204" pitchFamily="34" charset="0"/>
              <a:buChar char="•"/>
            </a:pPr>
            <a:r>
              <a:rPr lang="en-US" sz="1100" dirty="0">
                <a:solidFill>
                  <a:srgbClr val="4698CB"/>
                </a:solidFill>
              </a:rPr>
              <a:t>Fleet</a:t>
            </a:r>
          </a:p>
          <a:p>
            <a:pPr marL="171450" indent="-171450">
              <a:buFont typeface="Arial" panose="020B0604020202020204" pitchFamily="34" charset="0"/>
              <a:buChar char="•"/>
            </a:pPr>
            <a:r>
              <a:rPr lang="en-US" sz="1100" dirty="0">
                <a:solidFill>
                  <a:srgbClr val="4698CB"/>
                </a:solidFill>
              </a:rPr>
              <a:t>Facility</a:t>
            </a:r>
          </a:p>
          <a:p>
            <a:pPr marL="171450" indent="-171450">
              <a:buFont typeface="Arial" panose="020B0604020202020204" pitchFamily="34" charset="0"/>
              <a:buChar char="•"/>
            </a:pPr>
            <a:r>
              <a:rPr lang="en-US" sz="1100" dirty="0">
                <a:solidFill>
                  <a:srgbClr val="4698CB"/>
                </a:solidFill>
              </a:rPr>
              <a:t>Personnel</a:t>
            </a:r>
          </a:p>
          <a:p>
            <a:pPr marL="171450" indent="-171450">
              <a:buFont typeface="Arial" panose="020B0604020202020204" pitchFamily="34" charset="0"/>
              <a:buChar char="•"/>
            </a:pPr>
            <a:r>
              <a:rPr lang="en-US" sz="1100" dirty="0">
                <a:solidFill>
                  <a:srgbClr val="4698CB"/>
                </a:solidFill>
              </a:rPr>
              <a:t>Technology</a:t>
            </a:r>
          </a:p>
        </p:txBody>
      </p:sp>
      <p:grpSp>
        <p:nvGrpSpPr>
          <p:cNvPr id="25" name="Group 24">
            <a:extLst>
              <a:ext uri="{FF2B5EF4-FFF2-40B4-BE49-F238E27FC236}">
                <a16:creationId xmlns:a16="http://schemas.microsoft.com/office/drawing/2014/main" id="{7311B6CF-8F20-4641-B4D7-9FD8AD17EC4B}"/>
              </a:ext>
            </a:extLst>
          </p:cNvPr>
          <p:cNvGrpSpPr/>
          <p:nvPr/>
        </p:nvGrpSpPr>
        <p:grpSpPr>
          <a:xfrm>
            <a:off x="2371786" y="3888078"/>
            <a:ext cx="1097280" cy="2198645"/>
            <a:chOff x="2711149" y="3160807"/>
            <a:chExt cx="1097280" cy="2198645"/>
          </a:xfrm>
        </p:grpSpPr>
        <p:grpSp>
          <p:nvGrpSpPr>
            <p:cNvPr id="26" name="Group 25">
              <a:extLst>
                <a:ext uri="{FF2B5EF4-FFF2-40B4-BE49-F238E27FC236}">
                  <a16:creationId xmlns:a16="http://schemas.microsoft.com/office/drawing/2014/main" id="{1D9CE768-F511-4B81-BB0F-BB7A398A0494}"/>
                </a:ext>
              </a:extLst>
            </p:cNvPr>
            <p:cNvGrpSpPr/>
            <p:nvPr/>
          </p:nvGrpSpPr>
          <p:grpSpPr>
            <a:xfrm rot="10800000">
              <a:off x="2711149" y="3160807"/>
              <a:ext cx="1097280" cy="2198645"/>
              <a:chOff x="636309" y="1145042"/>
              <a:chExt cx="1097280" cy="2198645"/>
            </a:xfrm>
          </p:grpSpPr>
          <p:sp>
            <p:nvSpPr>
              <p:cNvPr id="28" name="Oval 27">
                <a:extLst>
                  <a:ext uri="{FF2B5EF4-FFF2-40B4-BE49-F238E27FC236}">
                    <a16:creationId xmlns:a16="http://schemas.microsoft.com/office/drawing/2014/main" id="{96D93C14-6ED3-4A47-85B2-75142FE2614A}"/>
                  </a:ext>
                </a:extLst>
              </p:cNvPr>
              <p:cNvSpPr/>
              <p:nvPr/>
            </p:nvSpPr>
            <p:spPr>
              <a:xfrm>
                <a:off x="1093509" y="3160807"/>
                <a:ext cx="182880" cy="1828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200ABE-E6B9-4331-A9F0-F42C709E2F29}"/>
                  </a:ext>
                </a:extLst>
              </p:cNvPr>
              <p:cNvSpPr/>
              <p:nvPr/>
            </p:nvSpPr>
            <p:spPr>
              <a:xfrm>
                <a:off x="636309" y="1145042"/>
                <a:ext cx="1097280" cy="10972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875A83-5643-4BA4-93D3-2EF7D2F4AC33}"/>
                  </a:ext>
                </a:extLst>
              </p:cNvPr>
              <p:cNvSpPr/>
              <p:nvPr/>
            </p:nvSpPr>
            <p:spPr>
              <a:xfrm>
                <a:off x="727749" y="1236482"/>
                <a:ext cx="914400" cy="914400"/>
              </a:xfrm>
              <a:prstGeom prst="ellipse">
                <a:avLst/>
              </a:prstGeom>
              <a:solidFill>
                <a:srgbClr val="0097A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1725F79-826D-4182-8608-DBA14E1E81AD}"/>
                  </a:ext>
                </a:extLst>
              </p:cNvPr>
              <p:cNvCxnSpPr>
                <a:stCxn id="29" idx="4"/>
                <a:endCxn id="28" idx="0"/>
              </p:cNvCxnSpPr>
              <p:nvPr/>
            </p:nvCxnSpPr>
            <p:spPr>
              <a:xfrm>
                <a:off x="1184949" y="2242322"/>
                <a:ext cx="0" cy="918485"/>
              </a:xfrm>
              <a:prstGeom prst="line">
                <a:avLst/>
              </a:prstGeom>
              <a:ln w="25400">
                <a:solidFill>
                  <a:srgbClr val="0097A9"/>
                </a:solidFill>
              </a:ln>
            </p:spPr>
            <p:style>
              <a:lnRef idx="1">
                <a:schemeClr val="accent1"/>
              </a:lnRef>
              <a:fillRef idx="0">
                <a:schemeClr val="accent1"/>
              </a:fillRef>
              <a:effectRef idx="0">
                <a:schemeClr val="accent1"/>
              </a:effectRef>
              <a:fontRef idx="minor">
                <a:schemeClr val="tx1"/>
              </a:fontRef>
            </p:style>
          </p:cxnSp>
        </p:grpSp>
        <p:pic>
          <p:nvPicPr>
            <p:cNvPr id="27" name="Graphic 26" descr="Head with gears">
              <a:extLst>
                <a:ext uri="{FF2B5EF4-FFF2-40B4-BE49-F238E27FC236}">
                  <a16:creationId xmlns:a16="http://schemas.microsoft.com/office/drawing/2014/main" id="{C8CA3C9F-BB72-4690-B0FD-E1AF287B1F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4028" y="4449136"/>
              <a:ext cx="731520" cy="731520"/>
            </a:xfrm>
            <a:prstGeom prst="rect">
              <a:avLst/>
            </a:prstGeom>
          </p:spPr>
        </p:pic>
      </p:grpSp>
      <p:grpSp>
        <p:nvGrpSpPr>
          <p:cNvPr id="39" name="Group 38">
            <a:extLst>
              <a:ext uri="{FF2B5EF4-FFF2-40B4-BE49-F238E27FC236}">
                <a16:creationId xmlns:a16="http://schemas.microsoft.com/office/drawing/2014/main" id="{B3D885EA-284A-4362-A7DA-C33C5CC31E71}"/>
              </a:ext>
            </a:extLst>
          </p:cNvPr>
          <p:cNvGrpSpPr/>
          <p:nvPr/>
        </p:nvGrpSpPr>
        <p:grpSpPr>
          <a:xfrm>
            <a:off x="5548626" y="3888078"/>
            <a:ext cx="1097280" cy="2198645"/>
            <a:chOff x="5001864" y="3160807"/>
            <a:chExt cx="1097280" cy="2198645"/>
          </a:xfrm>
        </p:grpSpPr>
        <p:grpSp>
          <p:nvGrpSpPr>
            <p:cNvPr id="40" name="Group 39">
              <a:extLst>
                <a:ext uri="{FF2B5EF4-FFF2-40B4-BE49-F238E27FC236}">
                  <a16:creationId xmlns:a16="http://schemas.microsoft.com/office/drawing/2014/main" id="{B89D490E-AD79-40B5-A2B5-9BAF72637352}"/>
                </a:ext>
              </a:extLst>
            </p:cNvPr>
            <p:cNvGrpSpPr/>
            <p:nvPr/>
          </p:nvGrpSpPr>
          <p:grpSpPr>
            <a:xfrm rot="10800000">
              <a:off x="5001864" y="3160807"/>
              <a:ext cx="1097280" cy="2198645"/>
              <a:chOff x="636309" y="1145042"/>
              <a:chExt cx="1097280" cy="2198645"/>
            </a:xfrm>
          </p:grpSpPr>
          <p:sp>
            <p:nvSpPr>
              <p:cNvPr id="42" name="Oval 41">
                <a:extLst>
                  <a:ext uri="{FF2B5EF4-FFF2-40B4-BE49-F238E27FC236}">
                    <a16:creationId xmlns:a16="http://schemas.microsoft.com/office/drawing/2014/main" id="{9C301B23-D0A6-47B8-A051-587EAA3C8F9B}"/>
                  </a:ext>
                </a:extLst>
              </p:cNvPr>
              <p:cNvSpPr/>
              <p:nvPr/>
            </p:nvSpPr>
            <p:spPr>
              <a:xfrm>
                <a:off x="1093509" y="3160807"/>
                <a:ext cx="182880" cy="1828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640D089-7705-4F05-8A49-07B4FBB323FA}"/>
                  </a:ext>
                </a:extLst>
              </p:cNvPr>
              <p:cNvSpPr/>
              <p:nvPr/>
            </p:nvSpPr>
            <p:spPr>
              <a:xfrm>
                <a:off x="636309" y="1145042"/>
                <a:ext cx="1097280" cy="10972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F7971BB-1957-40AE-B62F-AE6039C11F22}"/>
                  </a:ext>
                </a:extLst>
              </p:cNvPr>
              <p:cNvSpPr/>
              <p:nvPr/>
            </p:nvSpPr>
            <p:spPr>
              <a:xfrm>
                <a:off x="727749" y="1236482"/>
                <a:ext cx="914400" cy="914400"/>
              </a:xfrm>
              <a:prstGeom prst="ellipse">
                <a:avLst/>
              </a:prstGeom>
              <a:solidFill>
                <a:srgbClr val="E8772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D15795DF-ECE9-4B2A-8EE3-B3CFDC4DEE5D}"/>
                  </a:ext>
                </a:extLst>
              </p:cNvPr>
              <p:cNvCxnSpPr>
                <a:stCxn id="43" idx="4"/>
                <a:endCxn id="42" idx="0"/>
              </p:cNvCxnSpPr>
              <p:nvPr/>
            </p:nvCxnSpPr>
            <p:spPr>
              <a:xfrm>
                <a:off x="1184949" y="2242322"/>
                <a:ext cx="0" cy="918485"/>
              </a:xfrm>
              <a:prstGeom prst="line">
                <a:avLst/>
              </a:prstGeom>
              <a:ln w="25400">
                <a:solidFill>
                  <a:srgbClr val="E87722"/>
                </a:solidFill>
              </a:ln>
            </p:spPr>
            <p:style>
              <a:lnRef idx="1">
                <a:schemeClr val="accent1"/>
              </a:lnRef>
              <a:fillRef idx="0">
                <a:schemeClr val="accent1"/>
              </a:fillRef>
              <a:effectRef idx="0">
                <a:schemeClr val="accent1"/>
              </a:effectRef>
              <a:fontRef idx="minor">
                <a:schemeClr val="tx1"/>
              </a:fontRef>
            </p:style>
          </p:cxnSp>
        </p:grpSp>
        <p:pic>
          <p:nvPicPr>
            <p:cNvPr id="41" name="Graphic 40" descr="Bar chart">
              <a:extLst>
                <a:ext uri="{FF2B5EF4-FFF2-40B4-BE49-F238E27FC236}">
                  <a16:creationId xmlns:a16="http://schemas.microsoft.com/office/drawing/2014/main" id="{8898EC67-7212-4494-817D-079412EFAC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4743" y="4445052"/>
              <a:ext cx="731520" cy="731520"/>
            </a:xfrm>
            <a:prstGeom prst="rect">
              <a:avLst/>
            </a:prstGeom>
          </p:spPr>
        </p:pic>
      </p:grpSp>
      <p:grpSp>
        <p:nvGrpSpPr>
          <p:cNvPr id="46" name="Group 45">
            <a:extLst>
              <a:ext uri="{FF2B5EF4-FFF2-40B4-BE49-F238E27FC236}">
                <a16:creationId xmlns:a16="http://schemas.microsoft.com/office/drawing/2014/main" id="{E8B8C1E4-5250-4EA5-8D7E-8B4255AA876B}"/>
              </a:ext>
            </a:extLst>
          </p:cNvPr>
          <p:cNvGrpSpPr/>
          <p:nvPr/>
        </p:nvGrpSpPr>
        <p:grpSpPr>
          <a:xfrm>
            <a:off x="7104043" y="1864144"/>
            <a:ext cx="1097280" cy="2198645"/>
            <a:chOff x="6924933" y="1136873"/>
            <a:chExt cx="1097280" cy="2198645"/>
          </a:xfrm>
        </p:grpSpPr>
        <p:grpSp>
          <p:nvGrpSpPr>
            <p:cNvPr id="47" name="Group 46">
              <a:extLst>
                <a:ext uri="{FF2B5EF4-FFF2-40B4-BE49-F238E27FC236}">
                  <a16:creationId xmlns:a16="http://schemas.microsoft.com/office/drawing/2014/main" id="{EF915D7E-1009-4103-BB05-FA071CCFBC07}"/>
                </a:ext>
              </a:extLst>
            </p:cNvPr>
            <p:cNvGrpSpPr/>
            <p:nvPr/>
          </p:nvGrpSpPr>
          <p:grpSpPr>
            <a:xfrm>
              <a:off x="6924933" y="1136873"/>
              <a:ext cx="1097280" cy="2198645"/>
              <a:chOff x="636309" y="1145042"/>
              <a:chExt cx="1097280" cy="2198645"/>
            </a:xfrm>
          </p:grpSpPr>
          <p:sp>
            <p:nvSpPr>
              <p:cNvPr id="49" name="Oval 48">
                <a:extLst>
                  <a:ext uri="{FF2B5EF4-FFF2-40B4-BE49-F238E27FC236}">
                    <a16:creationId xmlns:a16="http://schemas.microsoft.com/office/drawing/2014/main" id="{4259E1B6-448D-4957-88CC-76180C84A0DA}"/>
                  </a:ext>
                </a:extLst>
              </p:cNvPr>
              <p:cNvSpPr/>
              <p:nvPr/>
            </p:nvSpPr>
            <p:spPr>
              <a:xfrm>
                <a:off x="1093509" y="3160807"/>
                <a:ext cx="182880" cy="1828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099865A-B6E2-4213-8C5D-A569B709531A}"/>
                  </a:ext>
                </a:extLst>
              </p:cNvPr>
              <p:cNvSpPr/>
              <p:nvPr/>
            </p:nvSpPr>
            <p:spPr>
              <a:xfrm>
                <a:off x="636309" y="1145042"/>
                <a:ext cx="1097280" cy="10972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3B00691-69C2-4532-9611-F77331188B35}"/>
                  </a:ext>
                </a:extLst>
              </p:cNvPr>
              <p:cNvSpPr/>
              <p:nvPr/>
            </p:nvSpPr>
            <p:spPr>
              <a:xfrm>
                <a:off x="727749" y="1236482"/>
                <a:ext cx="914400" cy="914400"/>
              </a:xfrm>
              <a:prstGeom prst="ellipse">
                <a:avLst/>
              </a:prstGeom>
              <a:solidFill>
                <a:srgbClr val="7C252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008CC4D-AD78-44E1-9DFB-72CBC472888C}"/>
                  </a:ext>
                </a:extLst>
              </p:cNvPr>
              <p:cNvCxnSpPr>
                <a:stCxn id="50" idx="4"/>
                <a:endCxn id="49" idx="0"/>
              </p:cNvCxnSpPr>
              <p:nvPr/>
            </p:nvCxnSpPr>
            <p:spPr>
              <a:xfrm>
                <a:off x="1184949" y="2242322"/>
                <a:ext cx="0" cy="918485"/>
              </a:xfrm>
              <a:prstGeom prst="line">
                <a:avLst/>
              </a:prstGeom>
              <a:ln w="25400">
                <a:solidFill>
                  <a:srgbClr val="7C2529"/>
                </a:solidFill>
              </a:ln>
            </p:spPr>
            <p:style>
              <a:lnRef idx="1">
                <a:schemeClr val="accent1"/>
              </a:lnRef>
              <a:fillRef idx="0">
                <a:schemeClr val="accent1"/>
              </a:fillRef>
              <a:effectRef idx="0">
                <a:schemeClr val="accent1"/>
              </a:effectRef>
              <a:fontRef idx="minor">
                <a:schemeClr val="tx1"/>
              </a:fontRef>
            </p:style>
          </p:cxnSp>
        </p:grpSp>
        <p:pic>
          <p:nvPicPr>
            <p:cNvPr id="48" name="Graphic 47" descr="Document">
              <a:extLst>
                <a:ext uri="{FF2B5EF4-FFF2-40B4-BE49-F238E27FC236}">
                  <a16:creationId xmlns:a16="http://schemas.microsoft.com/office/drawing/2014/main" id="{C9876D24-E2AF-4823-8A6C-362326014F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07813" y="1310326"/>
              <a:ext cx="731520" cy="731520"/>
            </a:xfrm>
            <a:prstGeom prst="rect">
              <a:avLst/>
            </a:prstGeom>
          </p:spPr>
        </p:pic>
      </p:grpSp>
      <p:sp>
        <p:nvSpPr>
          <p:cNvPr id="53" name="TextBox 52">
            <a:extLst>
              <a:ext uri="{FF2B5EF4-FFF2-40B4-BE49-F238E27FC236}">
                <a16:creationId xmlns:a16="http://schemas.microsoft.com/office/drawing/2014/main" id="{14D6AE3A-B9C7-4978-B1E2-5D80F6A32D5B}"/>
              </a:ext>
            </a:extLst>
          </p:cNvPr>
          <p:cNvSpPr txBox="1"/>
          <p:nvPr/>
        </p:nvSpPr>
        <p:spPr>
          <a:xfrm>
            <a:off x="6997048" y="1168943"/>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2020</a:t>
            </a:r>
          </a:p>
        </p:txBody>
      </p:sp>
      <p:sp>
        <p:nvSpPr>
          <p:cNvPr id="54" name="TextBox 53">
            <a:extLst>
              <a:ext uri="{FF2B5EF4-FFF2-40B4-BE49-F238E27FC236}">
                <a16:creationId xmlns:a16="http://schemas.microsoft.com/office/drawing/2014/main" id="{B6204B93-585B-44C8-93A2-0404474BF468}"/>
              </a:ext>
            </a:extLst>
          </p:cNvPr>
          <p:cNvSpPr txBox="1"/>
          <p:nvPr/>
        </p:nvSpPr>
        <p:spPr>
          <a:xfrm>
            <a:off x="757447" y="1173361"/>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2019</a:t>
            </a:r>
          </a:p>
        </p:txBody>
      </p:sp>
      <p:sp>
        <p:nvSpPr>
          <p:cNvPr id="55" name="TextBox 54">
            <a:extLst>
              <a:ext uri="{FF2B5EF4-FFF2-40B4-BE49-F238E27FC236}">
                <a16:creationId xmlns:a16="http://schemas.microsoft.com/office/drawing/2014/main" id="{1448B2F0-BD25-4A2F-948A-D32722BAA9B6}"/>
              </a:ext>
            </a:extLst>
          </p:cNvPr>
          <p:cNvSpPr txBox="1"/>
          <p:nvPr/>
        </p:nvSpPr>
        <p:spPr>
          <a:xfrm>
            <a:off x="818250" y="1560450"/>
            <a:ext cx="1189665" cy="307777"/>
          </a:xfrm>
          <a:prstGeom prst="rect">
            <a:avLst/>
          </a:prstGeom>
          <a:noFill/>
        </p:spPr>
        <p:txBody>
          <a:bodyPr wrap="square" rtlCol="0">
            <a:spAutoFit/>
          </a:bodyPr>
          <a:lstStyle/>
          <a:p>
            <a:pPr algn="ctr"/>
            <a:r>
              <a:rPr lang="en-US" sz="1400" b="1" dirty="0">
                <a:solidFill>
                  <a:srgbClr val="4698CB"/>
                </a:solidFill>
                <a:latin typeface="Arial" panose="020B0604020202020204" pitchFamily="34" charset="0"/>
                <a:cs typeface="Arial" panose="020B0604020202020204" pitchFamily="34" charset="0"/>
              </a:rPr>
              <a:t>March</a:t>
            </a:r>
          </a:p>
        </p:txBody>
      </p:sp>
      <p:sp>
        <p:nvSpPr>
          <p:cNvPr id="56" name="TextBox 55">
            <a:extLst>
              <a:ext uri="{FF2B5EF4-FFF2-40B4-BE49-F238E27FC236}">
                <a16:creationId xmlns:a16="http://schemas.microsoft.com/office/drawing/2014/main" id="{F20AFCC8-7AC9-4720-837F-8E30C4412D36}"/>
              </a:ext>
            </a:extLst>
          </p:cNvPr>
          <p:cNvSpPr txBox="1"/>
          <p:nvPr/>
        </p:nvSpPr>
        <p:spPr>
          <a:xfrm>
            <a:off x="3927679" y="1561869"/>
            <a:ext cx="1189665" cy="307777"/>
          </a:xfrm>
          <a:prstGeom prst="rect">
            <a:avLst/>
          </a:prstGeom>
          <a:noFill/>
        </p:spPr>
        <p:txBody>
          <a:bodyPr wrap="square" rtlCol="0">
            <a:spAutoFit/>
          </a:bodyPr>
          <a:lstStyle/>
          <a:p>
            <a:pPr algn="ctr"/>
            <a:r>
              <a:rPr lang="en-US" sz="1400" b="1" dirty="0">
                <a:solidFill>
                  <a:srgbClr val="719949"/>
                </a:solidFill>
                <a:latin typeface="Arial" panose="020B0604020202020204" pitchFamily="34" charset="0"/>
                <a:cs typeface="Arial" panose="020B0604020202020204" pitchFamily="34" charset="0"/>
              </a:rPr>
              <a:t>October</a:t>
            </a:r>
          </a:p>
        </p:txBody>
      </p:sp>
      <p:sp>
        <p:nvSpPr>
          <p:cNvPr id="57" name="TextBox 56">
            <a:extLst>
              <a:ext uri="{FF2B5EF4-FFF2-40B4-BE49-F238E27FC236}">
                <a16:creationId xmlns:a16="http://schemas.microsoft.com/office/drawing/2014/main" id="{8147D58E-E9AC-4B33-ADC6-556457AD91F5}"/>
              </a:ext>
            </a:extLst>
          </p:cNvPr>
          <p:cNvSpPr txBox="1"/>
          <p:nvPr/>
        </p:nvSpPr>
        <p:spPr>
          <a:xfrm>
            <a:off x="2325592" y="6117757"/>
            <a:ext cx="1189665" cy="307777"/>
          </a:xfrm>
          <a:prstGeom prst="rect">
            <a:avLst/>
          </a:prstGeom>
          <a:noFill/>
        </p:spPr>
        <p:txBody>
          <a:bodyPr wrap="square" rtlCol="0">
            <a:spAutoFit/>
          </a:bodyPr>
          <a:lstStyle/>
          <a:p>
            <a:pPr algn="ctr"/>
            <a:r>
              <a:rPr lang="en-US" sz="1400" b="1" dirty="0">
                <a:solidFill>
                  <a:srgbClr val="0097A9"/>
                </a:solidFill>
                <a:latin typeface="Arial" panose="020B0604020202020204" pitchFamily="34" charset="0"/>
                <a:cs typeface="Arial" panose="020B0604020202020204" pitchFamily="34" charset="0"/>
              </a:rPr>
              <a:t>May</a:t>
            </a:r>
          </a:p>
        </p:txBody>
      </p:sp>
      <p:sp>
        <p:nvSpPr>
          <p:cNvPr id="58" name="TextBox 57">
            <a:extLst>
              <a:ext uri="{FF2B5EF4-FFF2-40B4-BE49-F238E27FC236}">
                <a16:creationId xmlns:a16="http://schemas.microsoft.com/office/drawing/2014/main" id="{971871CA-A4CD-4106-B22A-AC6F6C4E1ACB}"/>
              </a:ext>
            </a:extLst>
          </p:cNvPr>
          <p:cNvSpPr txBox="1"/>
          <p:nvPr/>
        </p:nvSpPr>
        <p:spPr>
          <a:xfrm>
            <a:off x="5502432" y="6117756"/>
            <a:ext cx="1189665" cy="307777"/>
          </a:xfrm>
          <a:prstGeom prst="rect">
            <a:avLst/>
          </a:prstGeom>
          <a:noFill/>
        </p:spPr>
        <p:txBody>
          <a:bodyPr wrap="square" rtlCol="0">
            <a:spAutoFit/>
          </a:bodyPr>
          <a:lstStyle/>
          <a:p>
            <a:pPr algn="ctr"/>
            <a:r>
              <a:rPr lang="en-US" sz="1400" b="1" dirty="0">
                <a:solidFill>
                  <a:srgbClr val="E87722"/>
                </a:solidFill>
                <a:latin typeface="Arial" panose="020B0604020202020204" pitchFamily="34" charset="0"/>
                <a:cs typeface="Arial" panose="020B0604020202020204" pitchFamily="34" charset="0"/>
              </a:rPr>
              <a:t>November</a:t>
            </a:r>
          </a:p>
        </p:txBody>
      </p:sp>
      <p:sp>
        <p:nvSpPr>
          <p:cNvPr id="59" name="TextBox 58">
            <a:extLst>
              <a:ext uri="{FF2B5EF4-FFF2-40B4-BE49-F238E27FC236}">
                <a16:creationId xmlns:a16="http://schemas.microsoft.com/office/drawing/2014/main" id="{3E6D020A-820F-49C5-914B-5ADCBF5FF52E}"/>
              </a:ext>
            </a:extLst>
          </p:cNvPr>
          <p:cNvSpPr txBox="1"/>
          <p:nvPr/>
        </p:nvSpPr>
        <p:spPr>
          <a:xfrm>
            <a:off x="7057849" y="1563046"/>
            <a:ext cx="1189665" cy="307777"/>
          </a:xfrm>
          <a:prstGeom prst="rect">
            <a:avLst/>
          </a:prstGeom>
          <a:noFill/>
        </p:spPr>
        <p:txBody>
          <a:bodyPr wrap="square" rtlCol="0">
            <a:spAutoFit/>
          </a:bodyPr>
          <a:lstStyle/>
          <a:p>
            <a:pPr algn="ctr"/>
            <a:r>
              <a:rPr lang="en-US" sz="1400" b="1" dirty="0">
                <a:solidFill>
                  <a:srgbClr val="7C2529"/>
                </a:solidFill>
                <a:latin typeface="Arial" panose="020B0604020202020204" pitchFamily="34" charset="0"/>
                <a:cs typeface="Arial" panose="020B0604020202020204" pitchFamily="34" charset="0"/>
              </a:rPr>
              <a:t>Spring</a:t>
            </a:r>
          </a:p>
        </p:txBody>
      </p:sp>
      <p:sp>
        <p:nvSpPr>
          <p:cNvPr id="60" name="TextBox 59">
            <a:extLst>
              <a:ext uri="{FF2B5EF4-FFF2-40B4-BE49-F238E27FC236}">
                <a16:creationId xmlns:a16="http://schemas.microsoft.com/office/drawing/2014/main" id="{BD01E536-08A5-44CC-AAD5-85E3B4882485}"/>
              </a:ext>
            </a:extLst>
          </p:cNvPr>
          <p:cNvSpPr txBox="1"/>
          <p:nvPr/>
        </p:nvSpPr>
        <p:spPr>
          <a:xfrm>
            <a:off x="1852034" y="3064723"/>
            <a:ext cx="2265489" cy="677108"/>
          </a:xfrm>
          <a:prstGeom prst="rect">
            <a:avLst/>
          </a:prstGeom>
          <a:noFill/>
        </p:spPr>
        <p:txBody>
          <a:bodyPr wrap="square" rtlCol="0">
            <a:spAutoFit/>
          </a:bodyPr>
          <a:lstStyle/>
          <a:p>
            <a:pPr algn="ctr"/>
            <a:r>
              <a:rPr lang="en-US" sz="1400" b="1" dirty="0">
                <a:solidFill>
                  <a:srgbClr val="0097A9"/>
                </a:solidFill>
              </a:rPr>
              <a:t>Brainstorm Ideas</a:t>
            </a:r>
          </a:p>
          <a:p>
            <a:r>
              <a:rPr lang="en-US" sz="1200" dirty="0">
                <a:solidFill>
                  <a:srgbClr val="0097A9"/>
                </a:solidFill>
              </a:rPr>
              <a:t>IPTA Legislative Conference</a:t>
            </a:r>
          </a:p>
          <a:p>
            <a:r>
              <a:rPr lang="en-US" sz="1200" dirty="0">
                <a:solidFill>
                  <a:srgbClr val="0097A9"/>
                </a:solidFill>
              </a:rPr>
              <a:t>Passenger Transportation Summit</a:t>
            </a:r>
          </a:p>
        </p:txBody>
      </p:sp>
      <p:sp>
        <p:nvSpPr>
          <p:cNvPr id="61" name="TextBox 60">
            <a:extLst>
              <a:ext uri="{FF2B5EF4-FFF2-40B4-BE49-F238E27FC236}">
                <a16:creationId xmlns:a16="http://schemas.microsoft.com/office/drawing/2014/main" id="{1769DFB1-A446-40E1-B561-1B715AEB6899}"/>
              </a:ext>
            </a:extLst>
          </p:cNvPr>
          <p:cNvSpPr txBox="1"/>
          <p:nvPr/>
        </p:nvSpPr>
        <p:spPr>
          <a:xfrm>
            <a:off x="3668442" y="4201073"/>
            <a:ext cx="1708138" cy="861774"/>
          </a:xfrm>
          <a:prstGeom prst="rect">
            <a:avLst/>
          </a:prstGeom>
          <a:noFill/>
        </p:spPr>
        <p:txBody>
          <a:bodyPr wrap="square" rtlCol="0">
            <a:spAutoFit/>
          </a:bodyPr>
          <a:lstStyle/>
          <a:p>
            <a:pPr algn="ctr"/>
            <a:r>
              <a:rPr lang="en-US" sz="1400" b="1" dirty="0">
                <a:solidFill>
                  <a:srgbClr val="719949"/>
                </a:solidFill>
              </a:rPr>
              <a:t>Get Feedback</a:t>
            </a:r>
          </a:p>
          <a:p>
            <a:r>
              <a:rPr lang="en-US" sz="1200" dirty="0">
                <a:solidFill>
                  <a:srgbClr val="719949"/>
                </a:solidFill>
              </a:rPr>
              <a:t>Stakeholder Meeting</a:t>
            </a:r>
          </a:p>
          <a:p>
            <a:r>
              <a:rPr lang="en-US" sz="1200" dirty="0">
                <a:solidFill>
                  <a:srgbClr val="719949"/>
                </a:solidFill>
              </a:rPr>
              <a:t>Transit Plan Website</a:t>
            </a:r>
          </a:p>
          <a:p>
            <a:r>
              <a:rPr lang="en-US" sz="1200" dirty="0">
                <a:solidFill>
                  <a:srgbClr val="719949"/>
                </a:solidFill>
              </a:rPr>
              <a:t>Public Survey</a:t>
            </a:r>
          </a:p>
        </p:txBody>
      </p:sp>
      <p:sp>
        <p:nvSpPr>
          <p:cNvPr id="62" name="TextBox 61">
            <a:extLst>
              <a:ext uri="{FF2B5EF4-FFF2-40B4-BE49-F238E27FC236}">
                <a16:creationId xmlns:a16="http://schemas.microsoft.com/office/drawing/2014/main" id="{276589A4-31CB-4452-993E-04358FFC9853}"/>
              </a:ext>
            </a:extLst>
          </p:cNvPr>
          <p:cNvSpPr txBox="1"/>
          <p:nvPr/>
        </p:nvSpPr>
        <p:spPr>
          <a:xfrm>
            <a:off x="5251458" y="2915527"/>
            <a:ext cx="1708138" cy="861774"/>
          </a:xfrm>
          <a:prstGeom prst="rect">
            <a:avLst/>
          </a:prstGeom>
          <a:noFill/>
        </p:spPr>
        <p:txBody>
          <a:bodyPr wrap="square" rtlCol="0">
            <a:spAutoFit/>
          </a:bodyPr>
          <a:lstStyle/>
          <a:p>
            <a:pPr algn="ctr"/>
            <a:r>
              <a:rPr lang="en-US" sz="1400" b="1" dirty="0">
                <a:solidFill>
                  <a:srgbClr val="E87722"/>
                </a:solidFill>
              </a:rPr>
              <a:t>Analyze Data</a:t>
            </a:r>
          </a:p>
          <a:p>
            <a:r>
              <a:rPr lang="en-US" sz="1200" dirty="0">
                <a:solidFill>
                  <a:srgbClr val="E87722"/>
                </a:solidFill>
              </a:rPr>
              <a:t>Survey Results</a:t>
            </a:r>
          </a:p>
          <a:p>
            <a:r>
              <a:rPr lang="en-US" sz="1200" dirty="0">
                <a:solidFill>
                  <a:srgbClr val="E87722"/>
                </a:solidFill>
              </a:rPr>
              <a:t>Transit Dependency</a:t>
            </a:r>
          </a:p>
          <a:p>
            <a:r>
              <a:rPr lang="en-US" sz="1200" dirty="0">
                <a:solidFill>
                  <a:srgbClr val="E87722"/>
                </a:solidFill>
              </a:rPr>
              <a:t>Funding and Cost Trends</a:t>
            </a:r>
          </a:p>
        </p:txBody>
      </p:sp>
      <p:sp>
        <p:nvSpPr>
          <p:cNvPr id="63" name="TextBox 62">
            <a:extLst>
              <a:ext uri="{FF2B5EF4-FFF2-40B4-BE49-F238E27FC236}">
                <a16:creationId xmlns:a16="http://schemas.microsoft.com/office/drawing/2014/main" id="{1F040DD9-A3FF-49AD-96CA-C003A206D941}"/>
              </a:ext>
            </a:extLst>
          </p:cNvPr>
          <p:cNvSpPr txBox="1"/>
          <p:nvPr/>
        </p:nvSpPr>
        <p:spPr>
          <a:xfrm>
            <a:off x="6817951" y="4214534"/>
            <a:ext cx="1957469" cy="1600438"/>
          </a:xfrm>
          <a:prstGeom prst="rect">
            <a:avLst/>
          </a:prstGeom>
          <a:noFill/>
        </p:spPr>
        <p:txBody>
          <a:bodyPr wrap="square" rtlCol="0">
            <a:spAutoFit/>
          </a:bodyPr>
          <a:lstStyle/>
          <a:p>
            <a:pPr algn="ctr"/>
            <a:r>
              <a:rPr lang="en-US" sz="1400" b="1" dirty="0">
                <a:solidFill>
                  <a:srgbClr val="7C2529"/>
                </a:solidFill>
              </a:rPr>
              <a:t>Develop Content</a:t>
            </a:r>
          </a:p>
          <a:p>
            <a:r>
              <a:rPr lang="en-US" sz="1200" dirty="0">
                <a:solidFill>
                  <a:srgbClr val="7C2529"/>
                </a:solidFill>
              </a:rPr>
              <a:t>Draft chapters</a:t>
            </a:r>
          </a:p>
          <a:p>
            <a:pPr marL="228600" indent="-228600">
              <a:buFont typeface="+mj-lt"/>
              <a:buAutoNum type="arabicPeriod"/>
            </a:pPr>
            <a:r>
              <a:rPr lang="en-US" sz="1200" dirty="0">
                <a:solidFill>
                  <a:srgbClr val="7C2529"/>
                </a:solidFill>
              </a:rPr>
              <a:t>Introduction</a:t>
            </a:r>
          </a:p>
          <a:p>
            <a:pPr marL="228600" indent="-228600">
              <a:buFont typeface="+mj-lt"/>
              <a:buAutoNum type="arabicPeriod"/>
            </a:pPr>
            <a:r>
              <a:rPr lang="en-US" sz="1200" dirty="0">
                <a:solidFill>
                  <a:srgbClr val="7C2529"/>
                </a:solidFill>
              </a:rPr>
              <a:t>Iowa’s Transit Context</a:t>
            </a:r>
          </a:p>
          <a:p>
            <a:pPr marL="228600" indent="-228600">
              <a:buFont typeface="+mj-lt"/>
              <a:buAutoNum type="arabicPeriod"/>
            </a:pPr>
            <a:r>
              <a:rPr lang="en-US" sz="1200" dirty="0">
                <a:solidFill>
                  <a:srgbClr val="7C2529"/>
                </a:solidFill>
              </a:rPr>
              <a:t>Needs and Strategies</a:t>
            </a:r>
          </a:p>
          <a:p>
            <a:pPr marL="228600" indent="-228600">
              <a:buFont typeface="+mj-lt"/>
              <a:buAutoNum type="arabicPeriod"/>
            </a:pPr>
            <a:r>
              <a:rPr lang="en-US" sz="1200" dirty="0">
                <a:solidFill>
                  <a:srgbClr val="7C2529"/>
                </a:solidFill>
              </a:rPr>
              <a:t>Financing</a:t>
            </a:r>
          </a:p>
          <a:p>
            <a:pPr marL="228600" indent="-228600">
              <a:buFont typeface="+mj-lt"/>
              <a:buAutoNum type="arabicPeriod"/>
            </a:pPr>
            <a:r>
              <a:rPr lang="en-US" sz="1200" dirty="0">
                <a:solidFill>
                  <a:srgbClr val="7C2529"/>
                </a:solidFill>
              </a:rPr>
              <a:t>Implementation and Evaluation</a:t>
            </a:r>
          </a:p>
        </p:txBody>
      </p:sp>
      <p:sp>
        <p:nvSpPr>
          <p:cNvPr id="64" name="TextBox 63">
            <a:extLst>
              <a:ext uri="{FF2B5EF4-FFF2-40B4-BE49-F238E27FC236}">
                <a16:creationId xmlns:a16="http://schemas.microsoft.com/office/drawing/2014/main" id="{4145CCC4-5C4F-4B7A-B27E-2431882F2323}"/>
              </a:ext>
            </a:extLst>
          </p:cNvPr>
          <p:cNvSpPr txBox="1"/>
          <p:nvPr/>
        </p:nvSpPr>
        <p:spPr>
          <a:xfrm>
            <a:off x="7974136" y="3517461"/>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2020</a:t>
            </a:r>
          </a:p>
          <a:p>
            <a:pPr algn="ctr"/>
            <a:r>
              <a:rPr lang="en-US" sz="1100" b="1" dirty="0">
                <a:solidFill>
                  <a:srgbClr val="53565A"/>
                </a:solidFill>
                <a:latin typeface="Arial" panose="020B0604020202020204" pitchFamily="34" charset="0"/>
                <a:cs typeface="Arial" panose="020B0604020202020204" pitchFamily="34" charset="0"/>
              </a:rPr>
              <a:t>July</a:t>
            </a:r>
          </a:p>
        </p:txBody>
      </p:sp>
      <p:sp>
        <p:nvSpPr>
          <p:cNvPr id="65" name="TextBox 64">
            <a:extLst>
              <a:ext uri="{FF2B5EF4-FFF2-40B4-BE49-F238E27FC236}">
                <a16:creationId xmlns:a16="http://schemas.microsoft.com/office/drawing/2014/main" id="{9F1F5203-B9A3-4120-8D29-B826083B11EA}"/>
              </a:ext>
            </a:extLst>
          </p:cNvPr>
          <p:cNvSpPr txBox="1"/>
          <p:nvPr/>
        </p:nvSpPr>
        <p:spPr>
          <a:xfrm>
            <a:off x="8488" y="3515356"/>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2018</a:t>
            </a:r>
          </a:p>
          <a:p>
            <a:pPr algn="ctr"/>
            <a:r>
              <a:rPr lang="en-US" sz="1100" b="1" dirty="0">
                <a:solidFill>
                  <a:srgbClr val="53565A"/>
                </a:solidFill>
                <a:latin typeface="Arial" panose="020B0604020202020204" pitchFamily="34" charset="0"/>
                <a:cs typeface="Arial" panose="020B0604020202020204" pitchFamily="34" charset="0"/>
              </a:rPr>
              <a:t>December</a:t>
            </a:r>
          </a:p>
        </p:txBody>
      </p:sp>
      <p:grpSp>
        <p:nvGrpSpPr>
          <p:cNvPr id="6" name="Group 5">
            <a:extLst>
              <a:ext uri="{FF2B5EF4-FFF2-40B4-BE49-F238E27FC236}">
                <a16:creationId xmlns:a16="http://schemas.microsoft.com/office/drawing/2014/main" id="{E0046F12-1748-4737-BCDB-CB4A4F4E84EA}"/>
              </a:ext>
            </a:extLst>
          </p:cNvPr>
          <p:cNvGrpSpPr/>
          <p:nvPr/>
        </p:nvGrpSpPr>
        <p:grpSpPr>
          <a:xfrm>
            <a:off x="3946068" y="1870270"/>
            <a:ext cx="1097280" cy="2198645"/>
            <a:chOff x="3946068" y="2066828"/>
            <a:chExt cx="1097280" cy="2198645"/>
          </a:xfrm>
        </p:grpSpPr>
        <p:grpSp>
          <p:nvGrpSpPr>
            <p:cNvPr id="33" name="Group 32">
              <a:extLst>
                <a:ext uri="{FF2B5EF4-FFF2-40B4-BE49-F238E27FC236}">
                  <a16:creationId xmlns:a16="http://schemas.microsoft.com/office/drawing/2014/main" id="{4CF74A33-3A99-4D99-AF9B-A8DC79353A81}"/>
                </a:ext>
              </a:extLst>
            </p:cNvPr>
            <p:cNvGrpSpPr/>
            <p:nvPr/>
          </p:nvGrpSpPr>
          <p:grpSpPr>
            <a:xfrm>
              <a:off x="3946068" y="2066828"/>
              <a:ext cx="1097280" cy="2198645"/>
              <a:chOff x="636309" y="1145042"/>
              <a:chExt cx="1097280" cy="2198645"/>
            </a:xfrm>
          </p:grpSpPr>
          <p:sp>
            <p:nvSpPr>
              <p:cNvPr id="35" name="Oval 34">
                <a:extLst>
                  <a:ext uri="{FF2B5EF4-FFF2-40B4-BE49-F238E27FC236}">
                    <a16:creationId xmlns:a16="http://schemas.microsoft.com/office/drawing/2014/main" id="{10AD215B-6FF7-401D-9900-0A9ADCD9394A}"/>
                  </a:ext>
                </a:extLst>
              </p:cNvPr>
              <p:cNvSpPr/>
              <p:nvPr/>
            </p:nvSpPr>
            <p:spPr>
              <a:xfrm>
                <a:off x="1093509" y="3160807"/>
                <a:ext cx="182880" cy="1828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510469B-47B4-4607-9226-4B89387C21B0}"/>
                  </a:ext>
                </a:extLst>
              </p:cNvPr>
              <p:cNvSpPr/>
              <p:nvPr/>
            </p:nvSpPr>
            <p:spPr>
              <a:xfrm>
                <a:off x="636309" y="1145042"/>
                <a:ext cx="1097280" cy="10972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6FC05B-4E9C-4981-BA74-CEF5432C491A}"/>
                  </a:ext>
                </a:extLst>
              </p:cNvPr>
              <p:cNvSpPr/>
              <p:nvPr/>
            </p:nvSpPr>
            <p:spPr>
              <a:xfrm>
                <a:off x="727749" y="1236482"/>
                <a:ext cx="914400" cy="914400"/>
              </a:xfrm>
              <a:prstGeom prst="ellipse">
                <a:avLst/>
              </a:prstGeom>
              <a:solidFill>
                <a:srgbClr val="7199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60CF4C9-67CB-4BE2-9883-892172982BC9}"/>
                  </a:ext>
                </a:extLst>
              </p:cNvPr>
              <p:cNvCxnSpPr>
                <a:stCxn id="36" idx="4"/>
                <a:endCxn id="35" idx="0"/>
              </p:cNvCxnSpPr>
              <p:nvPr/>
            </p:nvCxnSpPr>
            <p:spPr>
              <a:xfrm>
                <a:off x="1184949" y="2242322"/>
                <a:ext cx="0" cy="918485"/>
              </a:xfrm>
              <a:prstGeom prst="line">
                <a:avLst/>
              </a:prstGeom>
              <a:ln w="25400">
                <a:solidFill>
                  <a:srgbClr val="719949"/>
                </a:solidFill>
              </a:ln>
            </p:spPr>
            <p:style>
              <a:lnRef idx="1">
                <a:schemeClr val="accent1"/>
              </a:lnRef>
              <a:fillRef idx="0">
                <a:schemeClr val="accent1"/>
              </a:fillRef>
              <a:effectRef idx="0">
                <a:schemeClr val="accent1"/>
              </a:effectRef>
              <a:fontRef idx="minor">
                <a:schemeClr val="tx1"/>
              </a:fontRef>
            </p:style>
          </p:cxnSp>
        </p:grpSp>
        <p:pic>
          <p:nvPicPr>
            <p:cNvPr id="3" name="Graphic 2" descr="Users">
              <a:extLst>
                <a:ext uri="{FF2B5EF4-FFF2-40B4-BE49-F238E27FC236}">
                  <a16:creationId xmlns:a16="http://schemas.microsoft.com/office/drawing/2014/main" id="{CAB886F5-9DE3-4964-AC7E-81A075D200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25009" y="2251247"/>
              <a:ext cx="731520" cy="731520"/>
            </a:xfrm>
            <a:prstGeom prst="rect">
              <a:avLst/>
            </a:prstGeom>
          </p:spPr>
        </p:pic>
      </p:grpSp>
      <p:sp>
        <p:nvSpPr>
          <p:cNvPr id="2050" name="Rectangle 5">
            <a:extLst>
              <a:ext uri="{FF2B5EF4-FFF2-40B4-BE49-F238E27FC236}">
                <a16:creationId xmlns:a16="http://schemas.microsoft.com/office/drawing/2014/main" id="{089697E6-8563-45ED-AE15-80511C2EF0D3}"/>
              </a:ext>
            </a:extLst>
          </p:cNvPr>
          <p:cNvSpPr>
            <a:spLocks noChangeArrowheads="1"/>
          </p:cNvSpPr>
          <p:nvPr/>
        </p:nvSpPr>
        <p:spPr bwMode="auto">
          <a:xfrm>
            <a:off x="-5851" y="544509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6" name="Rectangle 65">
            <a:extLst>
              <a:ext uri="{FF2B5EF4-FFF2-40B4-BE49-F238E27FC236}">
                <a16:creationId xmlns:a16="http://schemas.microsoft.com/office/drawing/2014/main" id="{CF797A71-9A3C-44ED-9E3A-7F697F37037E}"/>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9E91573-75E1-43D9-8F5E-97C9727B50AA}"/>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99BF270-B959-4EB4-8D57-095DA4DAD961}"/>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05E00DE-3EBA-4AD3-9AF5-A029578AD649}"/>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BD695DF-F169-45DF-8801-7E307C0B2BB2}"/>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Roadmap</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71" name="Rectangle: Rounded Corners 70">
            <a:extLst>
              <a:ext uri="{FF2B5EF4-FFF2-40B4-BE49-F238E27FC236}">
                <a16:creationId xmlns:a16="http://schemas.microsoft.com/office/drawing/2014/main" id="{12E827C7-6ED9-46DB-91AE-B15187422F61}"/>
              </a:ext>
            </a:extLst>
          </p:cNvPr>
          <p:cNvSpPr/>
          <p:nvPr/>
        </p:nvSpPr>
        <p:spPr>
          <a:xfrm>
            <a:off x="6817951" y="1043705"/>
            <a:ext cx="1760208" cy="4858581"/>
          </a:xfrm>
          <a:prstGeom prst="roundRect">
            <a:avLst/>
          </a:prstGeom>
          <a:noFill/>
          <a:ln>
            <a:solidFill>
              <a:srgbClr val="FF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901B23AB-6ACD-4D99-82BF-964C9DAFF5B6}"/>
              </a:ext>
            </a:extLst>
          </p:cNvPr>
          <p:cNvSpPr/>
          <p:nvPr/>
        </p:nvSpPr>
        <p:spPr>
          <a:xfrm>
            <a:off x="6623097" y="1325670"/>
            <a:ext cx="301166" cy="172268"/>
          </a:xfrm>
          <a:prstGeom prst="rightArrow">
            <a:avLst/>
          </a:prstGeom>
          <a:solidFill>
            <a:srgbClr val="FF0000"/>
          </a:solidFill>
          <a:ln>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351F1A4-8EDA-4807-9AE3-2F7AADB50D89}"/>
              </a:ext>
            </a:extLst>
          </p:cNvPr>
          <p:cNvSpPr>
            <a:spLocks noGrp="1"/>
          </p:cNvSpPr>
          <p:nvPr>
            <p:ph type="sldNum" sz="quarter" idx="12"/>
          </p:nvPr>
        </p:nvSpPr>
        <p:spPr/>
        <p:txBody>
          <a:bodyPr/>
          <a:lstStyle/>
          <a:p>
            <a:fld id="{C581C4B4-EB97-4DE8-B44C-C52B3D3E6046}" type="slidenum">
              <a:rPr lang="en-US" smtClean="0"/>
              <a:t>23</a:t>
            </a:fld>
            <a:endParaRPr lang="en-US"/>
          </a:p>
        </p:txBody>
      </p:sp>
    </p:spTree>
    <p:extLst>
      <p:ext uri="{BB962C8B-B14F-4D97-AF65-F5344CB8AC3E}">
        <p14:creationId xmlns:p14="http://schemas.microsoft.com/office/powerpoint/2010/main" val="2612981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CF797A71-9A3C-44ED-9E3A-7F697F37037E}"/>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9E91573-75E1-43D9-8F5E-97C9727B50AA}"/>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99BF270-B959-4EB4-8D57-095DA4DAD961}"/>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05E00DE-3EBA-4AD3-9AF5-A029578AD649}"/>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BD695DF-F169-45DF-8801-7E307C0B2BB2}"/>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Questions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73" name="Title 1">
            <a:extLst>
              <a:ext uri="{FF2B5EF4-FFF2-40B4-BE49-F238E27FC236}">
                <a16:creationId xmlns:a16="http://schemas.microsoft.com/office/drawing/2014/main" id="{DE88DA71-60D6-4DB8-ABFB-F747FACDBB2A}"/>
              </a:ext>
            </a:extLst>
          </p:cNvPr>
          <p:cNvSpPr>
            <a:spLocks noGrp="1"/>
          </p:cNvSpPr>
          <p:nvPr>
            <p:ph type="title"/>
          </p:nvPr>
        </p:nvSpPr>
        <p:spPr>
          <a:xfrm>
            <a:off x="4530650" y="2754495"/>
            <a:ext cx="2971694" cy="566738"/>
          </a:xfrm>
        </p:spPr>
        <p:txBody>
          <a:bodyPr>
            <a:noAutofit/>
          </a:bodyPr>
          <a:lstStyle/>
          <a:p>
            <a:pPr algn="r"/>
            <a:r>
              <a:rPr lang="en-US" sz="3200" dirty="0">
                <a:solidFill>
                  <a:srgbClr val="7C2529"/>
                </a:solidFill>
                <a:latin typeface="Arial Black" panose="020B0A04020102020204" pitchFamily="34" charset="0"/>
              </a:rPr>
              <a:t>THANK YOU</a:t>
            </a:r>
          </a:p>
        </p:txBody>
      </p:sp>
      <p:sp>
        <p:nvSpPr>
          <p:cNvPr id="74" name="Text Placeholder 3">
            <a:extLst>
              <a:ext uri="{FF2B5EF4-FFF2-40B4-BE49-F238E27FC236}">
                <a16:creationId xmlns:a16="http://schemas.microsoft.com/office/drawing/2014/main" id="{144A222C-FA4C-4BA3-9284-AAEF7BD1AE9B}"/>
              </a:ext>
            </a:extLst>
          </p:cNvPr>
          <p:cNvSpPr txBox="1">
            <a:spLocks/>
          </p:cNvSpPr>
          <p:nvPr/>
        </p:nvSpPr>
        <p:spPr>
          <a:xfrm>
            <a:off x="4530650" y="3193307"/>
            <a:ext cx="2971693" cy="302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rgbClr val="53565A"/>
                </a:solidFill>
              </a:rPr>
              <a:t>FOR YOUR ATTENTION</a:t>
            </a:r>
          </a:p>
        </p:txBody>
      </p:sp>
      <p:sp>
        <p:nvSpPr>
          <p:cNvPr id="4" name="TextBox 3">
            <a:extLst>
              <a:ext uri="{FF2B5EF4-FFF2-40B4-BE49-F238E27FC236}">
                <a16:creationId xmlns:a16="http://schemas.microsoft.com/office/drawing/2014/main" id="{2084EBBB-6E98-445A-A616-9EA3625AD028}"/>
              </a:ext>
            </a:extLst>
          </p:cNvPr>
          <p:cNvSpPr txBox="1"/>
          <p:nvPr/>
        </p:nvSpPr>
        <p:spPr>
          <a:xfrm>
            <a:off x="144503" y="3494159"/>
            <a:ext cx="7357841" cy="707886"/>
          </a:xfrm>
          <a:prstGeom prst="rect">
            <a:avLst/>
          </a:prstGeom>
          <a:noFill/>
        </p:spPr>
        <p:txBody>
          <a:bodyPr wrap="square" rtlCol="0">
            <a:spAutoFit/>
          </a:bodyPr>
          <a:lstStyle/>
          <a:p>
            <a:pPr algn="r"/>
            <a:r>
              <a:rPr lang="en-US" sz="4000" b="1" dirty="0">
                <a:solidFill>
                  <a:srgbClr val="4698CB"/>
                </a:solidFill>
              </a:rPr>
              <a:t>What are your questions?</a:t>
            </a:r>
          </a:p>
        </p:txBody>
      </p:sp>
      <p:sp>
        <p:nvSpPr>
          <p:cNvPr id="2" name="Slide Number Placeholder 1">
            <a:extLst>
              <a:ext uri="{FF2B5EF4-FFF2-40B4-BE49-F238E27FC236}">
                <a16:creationId xmlns:a16="http://schemas.microsoft.com/office/drawing/2014/main" id="{13F4ABD0-5435-4DF1-8159-5CE435348CBB}"/>
              </a:ext>
            </a:extLst>
          </p:cNvPr>
          <p:cNvSpPr>
            <a:spLocks noGrp="1"/>
          </p:cNvSpPr>
          <p:nvPr>
            <p:ph type="sldNum" sz="quarter" idx="12"/>
          </p:nvPr>
        </p:nvSpPr>
        <p:spPr/>
        <p:txBody>
          <a:bodyPr/>
          <a:lstStyle/>
          <a:p>
            <a:fld id="{C581C4B4-EB97-4DE8-B44C-C52B3D3E6046}" type="slidenum">
              <a:rPr lang="en-US" smtClean="0"/>
              <a:t>24</a:t>
            </a:fld>
            <a:endParaRPr lang="en-US"/>
          </a:p>
        </p:txBody>
      </p:sp>
    </p:spTree>
    <p:extLst>
      <p:ext uri="{BB962C8B-B14F-4D97-AF65-F5344CB8AC3E}">
        <p14:creationId xmlns:p14="http://schemas.microsoft.com/office/powerpoint/2010/main" val="125758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9D9397-985F-4DBC-8172-70A4F21CF907}"/>
              </a:ext>
            </a:extLst>
          </p:cNvPr>
          <p:cNvGrpSpPr>
            <a:grpSpLocks noChangeAspect="1"/>
          </p:cNvGrpSpPr>
          <p:nvPr/>
        </p:nvGrpSpPr>
        <p:grpSpPr>
          <a:xfrm>
            <a:off x="4641306" y="850086"/>
            <a:ext cx="4390631" cy="5699312"/>
            <a:chOff x="132627" y="-448125"/>
            <a:chExt cx="9151557" cy="10610160"/>
          </a:xfrm>
        </p:grpSpPr>
        <p:pic>
          <p:nvPicPr>
            <p:cNvPr id="4" name="Picture 3">
              <a:extLst>
                <a:ext uri="{FF2B5EF4-FFF2-40B4-BE49-F238E27FC236}">
                  <a16:creationId xmlns:a16="http://schemas.microsoft.com/office/drawing/2014/main" id="{DE3D58E6-E01E-4B85-8DB6-809DB8448F7D}"/>
                </a:ext>
              </a:extLst>
            </p:cNvPr>
            <p:cNvPicPr>
              <a:picLocks noChangeAspect="1"/>
            </p:cNvPicPr>
            <p:nvPr/>
          </p:nvPicPr>
          <p:blipFill>
            <a:blip r:embed="rId3"/>
            <a:stretch>
              <a:fillRect/>
            </a:stretch>
          </p:blipFill>
          <p:spPr>
            <a:xfrm>
              <a:off x="140184" y="-448125"/>
              <a:ext cx="9144000" cy="4915075"/>
            </a:xfrm>
            <a:prstGeom prst="rect">
              <a:avLst/>
            </a:prstGeom>
          </p:spPr>
        </p:pic>
        <p:pic>
          <p:nvPicPr>
            <p:cNvPr id="8" name="Picture 7">
              <a:extLst>
                <a:ext uri="{FF2B5EF4-FFF2-40B4-BE49-F238E27FC236}">
                  <a16:creationId xmlns:a16="http://schemas.microsoft.com/office/drawing/2014/main" id="{BAC6D9FF-C4BC-4B95-AD55-D3E06CB17701}"/>
                </a:ext>
              </a:extLst>
            </p:cNvPr>
            <p:cNvPicPr>
              <a:picLocks noChangeAspect="1"/>
            </p:cNvPicPr>
            <p:nvPr/>
          </p:nvPicPr>
          <p:blipFill rotWithShape="1">
            <a:blip r:embed="rId4"/>
            <a:srcRect t="243"/>
            <a:stretch/>
          </p:blipFill>
          <p:spPr>
            <a:xfrm>
              <a:off x="132627" y="4262162"/>
              <a:ext cx="9144000" cy="5899873"/>
            </a:xfrm>
            <a:prstGeom prst="rect">
              <a:avLst/>
            </a:prstGeom>
          </p:spPr>
        </p:pic>
      </p:grpSp>
      <p:sp>
        <p:nvSpPr>
          <p:cNvPr id="7" name="Rectangle 6">
            <a:extLst>
              <a:ext uri="{FF2B5EF4-FFF2-40B4-BE49-F238E27FC236}">
                <a16:creationId xmlns:a16="http://schemas.microsoft.com/office/drawing/2014/main" id="{8E028CF8-CD01-4EC5-8307-D53185AF6593}"/>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7330F6-4BAD-4A88-B548-0A320BC108E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BE3C4B-E8DC-41D7-8F6B-F9A6F36FFE1B}"/>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BC2056-E23D-4DEC-930E-F9FC9F288725}"/>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B1D3BC-60E2-468B-AE2E-B1E7DBB026DF}"/>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Outline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16" name="TextBox 15">
            <a:extLst>
              <a:ext uri="{FF2B5EF4-FFF2-40B4-BE49-F238E27FC236}">
                <a16:creationId xmlns:a16="http://schemas.microsoft.com/office/drawing/2014/main" id="{77CC2D8F-E73B-4E49-8064-BDE7778DDB8C}"/>
              </a:ext>
            </a:extLst>
          </p:cNvPr>
          <p:cNvSpPr txBox="1"/>
          <p:nvPr/>
        </p:nvSpPr>
        <p:spPr>
          <a:xfrm>
            <a:off x="441108" y="1171254"/>
            <a:ext cx="4057961" cy="3762568"/>
          </a:xfrm>
          <a:prstGeom prst="rect">
            <a:avLst/>
          </a:prstGeom>
          <a:noFill/>
        </p:spPr>
        <p:txBody>
          <a:bodyPr wrap="square" numCol="1" rtlCol="0">
            <a:spAutoFit/>
          </a:bodyPr>
          <a:lstStyle/>
          <a:p>
            <a:r>
              <a:rPr lang="en-US" sz="2000" u="sng" dirty="0">
                <a:solidFill>
                  <a:srgbClr val="34495E"/>
                </a:solidFill>
              </a:rPr>
              <a:t>Planning Horizon (2020 – 2050):</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Begin</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December 2018</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Benchmarks</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Data analysis by summer of 2019</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Strategies by fall of 2019</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Final draft by summer of 2020</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Complete</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July 2020</a:t>
            </a:r>
          </a:p>
          <a:p>
            <a:pPr marL="994410" lvl="2" indent="-285750" defTabSz="914400">
              <a:spcBef>
                <a:spcPts val="700"/>
              </a:spcBef>
              <a:buClr>
                <a:srgbClr val="871721"/>
              </a:buClr>
              <a:buSzPct val="85000"/>
              <a:buFont typeface="Courier New" panose="02070309020205020404" pitchFamily="49" charset="0"/>
              <a:buChar char="o"/>
            </a:pPr>
            <a:r>
              <a:rPr lang="en-US" sz="1600" dirty="0">
                <a:solidFill>
                  <a:srgbClr val="34495E"/>
                </a:solidFill>
              </a:rPr>
              <a:t>Inform update of State Long Range Transportation Plan</a:t>
            </a:r>
          </a:p>
        </p:txBody>
      </p:sp>
      <p:sp>
        <p:nvSpPr>
          <p:cNvPr id="2" name="Slide Number Placeholder 1">
            <a:extLst>
              <a:ext uri="{FF2B5EF4-FFF2-40B4-BE49-F238E27FC236}">
                <a16:creationId xmlns:a16="http://schemas.microsoft.com/office/drawing/2014/main" id="{E272AF52-7F29-4208-88AD-C87F7F543B07}"/>
              </a:ext>
            </a:extLst>
          </p:cNvPr>
          <p:cNvSpPr>
            <a:spLocks noGrp="1"/>
          </p:cNvSpPr>
          <p:nvPr>
            <p:ph type="sldNum" sz="quarter" idx="12"/>
          </p:nvPr>
        </p:nvSpPr>
        <p:spPr/>
        <p:txBody>
          <a:bodyPr/>
          <a:lstStyle/>
          <a:p>
            <a:fld id="{C581C4B4-EB97-4DE8-B44C-C52B3D3E6046}" type="slidenum">
              <a:rPr lang="en-US" smtClean="0"/>
              <a:t>3</a:t>
            </a:fld>
            <a:endParaRPr lang="en-US"/>
          </a:p>
        </p:txBody>
      </p:sp>
    </p:spTree>
    <p:extLst>
      <p:ext uri="{BB962C8B-B14F-4D97-AF65-F5344CB8AC3E}">
        <p14:creationId xmlns:p14="http://schemas.microsoft.com/office/powerpoint/2010/main" val="2343294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CC827B-4A51-4347-912B-19D4CF9A60C5}"/>
              </a:ext>
            </a:extLst>
          </p:cNvPr>
          <p:cNvGrpSpPr/>
          <p:nvPr/>
        </p:nvGrpSpPr>
        <p:grpSpPr>
          <a:xfrm>
            <a:off x="494907" y="3933798"/>
            <a:ext cx="8107052" cy="91440"/>
            <a:chOff x="494907" y="3206527"/>
            <a:chExt cx="8107052" cy="91440"/>
          </a:xfrm>
        </p:grpSpPr>
        <p:cxnSp>
          <p:nvCxnSpPr>
            <p:cNvPr id="13" name="Straight Connector 12">
              <a:extLst>
                <a:ext uri="{FF2B5EF4-FFF2-40B4-BE49-F238E27FC236}">
                  <a16:creationId xmlns:a16="http://schemas.microsoft.com/office/drawing/2014/main" id="{25A0E5E7-8C84-436B-8788-419528BFAF35}"/>
                </a:ext>
              </a:extLst>
            </p:cNvPr>
            <p:cNvCxnSpPr/>
            <p:nvPr/>
          </p:nvCxnSpPr>
          <p:spPr>
            <a:xfrm>
              <a:off x="542041" y="3252247"/>
              <a:ext cx="8059918" cy="0"/>
            </a:xfrm>
            <a:prstGeom prst="line">
              <a:avLst/>
            </a:prstGeom>
            <a:ln w="25400">
              <a:solidFill>
                <a:srgbClr val="53565A"/>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217E7CB-45C0-4C61-9B41-9AF09074DAF9}"/>
                </a:ext>
              </a:extLst>
            </p:cNvPr>
            <p:cNvSpPr/>
            <p:nvPr/>
          </p:nvSpPr>
          <p:spPr>
            <a:xfrm>
              <a:off x="494907" y="3206527"/>
              <a:ext cx="91440" cy="9144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8EEDC74-188C-4B4A-BA07-44FA2AA804F5}"/>
              </a:ext>
            </a:extLst>
          </p:cNvPr>
          <p:cNvGrpSpPr/>
          <p:nvPr/>
        </p:nvGrpSpPr>
        <p:grpSpPr>
          <a:xfrm>
            <a:off x="843700" y="1872313"/>
            <a:ext cx="1097280" cy="2198645"/>
            <a:chOff x="636309" y="1145042"/>
            <a:chExt cx="1097280" cy="2198645"/>
          </a:xfrm>
        </p:grpSpPr>
        <p:grpSp>
          <p:nvGrpSpPr>
            <p:cNvPr id="17" name="Group 16">
              <a:extLst>
                <a:ext uri="{FF2B5EF4-FFF2-40B4-BE49-F238E27FC236}">
                  <a16:creationId xmlns:a16="http://schemas.microsoft.com/office/drawing/2014/main" id="{A95C04F0-424F-42B0-952A-65E7768B0E75}"/>
                </a:ext>
              </a:extLst>
            </p:cNvPr>
            <p:cNvGrpSpPr/>
            <p:nvPr/>
          </p:nvGrpSpPr>
          <p:grpSpPr>
            <a:xfrm>
              <a:off x="636309" y="1145042"/>
              <a:ext cx="1097280" cy="2198645"/>
              <a:chOff x="636309" y="1145042"/>
              <a:chExt cx="1097280" cy="2198645"/>
            </a:xfrm>
          </p:grpSpPr>
          <p:sp>
            <p:nvSpPr>
              <p:cNvPr id="20" name="Oval 19">
                <a:extLst>
                  <a:ext uri="{FF2B5EF4-FFF2-40B4-BE49-F238E27FC236}">
                    <a16:creationId xmlns:a16="http://schemas.microsoft.com/office/drawing/2014/main" id="{04DBE4D2-8845-4455-82AD-D3E7D41E8938}"/>
                  </a:ext>
                </a:extLst>
              </p:cNvPr>
              <p:cNvSpPr/>
              <p:nvPr/>
            </p:nvSpPr>
            <p:spPr>
              <a:xfrm>
                <a:off x="1093509" y="3160807"/>
                <a:ext cx="182880" cy="1828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12CC5B8-41F7-4FE9-BF41-8EA35A518177}"/>
                  </a:ext>
                </a:extLst>
              </p:cNvPr>
              <p:cNvSpPr/>
              <p:nvPr/>
            </p:nvSpPr>
            <p:spPr>
              <a:xfrm>
                <a:off x="636309" y="1145042"/>
                <a:ext cx="1097280" cy="10972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C91146-AB88-4028-8F05-CD56B9AE06ED}"/>
                  </a:ext>
                </a:extLst>
              </p:cNvPr>
              <p:cNvSpPr/>
              <p:nvPr/>
            </p:nvSpPr>
            <p:spPr>
              <a:xfrm>
                <a:off x="727749" y="1236482"/>
                <a:ext cx="914400" cy="914400"/>
              </a:xfrm>
              <a:prstGeom prst="ellipse">
                <a:avLst/>
              </a:prstGeom>
              <a:solidFill>
                <a:srgbClr val="4698C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5D7EEC2-77E9-4E84-979D-3CC686CCC361}"/>
                  </a:ext>
                </a:extLst>
              </p:cNvPr>
              <p:cNvCxnSpPr>
                <a:stCxn id="21" idx="4"/>
                <a:endCxn id="20" idx="0"/>
              </p:cNvCxnSpPr>
              <p:nvPr/>
            </p:nvCxnSpPr>
            <p:spPr>
              <a:xfrm>
                <a:off x="1184949" y="2242322"/>
                <a:ext cx="0" cy="918485"/>
              </a:xfrm>
              <a:prstGeom prst="line">
                <a:avLst/>
              </a:prstGeom>
              <a:ln w="25400">
                <a:solidFill>
                  <a:srgbClr val="4698CB"/>
                </a:solidFill>
              </a:ln>
            </p:spPr>
            <p:style>
              <a:lnRef idx="1">
                <a:schemeClr val="accent1"/>
              </a:lnRef>
              <a:fillRef idx="0">
                <a:schemeClr val="accent1"/>
              </a:fillRef>
              <a:effectRef idx="0">
                <a:schemeClr val="accent1"/>
              </a:effectRef>
              <a:fontRef idx="minor">
                <a:schemeClr val="tx1"/>
              </a:fontRef>
            </p:style>
          </p:cxnSp>
        </p:grpSp>
        <p:pic>
          <p:nvPicPr>
            <p:cNvPr id="18" name="Graphic 17" descr="Research">
              <a:extLst>
                <a:ext uri="{FF2B5EF4-FFF2-40B4-BE49-F238E27FC236}">
                  <a16:creationId xmlns:a16="http://schemas.microsoft.com/office/drawing/2014/main" id="{A7FE1A94-E299-4814-88BD-F9334D5B66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189" y="1327922"/>
              <a:ext cx="731520" cy="731520"/>
            </a:xfrm>
            <a:prstGeom prst="rect">
              <a:avLst/>
            </a:prstGeom>
          </p:spPr>
        </p:pic>
      </p:grpSp>
      <p:sp>
        <p:nvSpPr>
          <p:cNvPr id="24" name="TextBox 23">
            <a:extLst>
              <a:ext uri="{FF2B5EF4-FFF2-40B4-BE49-F238E27FC236}">
                <a16:creationId xmlns:a16="http://schemas.microsoft.com/office/drawing/2014/main" id="{DCABC92E-48CC-438B-8650-F58170FE7D3E}"/>
              </a:ext>
            </a:extLst>
          </p:cNvPr>
          <p:cNvSpPr txBox="1"/>
          <p:nvPr/>
        </p:nvSpPr>
        <p:spPr>
          <a:xfrm>
            <a:off x="559013" y="4224479"/>
            <a:ext cx="1708138" cy="1338828"/>
          </a:xfrm>
          <a:prstGeom prst="rect">
            <a:avLst/>
          </a:prstGeom>
          <a:noFill/>
        </p:spPr>
        <p:txBody>
          <a:bodyPr wrap="square" rtlCol="0">
            <a:spAutoFit/>
          </a:bodyPr>
          <a:lstStyle/>
          <a:p>
            <a:pPr algn="ctr"/>
            <a:r>
              <a:rPr lang="en-US" sz="1400" b="1" dirty="0">
                <a:solidFill>
                  <a:srgbClr val="4698CB"/>
                </a:solidFill>
              </a:rPr>
              <a:t>Identify Issues</a:t>
            </a:r>
          </a:p>
          <a:p>
            <a:r>
              <a:rPr lang="en-US" sz="1200" dirty="0">
                <a:solidFill>
                  <a:srgbClr val="4698CB"/>
                </a:solidFill>
              </a:rPr>
              <a:t>Transit Needs Survey</a:t>
            </a:r>
          </a:p>
          <a:p>
            <a:pPr marL="171450" indent="-171450">
              <a:buFont typeface="Arial" panose="020B0604020202020204" pitchFamily="34" charset="0"/>
              <a:buChar char="•"/>
            </a:pPr>
            <a:r>
              <a:rPr lang="en-US" sz="1100" dirty="0">
                <a:solidFill>
                  <a:srgbClr val="4698CB"/>
                </a:solidFill>
              </a:rPr>
              <a:t>Service</a:t>
            </a:r>
          </a:p>
          <a:p>
            <a:pPr marL="171450" indent="-171450">
              <a:buFont typeface="Arial" panose="020B0604020202020204" pitchFamily="34" charset="0"/>
              <a:buChar char="•"/>
            </a:pPr>
            <a:r>
              <a:rPr lang="en-US" sz="1100" dirty="0">
                <a:solidFill>
                  <a:srgbClr val="4698CB"/>
                </a:solidFill>
              </a:rPr>
              <a:t>Fleet</a:t>
            </a:r>
          </a:p>
          <a:p>
            <a:pPr marL="171450" indent="-171450">
              <a:buFont typeface="Arial" panose="020B0604020202020204" pitchFamily="34" charset="0"/>
              <a:buChar char="•"/>
            </a:pPr>
            <a:r>
              <a:rPr lang="en-US" sz="1100" dirty="0">
                <a:solidFill>
                  <a:srgbClr val="4698CB"/>
                </a:solidFill>
              </a:rPr>
              <a:t>Facility</a:t>
            </a:r>
          </a:p>
          <a:p>
            <a:pPr marL="171450" indent="-171450">
              <a:buFont typeface="Arial" panose="020B0604020202020204" pitchFamily="34" charset="0"/>
              <a:buChar char="•"/>
            </a:pPr>
            <a:r>
              <a:rPr lang="en-US" sz="1100" dirty="0">
                <a:solidFill>
                  <a:srgbClr val="4698CB"/>
                </a:solidFill>
              </a:rPr>
              <a:t>Personnel</a:t>
            </a:r>
          </a:p>
          <a:p>
            <a:pPr marL="171450" indent="-171450">
              <a:buFont typeface="Arial" panose="020B0604020202020204" pitchFamily="34" charset="0"/>
              <a:buChar char="•"/>
            </a:pPr>
            <a:r>
              <a:rPr lang="en-US" sz="1100" dirty="0">
                <a:solidFill>
                  <a:srgbClr val="4698CB"/>
                </a:solidFill>
              </a:rPr>
              <a:t>Technology</a:t>
            </a:r>
          </a:p>
        </p:txBody>
      </p:sp>
      <p:grpSp>
        <p:nvGrpSpPr>
          <p:cNvPr id="25" name="Group 24">
            <a:extLst>
              <a:ext uri="{FF2B5EF4-FFF2-40B4-BE49-F238E27FC236}">
                <a16:creationId xmlns:a16="http://schemas.microsoft.com/office/drawing/2014/main" id="{7311B6CF-8F20-4641-B4D7-9FD8AD17EC4B}"/>
              </a:ext>
            </a:extLst>
          </p:cNvPr>
          <p:cNvGrpSpPr/>
          <p:nvPr/>
        </p:nvGrpSpPr>
        <p:grpSpPr>
          <a:xfrm>
            <a:off x="2371786" y="3888078"/>
            <a:ext cx="1097280" cy="2198645"/>
            <a:chOff x="2711149" y="3160807"/>
            <a:chExt cx="1097280" cy="2198645"/>
          </a:xfrm>
        </p:grpSpPr>
        <p:grpSp>
          <p:nvGrpSpPr>
            <p:cNvPr id="26" name="Group 25">
              <a:extLst>
                <a:ext uri="{FF2B5EF4-FFF2-40B4-BE49-F238E27FC236}">
                  <a16:creationId xmlns:a16="http://schemas.microsoft.com/office/drawing/2014/main" id="{1D9CE768-F511-4B81-BB0F-BB7A398A0494}"/>
                </a:ext>
              </a:extLst>
            </p:cNvPr>
            <p:cNvGrpSpPr/>
            <p:nvPr/>
          </p:nvGrpSpPr>
          <p:grpSpPr>
            <a:xfrm rot="10800000">
              <a:off x="2711149" y="3160807"/>
              <a:ext cx="1097280" cy="2198645"/>
              <a:chOff x="636309" y="1145042"/>
              <a:chExt cx="1097280" cy="2198645"/>
            </a:xfrm>
          </p:grpSpPr>
          <p:sp>
            <p:nvSpPr>
              <p:cNvPr id="28" name="Oval 27">
                <a:extLst>
                  <a:ext uri="{FF2B5EF4-FFF2-40B4-BE49-F238E27FC236}">
                    <a16:creationId xmlns:a16="http://schemas.microsoft.com/office/drawing/2014/main" id="{96D93C14-6ED3-4A47-85B2-75142FE2614A}"/>
                  </a:ext>
                </a:extLst>
              </p:cNvPr>
              <p:cNvSpPr/>
              <p:nvPr/>
            </p:nvSpPr>
            <p:spPr>
              <a:xfrm>
                <a:off x="1093509" y="3160807"/>
                <a:ext cx="182880" cy="1828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200ABE-E6B9-4331-A9F0-F42C709E2F29}"/>
                  </a:ext>
                </a:extLst>
              </p:cNvPr>
              <p:cNvSpPr/>
              <p:nvPr/>
            </p:nvSpPr>
            <p:spPr>
              <a:xfrm>
                <a:off x="636309" y="1145042"/>
                <a:ext cx="1097280" cy="10972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875A83-5643-4BA4-93D3-2EF7D2F4AC33}"/>
                  </a:ext>
                </a:extLst>
              </p:cNvPr>
              <p:cNvSpPr/>
              <p:nvPr/>
            </p:nvSpPr>
            <p:spPr>
              <a:xfrm>
                <a:off x="727749" y="1236482"/>
                <a:ext cx="914400" cy="914400"/>
              </a:xfrm>
              <a:prstGeom prst="ellipse">
                <a:avLst/>
              </a:prstGeom>
              <a:solidFill>
                <a:srgbClr val="0097A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1725F79-826D-4182-8608-DBA14E1E81AD}"/>
                  </a:ext>
                </a:extLst>
              </p:cNvPr>
              <p:cNvCxnSpPr>
                <a:stCxn id="29" idx="4"/>
                <a:endCxn id="28" idx="0"/>
              </p:cNvCxnSpPr>
              <p:nvPr/>
            </p:nvCxnSpPr>
            <p:spPr>
              <a:xfrm>
                <a:off x="1184949" y="2242322"/>
                <a:ext cx="0" cy="918485"/>
              </a:xfrm>
              <a:prstGeom prst="line">
                <a:avLst/>
              </a:prstGeom>
              <a:ln w="25400">
                <a:solidFill>
                  <a:srgbClr val="0097A9"/>
                </a:solidFill>
              </a:ln>
            </p:spPr>
            <p:style>
              <a:lnRef idx="1">
                <a:schemeClr val="accent1"/>
              </a:lnRef>
              <a:fillRef idx="0">
                <a:schemeClr val="accent1"/>
              </a:fillRef>
              <a:effectRef idx="0">
                <a:schemeClr val="accent1"/>
              </a:effectRef>
              <a:fontRef idx="minor">
                <a:schemeClr val="tx1"/>
              </a:fontRef>
            </p:style>
          </p:cxnSp>
        </p:grpSp>
        <p:pic>
          <p:nvPicPr>
            <p:cNvPr id="27" name="Graphic 26" descr="Head with gears">
              <a:extLst>
                <a:ext uri="{FF2B5EF4-FFF2-40B4-BE49-F238E27FC236}">
                  <a16:creationId xmlns:a16="http://schemas.microsoft.com/office/drawing/2014/main" id="{C8CA3C9F-BB72-4690-B0FD-E1AF287B1F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4028" y="4449136"/>
              <a:ext cx="731520" cy="731520"/>
            </a:xfrm>
            <a:prstGeom prst="rect">
              <a:avLst/>
            </a:prstGeom>
          </p:spPr>
        </p:pic>
      </p:grpSp>
      <p:grpSp>
        <p:nvGrpSpPr>
          <p:cNvPr id="39" name="Group 38">
            <a:extLst>
              <a:ext uri="{FF2B5EF4-FFF2-40B4-BE49-F238E27FC236}">
                <a16:creationId xmlns:a16="http://schemas.microsoft.com/office/drawing/2014/main" id="{B3D885EA-284A-4362-A7DA-C33C5CC31E71}"/>
              </a:ext>
            </a:extLst>
          </p:cNvPr>
          <p:cNvGrpSpPr/>
          <p:nvPr/>
        </p:nvGrpSpPr>
        <p:grpSpPr>
          <a:xfrm>
            <a:off x="5548626" y="3888078"/>
            <a:ext cx="1097280" cy="2198645"/>
            <a:chOff x="5001864" y="3160807"/>
            <a:chExt cx="1097280" cy="2198645"/>
          </a:xfrm>
        </p:grpSpPr>
        <p:grpSp>
          <p:nvGrpSpPr>
            <p:cNvPr id="40" name="Group 39">
              <a:extLst>
                <a:ext uri="{FF2B5EF4-FFF2-40B4-BE49-F238E27FC236}">
                  <a16:creationId xmlns:a16="http://schemas.microsoft.com/office/drawing/2014/main" id="{B89D490E-AD79-40B5-A2B5-9BAF72637352}"/>
                </a:ext>
              </a:extLst>
            </p:cNvPr>
            <p:cNvGrpSpPr/>
            <p:nvPr/>
          </p:nvGrpSpPr>
          <p:grpSpPr>
            <a:xfrm rot="10800000">
              <a:off x="5001864" y="3160807"/>
              <a:ext cx="1097280" cy="2198645"/>
              <a:chOff x="636309" y="1145042"/>
              <a:chExt cx="1097280" cy="2198645"/>
            </a:xfrm>
          </p:grpSpPr>
          <p:sp>
            <p:nvSpPr>
              <p:cNvPr id="42" name="Oval 41">
                <a:extLst>
                  <a:ext uri="{FF2B5EF4-FFF2-40B4-BE49-F238E27FC236}">
                    <a16:creationId xmlns:a16="http://schemas.microsoft.com/office/drawing/2014/main" id="{9C301B23-D0A6-47B8-A051-587EAA3C8F9B}"/>
                  </a:ext>
                </a:extLst>
              </p:cNvPr>
              <p:cNvSpPr/>
              <p:nvPr/>
            </p:nvSpPr>
            <p:spPr>
              <a:xfrm>
                <a:off x="1093509" y="3160807"/>
                <a:ext cx="182880" cy="1828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640D089-7705-4F05-8A49-07B4FBB323FA}"/>
                  </a:ext>
                </a:extLst>
              </p:cNvPr>
              <p:cNvSpPr/>
              <p:nvPr/>
            </p:nvSpPr>
            <p:spPr>
              <a:xfrm>
                <a:off x="636309" y="1145042"/>
                <a:ext cx="1097280" cy="10972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F7971BB-1957-40AE-B62F-AE6039C11F22}"/>
                  </a:ext>
                </a:extLst>
              </p:cNvPr>
              <p:cNvSpPr/>
              <p:nvPr/>
            </p:nvSpPr>
            <p:spPr>
              <a:xfrm>
                <a:off x="727749" y="1236482"/>
                <a:ext cx="914400" cy="914400"/>
              </a:xfrm>
              <a:prstGeom prst="ellipse">
                <a:avLst/>
              </a:prstGeom>
              <a:solidFill>
                <a:srgbClr val="E8772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D15795DF-ECE9-4B2A-8EE3-B3CFDC4DEE5D}"/>
                  </a:ext>
                </a:extLst>
              </p:cNvPr>
              <p:cNvCxnSpPr>
                <a:stCxn id="43" idx="4"/>
                <a:endCxn id="42" idx="0"/>
              </p:cNvCxnSpPr>
              <p:nvPr/>
            </p:nvCxnSpPr>
            <p:spPr>
              <a:xfrm>
                <a:off x="1184949" y="2242322"/>
                <a:ext cx="0" cy="918485"/>
              </a:xfrm>
              <a:prstGeom prst="line">
                <a:avLst/>
              </a:prstGeom>
              <a:ln w="25400">
                <a:solidFill>
                  <a:srgbClr val="E87722"/>
                </a:solidFill>
              </a:ln>
            </p:spPr>
            <p:style>
              <a:lnRef idx="1">
                <a:schemeClr val="accent1"/>
              </a:lnRef>
              <a:fillRef idx="0">
                <a:schemeClr val="accent1"/>
              </a:fillRef>
              <a:effectRef idx="0">
                <a:schemeClr val="accent1"/>
              </a:effectRef>
              <a:fontRef idx="minor">
                <a:schemeClr val="tx1"/>
              </a:fontRef>
            </p:style>
          </p:cxnSp>
        </p:grpSp>
        <p:pic>
          <p:nvPicPr>
            <p:cNvPr id="41" name="Graphic 40" descr="Bar chart">
              <a:extLst>
                <a:ext uri="{FF2B5EF4-FFF2-40B4-BE49-F238E27FC236}">
                  <a16:creationId xmlns:a16="http://schemas.microsoft.com/office/drawing/2014/main" id="{8898EC67-7212-4494-817D-079412EFAC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4743" y="4445052"/>
              <a:ext cx="731520" cy="731520"/>
            </a:xfrm>
            <a:prstGeom prst="rect">
              <a:avLst/>
            </a:prstGeom>
          </p:spPr>
        </p:pic>
      </p:grpSp>
      <p:grpSp>
        <p:nvGrpSpPr>
          <p:cNvPr id="46" name="Group 45">
            <a:extLst>
              <a:ext uri="{FF2B5EF4-FFF2-40B4-BE49-F238E27FC236}">
                <a16:creationId xmlns:a16="http://schemas.microsoft.com/office/drawing/2014/main" id="{E8B8C1E4-5250-4EA5-8D7E-8B4255AA876B}"/>
              </a:ext>
            </a:extLst>
          </p:cNvPr>
          <p:cNvGrpSpPr/>
          <p:nvPr/>
        </p:nvGrpSpPr>
        <p:grpSpPr>
          <a:xfrm>
            <a:off x="7104043" y="1864144"/>
            <a:ext cx="1097280" cy="2198645"/>
            <a:chOff x="6924933" y="1136873"/>
            <a:chExt cx="1097280" cy="2198645"/>
          </a:xfrm>
        </p:grpSpPr>
        <p:grpSp>
          <p:nvGrpSpPr>
            <p:cNvPr id="47" name="Group 46">
              <a:extLst>
                <a:ext uri="{FF2B5EF4-FFF2-40B4-BE49-F238E27FC236}">
                  <a16:creationId xmlns:a16="http://schemas.microsoft.com/office/drawing/2014/main" id="{EF915D7E-1009-4103-BB05-FA071CCFBC07}"/>
                </a:ext>
              </a:extLst>
            </p:cNvPr>
            <p:cNvGrpSpPr/>
            <p:nvPr/>
          </p:nvGrpSpPr>
          <p:grpSpPr>
            <a:xfrm>
              <a:off x="6924933" y="1136873"/>
              <a:ext cx="1097280" cy="2198645"/>
              <a:chOff x="636309" y="1145042"/>
              <a:chExt cx="1097280" cy="2198645"/>
            </a:xfrm>
          </p:grpSpPr>
          <p:sp>
            <p:nvSpPr>
              <p:cNvPr id="49" name="Oval 48">
                <a:extLst>
                  <a:ext uri="{FF2B5EF4-FFF2-40B4-BE49-F238E27FC236}">
                    <a16:creationId xmlns:a16="http://schemas.microsoft.com/office/drawing/2014/main" id="{4259E1B6-448D-4957-88CC-76180C84A0DA}"/>
                  </a:ext>
                </a:extLst>
              </p:cNvPr>
              <p:cNvSpPr/>
              <p:nvPr/>
            </p:nvSpPr>
            <p:spPr>
              <a:xfrm>
                <a:off x="1093509" y="3160807"/>
                <a:ext cx="182880" cy="1828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099865A-B6E2-4213-8C5D-A569B709531A}"/>
                  </a:ext>
                </a:extLst>
              </p:cNvPr>
              <p:cNvSpPr/>
              <p:nvPr/>
            </p:nvSpPr>
            <p:spPr>
              <a:xfrm>
                <a:off x="636309" y="1145042"/>
                <a:ext cx="1097280" cy="10972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3B00691-69C2-4532-9611-F77331188B35}"/>
                  </a:ext>
                </a:extLst>
              </p:cNvPr>
              <p:cNvSpPr/>
              <p:nvPr/>
            </p:nvSpPr>
            <p:spPr>
              <a:xfrm>
                <a:off x="727749" y="1236482"/>
                <a:ext cx="914400" cy="914400"/>
              </a:xfrm>
              <a:prstGeom prst="ellipse">
                <a:avLst/>
              </a:prstGeom>
              <a:solidFill>
                <a:srgbClr val="7C252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008CC4D-AD78-44E1-9DFB-72CBC472888C}"/>
                  </a:ext>
                </a:extLst>
              </p:cNvPr>
              <p:cNvCxnSpPr>
                <a:stCxn id="50" idx="4"/>
                <a:endCxn id="49" idx="0"/>
              </p:cNvCxnSpPr>
              <p:nvPr/>
            </p:nvCxnSpPr>
            <p:spPr>
              <a:xfrm>
                <a:off x="1184949" y="2242322"/>
                <a:ext cx="0" cy="918485"/>
              </a:xfrm>
              <a:prstGeom prst="line">
                <a:avLst/>
              </a:prstGeom>
              <a:ln w="25400">
                <a:solidFill>
                  <a:srgbClr val="7C2529"/>
                </a:solidFill>
              </a:ln>
            </p:spPr>
            <p:style>
              <a:lnRef idx="1">
                <a:schemeClr val="accent1"/>
              </a:lnRef>
              <a:fillRef idx="0">
                <a:schemeClr val="accent1"/>
              </a:fillRef>
              <a:effectRef idx="0">
                <a:schemeClr val="accent1"/>
              </a:effectRef>
              <a:fontRef idx="minor">
                <a:schemeClr val="tx1"/>
              </a:fontRef>
            </p:style>
          </p:cxnSp>
        </p:grpSp>
        <p:pic>
          <p:nvPicPr>
            <p:cNvPr id="48" name="Graphic 47" descr="Document">
              <a:extLst>
                <a:ext uri="{FF2B5EF4-FFF2-40B4-BE49-F238E27FC236}">
                  <a16:creationId xmlns:a16="http://schemas.microsoft.com/office/drawing/2014/main" id="{C9876D24-E2AF-4823-8A6C-362326014F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7813" y="1310326"/>
              <a:ext cx="731520" cy="731520"/>
            </a:xfrm>
            <a:prstGeom prst="rect">
              <a:avLst/>
            </a:prstGeom>
          </p:spPr>
        </p:pic>
      </p:grpSp>
      <p:sp>
        <p:nvSpPr>
          <p:cNvPr id="53" name="TextBox 52">
            <a:extLst>
              <a:ext uri="{FF2B5EF4-FFF2-40B4-BE49-F238E27FC236}">
                <a16:creationId xmlns:a16="http://schemas.microsoft.com/office/drawing/2014/main" id="{14D6AE3A-B9C7-4978-B1E2-5D80F6A32D5B}"/>
              </a:ext>
            </a:extLst>
          </p:cNvPr>
          <p:cNvSpPr txBox="1"/>
          <p:nvPr/>
        </p:nvSpPr>
        <p:spPr>
          <a:xfrm>
            <a:off x="6997048" y="1168943"/>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2020</a:t>
            </a:r>
          </a:p>
        </p:txBody>
      </p:sp>
      <p:sp>
        <p:nvSpPr>
          <p:cNvPr id="54" name="TextBox 53">
            <a:extLst>
              <a:ext uri="{FF2B5EF4-FFF2-40B4-BE49-F238E27FC236}">
                <a16:creationId xmlns:a16="http://schemas.microsoft.com/office/drawing/2014/main" id="{B6204B93-585B-44C8-93A2-0404474BF468}"/>
              </a:ext>
            </a:extLst>
          </p:cNvPr>
          <p:cNvSpPr txBox="1"/>
          <p:nvPr/>
        </p:nvSpPr>
        <p:spPr>
          <a:xfrm>
            <a:off x="757447" y="1173361"/>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2019</a:t>
            </a:r>
          </a:p>
        </p:txBody>
      </p:sp>
      <p:sp>
        <p:nvSpPr>
          <p:cNvPr id="55" name="TextBox 54">
            <a:extLst>
              <a:ext uri="{FF2B5EF4-FFF2-40B4-BE49-F238E27FC236}">
                <a16:creationId xmlns:a16="http://schemas.microsoft.com/office/drawing/2014/main" id="{1448B2F0-BD25-4A2F-948A-D32722BAA9B6}"/>
              </a:ext>
            </a:extLst>
          </p:cNvPr>
          <p:cNvSpPr txBox="1"/>
          <p:nvPr/>
        </p:nvSpPr>
        <p:spPr>
          <a:xfrm>
            <a:off x="818250" y="1560450"/>
            <a:ext cx="1189665" cy="307777"/>
          </a:xfrm>
          <a:prstGeom prst="rect">
            <a:avLst/>
          </a:prstGeom>
          <a:noFill/>
        </p:spPr>
        <p:txBody>
          <a:bodyPr wrap="square" rtlCol="0">
            <a:spAutoFit/>
          </a:bodyPr>
          <a:lstStyle/>
          <a:p>
            <a:pPr algn="ctr"/>
            <a:r>
              <a:rPr lang="en-US" sz="1400" b="1" dirty="0">
                <a:solidFill>
                  <a:srgbClr val="4698CB"/>
                </a:solidFill>
                <a:latin typeface="Arial" panose="020B0604020202020204" pitchFamily="34" charset="0"/>
                <a:cs typeface="Arial" panose="020B0604020202020204" pitchFamily="34" charset="0"/>
              </a:rPr>
              <a:t>March</a:t>
            </a:r>
          </a:p>
        </p:txBody>
      </p:sp>
      <p:sp>
        <p:nvSpPr>
          <p:cNvPr id="56" name="TextBox 55">
            <a:extLst>
              <a:ext uri="{FF2B5EF4-FFF2-40B4-BE49-F238E27FC236}">
                <a16:creationId xmlns:a16="http://schemas.microsoft.com/office/drawing/2014/main" id="{F20AFCC8-7AC9-4720-837F-8E30C4412D36}"/>
              </a:ext>
            </a:extLst>
          </p:cNvPr>
          <p:cNvSpPr txBox="1"/>
          <p:nvPr/>
        </p:nvSpPr>
        <p:spPr>
          <a:xfrm>
            <a:off x="3927679" y="1561869"/>
            <a:ext cx="1189665" cy="307777"/>
          </a:xfrm>
          <a:prstGeom prst="rect">
            <a:avLst/>
          </a:prstGeom>
          <a:noFill/>
        </p:spPr>
        <p:txBody>
          <a:bodyPr wrap="square" rtlCol="0">
            <a:spAutoFit/>
          </a:bodyPr>
          <a:lstStyle/>
          <a:p>
            <a:pPr algn="ctr"/>
            <a:r>
              <a:rPr lang="en-US" sz="1400" b="1" dirty="0">
                <a:solidFill>
                  <a:srgbClr val="719949"/>
                </a:solidFill>
                <a:latin typeface="Arial" panose="020B0604020202020204" pitchFamily="34" charset="0"/>
                <a:cs typeface="Arial" panose="020B0604020202020204" pitchFamily="34" charset="0"/>
              </a:rPr>
              <a:t>October</a:t>
            </a:r>
          </a:p>
        </p:txBody>
      </p:sp>
      <p:sp>
        <p:nvSpPr>
          <p:cNvPr id="57" name="TextBox 56">
            <a:extLst>
              <a:ext uri="{FF2B5EF4-FFF2-40B4-BE49-F238E27FC236}">
                <a16:creationId xmlns:a16="http://schemas.microsoft.com/office/drawing/2014/main" id="{8147D58E-E9AC-4B33-ADC6-556457AD91F5}"/>
              </a:ext>
            </a:extLst>
          </p:cNvPr>
          <p:cNvSpPr txBox="1"/>
          <p:nvPr/>
        </p:nvSpPr>
        <p:spPr>
          <a:xfrm>
            <a:off x="2325592" y="6117757"/>
            <a:ext cx="1189665" cy="307777"/>
          </a:xfrm>
          <a:prstGeom prst="rect">
            <a:avLst/>
          </a:prstGeom>
          <a:noFill/>
        </p:spPr>
        <p:txBody>
          <a:bodyPr wrap="square" rtlCol="0">
            <a:spAutoFit/>
          </a:bodyPr>
          <a:lstStyle/>
          <a:p>
            <a:pPr algn="ctr"/>
            <a:r>
              <a:rPr lang="en-US" sz="1400" b="1" dirty="0">
                <a:solidFill>
                  <a:srgbClr val="0097A9"/>
                </a:solidFill>
                <a:latin typeface="Arial" panose="020B0604020202020204" pitchFamily="34" charset="0"/>
                <a:cs typeface="Arial" panose="020B0604020202020204" pitchFamily="34" charset="0"/>
              </a:rPr>
              <a:t>May</a:t>
            </a:r>
          </a:p>
        </p:txBody>
      </p:sp>
      <p:sp>
        <p:nvSpPr>
          <p:cNvPr id="58" name="TextBox 57">
            <a:extLst>
              <a:ext uri="{FF2B5EF4-FFF2-40B4-BE49-F238E27FC236}">
                <a16:creationId xmlns:a16="http://schemas.microsoft.com/office/drawing/2014/main" id="{971871CA-A4CD-4106-B22A-AC6F6C4E1ACB}"/>
              </a:ext>
            </a:extLst>
          </p:cNvPr>
          <p:cNvSpPr txBox="1"/>
          <p:nvPr/>
        </p:nvSpPr>
        <p:spPr>
          <a:xfrm>
            <a:off x="5502432" y="6117756"/>
            <a:ext cx="1189665" cy="307777"/>
          </a:xfrm>
          <a:prstGeom prst="rect">
            <a:avLst/>
          </a:prstGeom>
          <a:noFill/>
        </p:spPr>
        <p:txBody>
          <a:bodyPr wrap="square" rtlCol="0">
            <a:spAutoFit/>
          </a:bodyPr>
          <a:lstStyle/>
          <a:p>
            <a:pPr algn="ctr"/>
            <a:r>
              <a:rPr lang="en-US" sz="1400" b="1" dirty="0">
                <a:solidFill>
                  <a:srgbClr val="E87722"/>
                </a:solidFill>
                <a:latin typeface="Arial" panose="020B0604020202020204" pitchFamily="34" charset="0"/>
                <a:cs typeface="Arial" panose="020B0604020202020204" pitchFamily="34" charset="0"/>
              </a:rPr>
              <a:t>November</a:t>
            </a:r>
          </a:p>
        </p:txBody>
      </p:sp>
      <p:sp>
        <p:nvSpPr>
          <p:cNvPr id="59" name="TextBox 58">
            <a:extLst>
              <a:ext uri="{FF2B5EF4-FFF2-40B4-BE49-F238E27FC236}">
                <a16:creationId xmlns:a16="http://schemas.microsoft.com/office/drawing/2014/main" id="{3E6D020A-820F-49C5-914B-5ADCBF5FF52E}"/>
              </a:ext>
            </a:extLst>
          </p:cNvPr>
          <p:cNvSpPr txBox="1"/>
          <p:nvPr/>
        </p:nvSpPr>
        <p:spPr>
          <a:xfrm>
            <a:off x="7057849" y="1563046"/>
            <a:ext cx="1189665" cy="307777"/>
          </a:xfrm>
          <a:prstGeom prst="rect">
            <a:avLst/>
          </a:prstGeom>
          <a:noFill/>
        </p:spPr>
        <p:txBody>
          <a:bodyPr wrap="square" rtlCol="0">
            <a:spAutoFit/>
          </a:bodyPr>
          <a:lstStyle/>
          <a:p>
            <a:pPr algn="ctr"/>
            <a:r>
              <a:rPr lang="en-US" sz="1400" b="1" dirty="0">
                <a:solidFill>
                  <a:srgbClr val="7C2529"/>
                </a:solidFill>
                <a:latin typeface="Arial" panose="020B0604020202020204" pitchFamily="34" charset="0"/>
                <a:cs typeface="Arial" panose="020B0604020202020204" pitchFamily="34" charset="0"/>
              </a:rPr>
              <a:t>Spring</a:t>
            </a:r>
          </a:p>
        </p:txBody>
      </p:sp>
      <p:sp>
        <p:nvSpPr>
          <p:cNvPr id="60" name="TextBox 59">
            <a:extLst>
              <a:ext uri="{FF2B5EF4-FFF2-40B4-BE49-F238E27FC236}">
                <a16:creationId xmlns:a16="http://schemas.microsoft.com/office/drawing/2014/main" id="{BD01E536-08A5-44CC-AAD5-85E3B4882485}"/>
              </a:ext>
            </a:extLst>
          </p:cNvPr>
          <p:cNvSpPr txBox="1"/>
          <p:nvPr/>
        </p:nvSpPr>
        <p:spPr>
          <a:xfrm>
            <a:off x="1852034" y="3064723"/>
            <a:ext cx="2265489" cy="677108"/>
          </a:xfrm>
          <a:prstGeom prst="rect">
            <a:avLst/>
          </a:prstGeom>
          <a:noFill/>
        </p:spPr>
        <p:txBody>
          <a:bodyPr wrap="square" rtlCol="0">
            <a:spAutoFit/>
          </a:bodyPr>
          <a:lstStyle/>
          <a:p>
            <a:pPr algn="ctr"/>
            <a:r>
              <a:rPr lang="en-US" sz="1400" b="1" dirty="0">
                <a:solidFill>
                  <a:srgbClr val="0097A9"/>
                </a:solidFill>
              </a:rPr>
              <a:t>Brainstorm Ideas</a:t>
            </a:r>
          </a:p>
          <a:p>
            <a:r>
              <a:rPr lang="en-US" sz="1200" dirty="0">
                <a:solidFill>
                  <a:srgbClr val="0097A9"/>
                </a:solidFill>
              </a:rPr>
              <a:t>IPTA Legislative Conference</a:t>
            </a:r>
          </a:p>
          <a:p>
            <a:r>
              <a:rPr lang="en-US" sz="1200" dirty="0">
                <a:solidFill>
                  <a:srgbClr val="0097A9"/>
                </a:solidFill>
              </a:rPr>
              <a:t>Passenger Transportation Summit</a:t>
            </a:r>
          </a:p>
        </p:txBody>
      </p:sp>
      <p:sp>
        <p:nvSpPr>
          <p:cNvPr id="61" name="TextBox 60">
            <a:extLst>
              <a:ext uri="{FF2B5EF4-FFF2-40B4-BE49-F238E27FC236}">
                <a16:creationId xmlns:a16="http://schemas.microsoft.com/office/drawing/2014/main" id="{1769DFB1-A446-40E1-B561-1B715AEB6899}"/>
              </a:ext>
            </a:extLst>
          </p:cNvPr>
          <p:cNvSpPr txBox="1"/>
          <p:nvPr/>
        </p:nvSpPr>
        <p:spPr>
          <a:xfrm>
            <a:off x="3668442" y="4201073"/>
            <a:ext cx="1708138" cy="861774"/>
          </a:xfrm>
          <a:prstGeom prst="rect">
            <a:avLst/>
          </a:prstGeom>
          <a:noFill/>
        </p:spPr>
        <p:txBody>
          <a:bodyPr wrap="square" rtlCol="0">
            <a:spAutoFit/>
          </a:bodyPr>
          <a:lstStyle/>
          <a:p>
            <a:pPr algn="ctr"/>
            <a:r>
              <a:rPr lang="en-US" sz="1400" b="1" dirty="0">
                <a:solidFill>
                  <a:srgbClr val="719949"/>
                </a:solidFill>
              </a:rPr>
              <a:t>Get Feedback</a:t>
            </a:r>
          </a:p>
          <a:p>
            <a:r>
              <a:rPr lang="en-US" sz="1200" dirty="0">
                <a:solidFill>
                  <a:srgbClr val="719949"/>
                </a:solidFill>
              </a:rPr>
              <a:t>Stakeholder Meeting</a:t>
            </a:r>
          </a:p>
          <a:p>
            <a:r>
              <a:rPr lang="en-US" sz="1200" dirty="0">
                <a:solidFill>
                  <a:srgbClr val="719949"/>
                </a:solidFill>
              </a:rPr>
              <a:t>Transit Plan Website</a:t>
            </a:r>
          </a:p>
          <a:p>
            <a:r>
              <a:rPr lang="en-US" sz="1200" dirty="0">
                <a:solidFill>
                  <a:srgbClr val="719949"/>
                </a:solidFill>
              </a:rPr>
              <a:t>Public Survey</a:t>
            </a:r>
          </a:p>
        </p:txBody>
      </p:sp>
      <p:sp>
        <p:nvSpPr>
          <p:cNvPr id="62" name="TextBox 61">
            <a:extLst>
              <a:ext uri="{FF2B5EF4-FFF2-40B4-BE49-F238E27FC236}">
                <a16:creationId xmlns:a16="http://schemas.microsoft.com/office/drawing/2014/main" id="{276589A4-31CB-4452-993E-04358FFC9853}"/>
              </a:ext>
            </a:extLst>
          </p:cNvPr>
          <p:cNvSpPr txBox="1"/>
          <p:nvPr/>
        </p:nvSpPr>
        <p:spPr>
          <a:xfrm>
            <a:off x="5251458" y="2915527"/>
            <a:ext cx="1708138" cy="861774"/>
          </a:xfrm>
          <a:prstGeom prst="rect">
            <a:avLst/>
          </a:prstGeom>
          <a:noFill/>
        </p:spPr>
        <p:txBody>
          <a:bodyPr wrap="square" rtlCol="0">
            <a:spAutoFit/>
          </a:bodyPr>
          <a:lstStyle/>
          <a:p>
            <a:pPr algn="ctr"/>
            <a:r>
              <a:rPr lang="en-US" sz="1400" b="1" dirty="0">
                <a:solidFill>
                  <a:srgbClr val="E87722"/>
                </a:solidFill>
              </a:rPr>
              <a:t>Analyze Data</a:t>
            </a:r>
          </a:p>
          <a:p>
            <a:r>
              <a:rPr lang="en-US" sz="1200" dirty="0">
                <a:solidFill>
                  <a:srgbClr val="E87722"/>
                </a:solidFill>
              </a:rPr>
              <a:t>Survey Results</a:t>
            </a:r>
          </a:p>
          <a:p>
            <a:r>
              <a:rPr lang="en-US" sz="1200" dirty="0">
                <a:solidFill>
                  <a:srgbClr val="E87722"/>
                </a:solidFill>
              </a:rPr>
              <a:t>Transit Dependency</a:t>
            </a:r>
          </a:p>
          <a:p>
            <a:r>
              <a:rPr lang="en-US" sz="1200" dirty="0">
                <a:solidFill>
                  <a:srgbClr val="E87722"/>
                </a:solidFill>
              </a:rPr>
              <a:t>Funding and Cost Trends</a:t>
            </a:r>
          </a:p>
        </p:txBody>
      </p:sp>
      <p:sp>
        <p:nvSpPr>
          <p:cNvPr id="63" name="TextBox 62">
            <a:extLst>
              <a:ext uri="{FF2B5EF4-FFF2-40B4-BE49-F238E27FC236}">
                <a16:creationId xmlns:a16="http://schemas.microsoft.com/office/drawing/2014/main" id="{1F040DD9-A3FF-49AD-96CA-C003A206D941}"/>
              </a:ext>
            </a:extLst>
          </p:cNvPr>
          <p:cNvSpPr txBox="1"/>
          <p:nvPr/>
        </p:nvSpPr>
        <p:spPr>
          <a:xfrm>
            <a:off x="6817951" y="4214534"/>
            <a:ext cx="1957469" cy="1600438"/>
          </a:xfrm>
          <a:prstGeom prst="rect">
            <a:avLst/>
          </a:prstGeom>
          <a:noFill/>
        </p:spPr>
        <p:txBody>
          <a:bodyPr wrap="square" rtlCol="0">
            <a:spAutoFit/>
          </a:bodyPr>
          <a:lstStyle/>
          <a:p>
            <a:pPr algn="ctr"/>
            <a:r>
              <a:rPr lang="en-US" sz="1400" b="1" dirty="0">
                <a:solidFill>
                  <a:srgbClr val="7C2529"/>
                </a:solidFill>
              </a:rPr>
              <a:t>Develop Content</a:t>
            </a:r>
          </a:p>
          <a:p>
            <a:r>
              <a:rPr lang="en-US" sz="1200" dirty="0">
                <a:solidFill>
                  <a:srgbClr val="7C2529"/>
                </a:solidFill>
              </a:rPr>
              <a:t>Draft chapters</a:t>
            </a:r>
          </a:p>
          <a:p>
            <a:pPr marL="228600" indent="-228600">
              <a:buFont typeface="+mj-lt"/>
              <a:buAutoNum type="arabicPeriod"/>
            </a:pPr>
            <a:r>
              <a:rPr lang="en-US" sz="1200" dirty="0">
                <a:solidFill>
                  <a:srgbClr val="7C2529"/>
                </a:solidFill>
              </a:rPr>
              <a:t>Introduction</a:t>
            </a:r>
          </a:p>
          <a:p>
            <a:pPr marL="228600" indent="-228600">
              <a:buFont typeface="+mj-lt"/>
              <a:buAutoNum type="arabicPeriod"/>
            </a:pPr>
            <a:r>
              <a:rPr lang="en-US" sz="1200" dirty="0">
                <a:solidFill>
                  <a:srgbClr val="7C2529"/>
                </a:solidFill>
              </a:rPr>
              <a:t>Iowa’s Transit Context</a:t>
            </a:r>
          </a:p>
          <a:p>
            <a:pPr marL="228600" indent="-228600">
              <a:buFont typeface="+mj-lt"/>
              <a:buAutoNum type="arabicPeriod"/>
            </a:pPr>
            <a:r>
              <a:rPr lang="en-US" sz="1200" dirty="0">
                <a:solidFill>
                  <a:srgbClr val="7C2529"/>
                </a:solidFill>
              </a:rPr>
              <a:t>Needs and Strategies</a:t>
            </a:r>
          </a:p>
          <a:p>
            <a:pPr marL="228600" indent="-228600">
              <a:buFont typeface="+mj-lt"/>
              <a:buAutoNum type="arabicPeriod"/>
            </a:pPr>
            <a:r>
              <a:rPr lang="en-US" sz="1200" dirty="0">
                <a:solidFill>
                  <a:srgbClr val="7C2529"/>
                </a:solidFill>
              </a:rPr>
              <a:t>Financing</a:t>
            </a:r>
          </a:p>
          <a:p>
            <a:pPr marL="228600" indent="-228600">
              <a:buFont typeface="+mj-lt"/>
              <a:buAutoNum type="arabicPeriod"/>
            </a:pPr>
            <a:r>
              <a:rPr lang="en-US" sz="1200" dirty="0">
                <a:solidFill>
                  <a:srgbClr val="7C2529"/>
                </a:solidFill>
              </a:rPr>
              <a:t>Implementation and Evaluation</a:t>
            </a:r>
          </a:p>
        </p:txBody>
      </p:sp>
      <p:sp>
        <p:nvSpPr>
          <p:cNvPr id="64" name="TextBox 63">
            <a:extLst>
              <a:ext uri="{FF2B5EF4-FFF2-40B4-BE49-F238E27FC236}">
                <a16:creationId xmlns:a16="http://schemas.microsoft.com/office/drawing/2014/main" id="{4145CCC4-5C4F-4B7A-B27E-2431882F2323}"/>
              </a:ext>
            </a:extLst>
          </p:cNvPr>
          <p:cNvSpPr txBox="1"/>
          <p:nvPr/>
        </p:nvSpPr>
        <p:spPr>
          <a:xfrm>
            <a:off x="7974136" y="3517461"/>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2020</a:t>
            </a:r>
          </a:p>
          <a:p>
            <a:pPr algn="ctr"/>
            <a:r>
              <a:rPr lang="en-US" sz="1100" b="1" dirty="0">
                <a:solidFill>
                  <a:srgbClr val="53565A"/>
                </a:solidFill>
                <a:latin typeface="Arial" panose="020B0604020202020204" pitchFamily="34" charset="0"/>
                <a:cs typeface="Arial" panose="020B0604020202020204" pitchFamily="34" charset="0"/>
              </a:rPr>
              <a:t>July</a:t>
            </a:r>
          </a:p>
        </p:txBody>
      </p:sp>
      <p:sp>
        <p:nvSpPr>
          <p:cNvPr id="65" name="TextBox 64">
            <a:extLst>
              <a:ext uri="{FF2B5EF4-FFF2-40B4-BE49-F238E27FC236}">
                <a16:creationId xmlns:a16="http://schemas.microsoft.com/office/drawing/2014/main" id="{9F1F5203-B9A3-4120-8D29-B826083B11EA}"/>
              </a:ext>
            </a:extLst>
          </p:cNvPr>
          <p:cNvSpPr txBox="1"/>
          <p:nvPr/>
        </p:nvSpPr>
        <p:spPr>
          <a:xfrm>
            <a:off x="8488" y="3515356"/>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2018</a:t>
            </a:r>
          </a:p>
          <a:p>
            <a:pPr algn="ctr"/>
            <a:r>
              <a:rPr lang="en-US" sz="1100" b="1" dirty="0">
                <a:solidFill>
                  <a:srgbClr val="53565A"/>
                </a:solidFill>
                <a:latin typeface="Arial" panose="020B0604020202020204" pitchFamily="34" charset="0"/>
                <a:cs typeface="Arial" panose="020B0604020202020204" pitchFamily="34" charset="0"/>
              </a:rPr>
              <a:t>December</a:t>
            </a:r>
          </a:p>
        </p:txBody>
      </p:sp>
      <p:grpSp>
        <p:nvGrpSpPr>
          <p:cNvPr id="6" name="Group 5">
            <a:extLst>
              <a:ext uri="{FF2B5EF4-FFF2-40B4-BE49-F238E27FC236}">
                <a16:creationId xmlns:a16="http://schemas.microsoft.com/office/drawing/2014/main" id="{E0046F12-1748-4737-BCDB-CB4A4F4E84EA}"/>
              </a:ext>
            </a:extLst>
          </p:cNvPr>
          <p:cNvGrpSpPr/>
          <p:nvPr/>
        </p:nvGrpSpPr>
        <p:grpSpPr>
          <a:xfrm>
            <a:off x="3946068" y="1870270"/>
            <a:ext cx="1097280" cy="2198645"/>
            <a:chOff x="3946068" y="2066828"/>
            <a:chExt cx="1097280" cy="2198645"/>
          </a:xfrm>
        </p:grpSpPr>
        <p:grpSp>
          <p:nvGrpSpPr>
            <p:cNvPr id="33" name="Group 32">
              <a:extLst>
                <a:ext uri="{FF2B5EF4-FFF2-40B4-BE49-F238E27FC236}">
                  <a16:creationId xmlns:a16="http://schemas.microsoft.com/office/drawing/2014/main" id="{4CF74A33-3A99-4D99-AF9B-A8DC79353A81}"/>
                </a:ext>
              </a:extLst>
            </p:cNvPr>
            <p:cNvGrpSpPr/>
            <p:nvPr/>
          </p:nvGrpSpPr>
          <p:grpSpPr>
            <a:xfrm>
              <a:off x="3946068" y="2066828"/>
              <a:ext cx="1097280" cy="2198645"/>
              <a:chOff x="636309" y="1145042"/>
              <a:chExt cx="1097280" cy="2198645"/>
            </a:xfrm>
          </p:grpSpPr>
          <p:sp>
            <p:nvSpPr>
              <p:cNvPr id="35" name="Oval 34">
                <a:extLst>
                  <a:ext uri="{FF2B5EF4-FFF2-40B4-BE49-F238E27FC236}">
                    <a16:creationId xmlns:a16="http://schemas.microsoft.com/office/drawing/2014/main" id="{10AD215B-6FF7-401D-9900-0A9ADCD9394A}"/>
                  </a:ext>
                </a:extLst>
              </p:cNvPr>
              <p:cNvSpPr/>
              <p:nvPr/>
            </p:nvSpPr>
            <p:spPr>
              <a:xfrm>
                <a:off x="1093509" y="3160807"/>
                <a:ext cx="182880" cy="1828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510469B-47B4-4607-9226-4B89387C21B0}"/>
                  </a:ext>
                </a:extLst>
              </p:cNvPr>
              <p:cNvSpPr/>
              <p:nvPr/>
            </p:nvSpPr>
            <p:spPr>
              <a:xfrm>
                <a:off x="636309" y="1145042"/>
                <a:ext cx="1097280" cy="10972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6FC05B-4E9C-4981-BA74-CEF5432C491A}"/>
                  </a:ext>
                </a:extLst>
              </p:cNvPr>
              <p:cNvSpPr/>
              <p:nvPr/>
            </p:nvSpPr>
            <p:spPr>
              <a:xfrm>
                <a:off x="727749" y="1236482"/>
                <a:ext cx="914400" cy="914400"/>
              </a:xfrm>
              <a:prstGeom prst="ellipse">
                <a:avLst/>
              </a:prstGeom>
              <a:solidFill>
                <a:srgbClr val="7199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60CF4C9-67CB-4BE2-9883-892172982BC9}"/>
                  </a:ext>
                </a:extLst>
              </p:cNvPr>
              <p:cNvCxnSpPr>
                <a:stCxn id="36" idx="4"/>
                <a:endCxn id="35" idx="0"/>
              </p:cNvCxnSpPr>
              <p:nvPr/>
            </p:nvCxnSpPr>
            <p:spPr>
              <a:xfrm>
                <a:off x="1184949" y="2242322"/>
                <a:ext cx="0" cy="918485"/>
              </a:xfrm>
              <a:prstGeom prst="line">
                <a:avLst/>
              </a:prstGeom>
              <a:ln w="25400">
                <a:solidFill>
                  <a:srgbClr val="719949"/>
                </a:solidFill>
              </a:ln>
            </p:spPr>
            <p:style>
              <a:lnRef idx="1">
                <a:schemeClr val="accent1"/>
              </a:lnRef>
              <a:fillRef idx="0">
                <a:schemeClr val="accent1"/>
              </a:fillRef>
              <a:effectRef idx="0">
                <a:schemeClr val="accent1"/>
              </a:effectRef>
              <a:fontRef idx="minor">
                <a:schemeClr val="tx1"/>
              </a:fontRef>
            </p:style>
          </p:cxnSp>
        </p:grpSp>
        <p:pic>
          <p:nvPicPr>
            <p:cNvPr id="3" name="Graphic 2" descr="Users">
              <a:extLst>
                <a:ext uri="{FF2B5EF4-FFF2-40B4-BE49-F238E27FC236}">
                  <a16:creationId xmlns:a16="http://schemas.microsoft.com/office/drawing/2014/main" id="{CAB886F5-9DE3-4964-AC7E-81A075D200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5009" y="2251247"/>
              <a:ext cx="731520" cy="731520"/>
            </a:xfrm>
            <a:prstGeom prst="rect">
              <a:avLst/>
            </a:prstGeom>
          </p:spPr>
        </p:pic>
      </p:grpSp>
      <p:sp>
        <p:nvSpPr>
          <p:cNvPr id="2050" name="Rectangle 5">
            <a:extLst>
              <a:ext uri="{FF2B5EF4-FFF2-40B4-BE49-F238E27FC236}">
                <a16:creationId xmlns:a16="http://schemas.microsoft.com/office/drawing/2014/main" id="{089697E6-8563-45ED-AE15-80511C2EF0D3}"/>
              </a:ext>
            </a:extLst>
          </p:cNvPr>
          <p:cNvSpPr>
            <a:spLocks noChangeArrowheads="1"/>
          </p:cNvSpPr>
          <p:nvPr/>
        </p:nvSpPr>
        <p:spPr bwMode="auto">
          <a:xfrm>
            <a:off x="-5851" y="544509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6" name="Rectangle 65">
            <a:extLst>
              <a:ext uri="{FF2B5EF4-FFF2-40B4-BE49-F238E27FC236}">
                <a16:creationId xmlns:a16="http://schemas.microsoft.com/office/drawing/2014/main" id="{CF797A71-9A3C-44ED-9E3A-7F697F37037E}"/>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9E91573-75E1-43D9-8F5E-97C9727B50AA}"/>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99BF270-B959-4EB4-8D57-095DA4DAD961}"/>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05E00DE-3EBA-4AD3-9AF5-A029578AD649}"/>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BD695DF-F169-45DF-8801-7E307C0B2BB2}"/>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Roadmap</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2" name="Slide Number Placeholder 1">
            <a:extLst>
              <a:ext uri="{FF2B5EF4-FFF2-40B4-BE49-F238E27FC236}">
                <a16:creationId xmlns:a16="http://schemas.microsoft.com/office/drawing/2014/main" id="{5C81D4ED-1649-4594-BCD9-F9C5E0C507A9}"/>
              </a:ext>
            </a:extLst>
          </p:cNvPr>
          <p:cNvSpPr>
            <a:spLocks noGrp="1"/>
          </p:cNvSpPr>
          <p:nvPr>
            <p:ph type="sldNum" sz="quarter" idx="12"/>
          </p:nvPr>
        </p:nvSpPr>
        <p:spPr/>
        <p:txBody>
          <a:bodyPr/>
          <a:lstStyle/>
          <a:p>
            <a:fld id="{C581C4B4-EB97-4DE8-B44C-C52B3D3E6046}" type="slidenum">
              <a:rPr lang="en-US" smtClean="0"/>
              <a:t>4</a:t>
            </a:fld>
            <a:endParaRPr lang="en-US"/>
          </a:p>
        </p:txBody>
      </p:sp>
    </p:spTree>
    <p:extLst>
      <p:ext uri="{BB962C8B-B14F-4D97-AF65-F5344CB8AC3E}">
        <p14:creationId xmlns:p14="http://schemas.microsoft.com/office/powerpoint/2010/main" val="2520027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AEC0DF-BA64-4EDF-A226-9B39881FF1FB}"/>
              </a:ext>
            </a:extLst>
          </p:cNvPr>
          <p:cNvGrpSpPr/>
          <p:nvPr/>
        </p:nvGrpSpPr>
        <p:grpSpPr>
          <a:xfrm>
            <a:off x="5621155" y="2081462"/>
            <a:ext cx="3177250" cy="2769669"/>
            <a:chOff x="-331077" y="512379"/>
            <a:chExt cx="9144001" cy="6496979"/>
          </a:xfrm>
        </p:grpSpPr>
        <p:pic>
          <p:nvPicPr>
            <p:cNvPr id="4" name="Picture 3">
              <a:extLst>
                <a:ext uri="{FF2B5EF4-FFF2-40B4-BE49-F238E27FC236}">
                  <a16:creationId xmlns:a16="http://schemas.microsoft.com/office/drawing/2014/main" id="{642EFEA7-C438-4057-868A-6FD546BC1856}"/>
                </a:ext>
              </a:extLst>
            </p:cNvPr>
            <p:cNvPicPr>
              <a:picLocks noChangeAspect="1"/>
            </p:cNvPicPr>
            <p:nvPr/>
          </p:nvPicPr>
          <p:blipFill>
            <a:blip r:embed="rId3"/>
            <a:stretch>
              <a:fillRect/>
            </a:stretch>
          </p:blipFill>
          <p:spPr>
            <a:xfrm>
              <a:off x="-331076" y="846138"/>
              <a:ext cx="9144000" cy="6163220"/>
            </a:xfrm>
            <a:prstGeom prst="rect">
              <a:avLst/>
            </a:prstGeom>
          </p:spPr>
        </p:pic>
        <p:pic>
          <p:nvPicPr>
            <p:cNvPr id="5" name="Picture 4">
              <a:extLst>
                <a:ext uri="{FF2B5EF4-FFF2-40B4-BE49-F238E27FC236}">
                  <a16:creationId xmlns:a16="http://schemas.microsoft.com/office/drawing/2014/main" id="{9AD8D3BF-E471-4924-A5FB-ADF2C3FF9360}"/>
                </a:ext>
              </a:extLst>
            </p:cNvPr>
            <p:cNvPicPr>
              <a:picLocks noChangeAspect="1"/>
            </p:cNvPicPr>
            <p:nvPr/>
          </p:nvPicPr>
          <p:blipFill rotWithShape="1">
            <a:blip r:embed="rId4"/>
            <a:srcRect t="20689" b="3136"/>
            <a:stretch/>
          </p:blipFill>
          <p:spPr>
            <a:xfrm>
              <a:off x="-331077" y="512379"/>
              <a:ext cx="9143999" cy="333760"/>
            </a:xfrm>
            <a:prstGeom prst="rect">
              <a:avLst/>
            </a:prstGeom>
          </p:spPr>
        </p:pic>
      </p:grpSp>
      <p:sp>
        <p:nvSpPr>
          <p:cNvPr id="8" name="Rectangle 7">
            <a:extLst>
              <a:ext uri="{FF2B5EF4-FFF2-40B4-BE49-F238E27FC236}">
                <a16:creationId xmlns:a16="http://schemas.microsoft.com/office/drawing/2014/main" id="{02493808-F87D-4982-90F8-4E5C088385DB}"/>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B778A7-A38C-4095-B29F-653A89E6D1E6}"/>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F54038-C686-4C9A-87D2-7973D738DB79}"/>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740CFB-D2D8-4BA9-8B5D-D8B996CA1CB9}"/>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1670959-20DD-4EF9-A8A3-F18B70875651}"/>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Needs Survey</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14" name="TextBox 13">
            <a:extLst>
              <a:ext uri="{FF2B5EF4-FFF2-40B4-BE49-F238E27FC236}">
                <a16:creationId xmlns:a16="http://schemas.microsoft.com/office/drawing/2014/main" id="{A1862B0F-DE00-4FED-9929-9DF344518654}"/>
              </a:ext>
            </a:extLst>
          </p:cNvPr>
          <p:cNvSpPr txBox="1"/>
          <p:nvPr/>
        </p:nvSpPr>
        <p:spPr>
          <a:xfrm>
            <a:off x="441108" y="1171254"/>
            <a:ext cx="5050105" cy="5450210"/>
          </a:xfrm>
          <a:prstGeom prst="rect">
            <a:avLst/>
          </a:prstGeom>
          <a:noFill/>
        </p:spPr>
        <p:txBody>
          <a:bodyPr wrap="square" numCol="1" rtlCol="0">
            <a:spAutoFit/>
          </a:bodyPr>
          <a:lstStyle/>
          <a:p>
            <a:r>
              <a:rPr lang="en-US" sz="2000" u="sng" dirty="0">
                <a:solidFill>
                  <a:srgbClr val="34495E"/>
                </a:solidFill>
              </a:rPr>
              <a:t>Iowa Transit Needs Survey</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Opened 1 February 2019 – closed 29 March 2019 via Survey Monkey</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100% of transit agencies (35 of 35) responded</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The purpose of this survey was to identify gaps or needs in the public transit services throughout the state. These needs were then analyzed and incorporated into the Iowa DOT’s Public Transit Plan.</a:t>
            </a:r>
          </a:p>
          <a:p>
            <a:pPr marL="525780" lvl="1" indent="-274320" defTabSz="914400">
              <a:spcBef>
                <a:spcPts val="700"/>
              </a:spcBef>
              <a:buClr>
                <a:srgbClr val="871721"/>
              </a:buClr>
              <a:buSzPct val="85000"/>
              <a:buFont typeface="Wingdings 3" pitchFamily="18" charset="2"/>
              <a:buChar char=""/>
            </a:pPr>
            <a:r>
              <a:rPr lang="en-US" dirty="0">
                <a:solidFill>
                  <a:srgbClr val="34495E"/>
                </a:solidFill>
              </a:rPr>
              <a:t>Divided into 6 sections</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1: </a:t>
            </a:r>
            <a:r>
              <a:rPr lang="en-US" sz="1400" dirty="0">
                <a:solidFill>
                  <a:srgbClr val="34495E"/>
                </a:solidFill>
              </a:rPr>
              <a:t>Agency Information</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2: </a:t>
            </a:r>
            <a:r>
              <a:rPr lang="en-US" sz="1400" dirty="0">
                <a:solidFill>
                  <a:srgbClr val="34495E"/>
                </a:solidFill>
              </a:rPr>
              <a:t>Service Needs</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3: </a:t>
            </a:r>
            <a:r>
              <a:rPr lang="en-US" sz="1400" dirty="0">
                <a:solidFill>
                  <a:srgbClr val="34495E"/>
                </a:solidFill>
              </a:rPr>
              <a:t>Fleet Needs</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4: </a:t>
            </a:r>
            <a:r>
              <a:rPr lang="en-US" sz="1400" dirty="0">
                <a:solidFill>
                  <a:srgbClr val="34495E"/>
                </a:solidFill>
              </a:rPr>
              <a:t>Facility Needs</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5: </a:t>
            </a:r>
            <a:r>
              <a:rPr lang="en-US" sz="1400" dirty="0">
                <a:solidFill>
                  <a:srgbClr val="34495E"/>
                </a:solidFill>
              </a:rPr>
              <a:t>Personnel Needs</a:t>
            </a:r>
          </a:p>
          <a:p>
            <a:pPr marL="994410" lvl="2" indent="-285750" defTabSz="914400">
              <a:spcBef>
                <a:spcPts val="700"/>
              </a:spcBef>
              <a:buClr>
                <a:srgbClr val="871721"/>
              </a:buClr>
              <a:buSzPct val="85000"/>
              <a:buFont typeface="Courier New" panose="02070309020205020404" pitchFamily="49" charset="0"/>
              <a:buChar char="o"/>
            </a:pPr>
            <a:r>
              <a:rPr lang="en-US" sz="1400" b="1" dirty="0">
                <a:solidFill>
                  <a:srgbClr val="34495E"/>
                </a:solidFill>
              </a:rPr>
              <a:t>Section 6: </a:t>
            </a:r>
            <a:r>
              <a:rPr lang="en-US" sz="1400" dirty="0">
                <a:solidFill>
                  <a:srgbClr val="34495E"/>
                </a:solidFill>
              </a:rPr>
              <a:t>Technology Needs</a:t>
            </a:r>
          </a:p>
          <a:p>
            <a:pPr marL="982980" lvl="2" indent="-274320" defTabSz="914400">
              <a:spcBef>
                <a:spcPts val="700"/>
              </a:spcBef>
              <a:buClr>
                <a:srgbClr val="871721"/>
              </a:buClr>
              <a:buSzPct val="85000"/>
              <a:buFont typeface="Wingdings 3" pitchFamily="18" charset="2"/>
              <a:buChar char=""/>
            </a:pPr>
            <a:endParaRPr lang="en-US" dirty="0">
              <a:solidFill>
                <a:srgbClr val="34495E"/>
              </a:solidFill>
            </a:endParaRPr>
          </a:p>
        </p:txBody>
      </p:sp>
      <p:sp>
        <p:nvSpPr>
          <p:cNvPr id="2" name="Slide Number Placeholder 1">
            <a:extLst>
              <a:ext uri="{FF2B5EF4-FFF2-40B4-BE49-F238E27FC236}">
                <a16:creationId xmlns:a16="http://schemas.microsoft.com/office/drawing/2014/main" id="{102BCBC5-55BC-414A-A83A-3E048295E7C8}"/>
              </a:ext>
            </a:extLst>
          </p:cNvPr>
          <p:cNvSpPr>
            <a:spLocks noGrp="1"/>
          </p:cNvSpPr>
          <p:nvPr>
            <p:ph type="sldNum" sz="quarter" idx="12"/>
          </p:nvPr>
        </p:nvSpPr>
        <p:spPr/>
        <p:txBody>
          <a:bodyPr/>
          <a:lstStyle/>
          <a:p>
            <a:fld id="{C581C4B4-EB97-4DE8-B44C-C52B3D3E6046}" type="slidenum">
              <a:rPr lang="en-US" smtClean="0"/>
              <a:t>5</a:t>
            </a:fld>
            <a:endParaRPr lang="en-US"/>
          </a:p>
        </p:txBody>
      </p:sp>
    </p:spTree>
    <p:extLst>
      <p:ext uri="{BB962C8B-B14F-4D97-AF65-F5344CB8AC3E}">
        <p14:creationId xmlns:p14="http://schemas.microsoft.com/office/powerpoint/2010/main" val="261712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561D1F-51A2-4D7C-9DE9-978A8FC44D9E}"/>
              </a:ext>
            </a:extLst>
          </p:cNvPr>
          <p:cNvPicPr>
            <a:picLocks noChangeAspect="1"/>
          </p:cNvPicPr>
          <p:nvPr/>
        </p:nvPicPr>
        <p:blipFill rotWithShape="1">
          <a:blip r:embed="rId3"/>
          <a:srcRect l="22059" r="20627"/>
          <a:stretch/>
        </p:blipFill>
        <p:spPr>
          <a:xfrm>
            <a:off x="591499" y="1940679"/>
            <a:ext cx="2296281" cy="2408179"/>
          </a:xfrm>
          <a:prstGeom prst="rect">
            <a:avLst/>
          </a:prstGeom>
        </p:spPr>
      </p:pic>
      <p:sp>
        <p:nvSpPr>
          <p:cNvPr id="3" name="TextBox 2">
            <a:extLst>
              <a:ext uri="{FF2B5EF4-FFF2-40B4-BE49-F238E27FC236}">
                <a16:creationId xmlns:a16="http://schemas.microsoft.com/office/drawing/2014/main" id="{5C7D0056-511B-417F-B55E-F14967EDFD8D}"/>
              </a:ext>
            </a:extLst>
          </p:cNvPr>
          <p:cNvSpPr txBox="1"/>
          <p:nvPr/>
        </p:nvSpPr>
        <p:spPr>
          <a:xfrm>
            <a:off x="591498" y="4411922"/>
            <a:ext cx="2296281" cy="507831"/>
          </a:xfrm>
          <a:prstGeom prst="rect">
            <a:avLst/>
          </a:prstGeom>
          <a:solidFill>
            <a:schemeClr val="bg1"/>
          </a:solidFill>
        </p:spPr>
        <p:txBody>
          <a:bodyPr wrap="square" rtlCol="0">
            <a:spAutoFit/>
          </a:bodyPr>
          <a:lstStyle/>
          <a:p>
            <a:r>
              <a:rPr lang="en-US" sz="900" b="1" dirty="0"/>
              <a:t>Large Urban: </a:t>
            </a:r>
            <a:r>
              <a:rPr lang="en-US" sz="900" dirty="0"/>
              <a:t>greater than 50,000 population</a:t>
            </a:r>
          </a:p>
          <a:p>
            <a:r>
              <a:rPr lang="en-US" sz="900" b="1" dirty="0"/>
              <a:t>Small Urban: </a:t>
            </a:r>
            <a:r>
              <a:rPr lang="en-US" sz="900" dirty="0"/>
              <a:t>20,000 - 49,999 population</a:t>
            </a:r>
          </a:p>
          <a:p>
            <a:r>
              <a:rPr lang="en-US" sz="900" b="1" dirty="0"/>
              <a:t>Regional: </a:t>
            </a:r>
            <a:r>
              <a:rPr lang="en-US" sz="900" dirty="0"/>
              <a:t>Rural areas outside Urban</a:t>
            </a:r>
          </a:p>
        </p:txBody>
      </p:sp>
      <p:grpSp>
        <p:nvGrpSpPr>
          <p:cNvPr id="28" name="Group 27">
            <a:extLst>
              <a:ext uri="{FF2B5EF4-FFF2-40B4-BE49-F238E27FC236}">
                <a16:creationId xmlns:a16="http://schemas.microsoft.com/office/drawing/2014/main" id="{B64311EB-596F-4237-8F9F-B4CFDB38ACCA}"/>
              </a:ext>
            </a:extLst>
          </p:cNvPr>
          <p:cNvGrpSpPr/>
          <p:nvPr/>
        </p:nvGrpSpPr>
        <p:grpSpPr>
          <a:xfrm>
            <a:off x="3501252" y="1683167"/>
            <a:ext cx="5507778" cy="3717952"/>
            <a:chOff x="3639487" y="2010077"/>
            <a:chExt cx="4796266" cy="3083546"/>
          </a:xfrm>
        </p:grpSpPr>
        <p:pic>
          <p:nvPicPr>
            <p:cNvPr id="27" name="Picture 26">
              <a:extLst>
                <a:ext uri="{FF2B5EF4-FFF2-40B4-BE49-F238E27FC236}">
                  <a16:creationId xmlns:a16="http://schemas.microsoft.com/office/drawing/2014/main" id="{701B970A-D7D7-462E-8102-521837E5A6D2}"/>
                </a:ext>
              </a:extLst>
            </p:cNvPr>
            <p:cNvPicPr>
              <a:picLocks noChangeAspect="1"/>
            </p:cNvPicPr>
            <p:nvPr/>
          </p:nvPicPr>
          <p:blipFill>
            <a:blip r:embed="rId4">
              <a:clrChange>
                <a:clrFrom>
                  <a:srgbClr val="FEFFFF"/>
                </a:clrFrom>
                <a:clrTo>
                  <a:srgbClr val="FEFFFF">
                    <a:alpha val="0"/>
                  </a:srgbClr>
                </a:clrTo>
              </a:clrChange>
            </a:blip>
            <a:stretch>
              <a:fillRect/>
            </a:stretch>
          </p:blipFill>
          <p:spPr>
            <a:xfrm>
              <a:off x="3639487" y="2010077"/>
              <a:ext cx="4675261" cy="3083546"/>
            </a:xfrm>
            <a:prstGeom prst="rect">
              <a:avLst/>
            </a:prstGeom>
          </p:spPr>
        </p:pic>
        <p:sp>
          <p:nvSpPr>
            <p:cNvPr id="8" name="TextBox 7">
              <a:extLst>
                <a:ext uri="{FF2B5EF4-FFF2-40B4-BE49-F238E27FC236}">
                  <a16:creationId xmlns:a16="http://schemas.microsoft.com/office/drawing/2014/main" id="{8E4A6C77-9588-4020-B054-6CDA34A2CE2B}"/>
                </a:ext>
              </a:extLst>
            </p:cNvPr>
            <p:cNvSpPr txBox="1"/>
            <p:nvPr/>
          </p:nvSpPr>
          <p:spPr>
            <a:xfrm>
              <a:off x="3655253" y="2754128"/>
              <a:ext cx="827691" cy="200055"/>
            </a:xfrm>
            <a:prstGeom prst="rect">
              <a:avLst/>
            </a:prstGeom>
            <a:noFill/>
          </p:spPr>
          <p:txBody>
            <a:bodyPr wrap="square" rtlCol="0">
              <a:spAutoFit/>
            </a:bodyPr>
            <a:lstStyle/>
            <a:p>
              <a:pPr algn="ctr"/>
              <a:r>
                <a:rPr lang="en-US" sz="700" dirty="0">
                  <a:latin typeface="Arial Black" panose="020B0A04020102020204" pitchFamily="34" charset="0"/>
                </a:rPr>
                <a:t>Sioux City</a:t>
              </a:r>
            </a:p>
          </p:txBody>
        </p:sp>
        <p:sp>
          <p:nvSpPr>
            <p:cNvPr id="9" name="TextBox 8">
              <a:extLst>
                <a:ext uri="{FF2B5EF4-FFF2-40B4-BE49-F238E27FC236}">
                  <a16:creationId xmlns:a16="http://schemas.microsoft.com/office/drawing/2014/main" id="{D5483015-192F-4F4F-9E21-3D1409BBABEA}"/>
                </a:ext>
              </a:extLst>
            </p:cNvPr>
            <p:cNvSpPr txBox="1"/>
            <p:nvPr/>
          </p:nvSpPr>
          <p:spPr>
            <a:xfrm>
              <a:off x="5665654" y="2452317"/>
              <a:ext cx="934145" cy="200055"/>
            </a:xfrm>
            <a:prstGeom prst="rect">
              <a:avLst/>
            </a:prstGeom>
            <a:noFill/>
          </p:spPr>
          <p:txBody>
            <a:bodyPr wrap="square" rtlCol="0">
              <a:spAutoFit/>
            </a:bodyPr>
            <a:lstStyle/>
            <a:p>
              <a:pPr algn="ctr"/>
              <a:r>
                <a:rPr lang="en-US" sz="700" dirty="0">
                  <a:latin typeface="Arial Black" panose="020B0A04020102020204" pitchFamily="34" charset="0"/>
                </a:rPr>
                <a:t>Mason City</a:t>
              </a:r>
            </a:p>
          </p:txBody>
        </p:sp>
        <p:sp>
          <p:nvSpPr>
            <p:cNvPr id="10" name="TextBox 9">
              <a:extLst>
                <a:ext uri="{FF2B5EF4-FFF2-40B4-BE49-F238E27FC236}">
                  <a16:creationId xmlns:a16="http://schemas.microsoft.com/office/drawing/2014/main" id="{3F94375A-BCE7-496E-A9FF-F0F6575DFECA}"/>
                </a:ext>
              </a:extLst>
            </p:cNvPr>
            <p:cNvSpPr txBox="1"/>
            <p:nvPr/>
          </p:nvSpPr>
          <p:spPr>
            <a:xfrm>
              <a:off x="4951233" y="3054443"/>
              <a:ext cx="934145" cy="200055"/>
            </a:xfrm>
            <a:prstGeom prst="rect">
              <a:avLst/>
            </a:prstGeom>
            <a:noFill/>
          </p:spPr>
          <p:txBody>
            <a:bodyPr wrap="square" rtlCol="0">
              <a:spAutoFit/>
            </a:bodyPr>
            <a:lstStyle/>
            <a:p>
              <a:pPr algn="ctr"/>
              <a:r>
                <a:rPr lang="en-US" sz="700" dirty="0">
                  <a:latin typeface="Arial Black" panose="020B0A04020102020204" pitchFamily="34" charset="0"/>
                </a:rPr>
                <a:t>Fort Dodge</a:t>
              </a:r>
            </a:p>
          </p:txBody>
        </p:sp>
        <p:sp>
          <p:nvSpPr>
            <p:cNvPr id="11" name="TextBox 10">
              <a:extLst>
                <a:ext uri="{FF2B5EF4-FFF2-40B4-BE49-F238E27FC236}">
                  <a16:creationId xmlns:a16="http://schemas.microsoft.com/office/drawing/2014/main" id="{FB22DCC8-E5E6-4B56-A174-76EB224DB098}"/>
                </a:ext>
              </a:extLst>
            </p:cNvPr>
            <p:cNvSpPr txBox="1"/>
            <p:nvPr/>
          </p:nvSpPr>
          <p:spPr>
            <a:xfrm>
              <a:off x="5514734" y="3513860"/>
              <a:ext cx="593835" cy="200055"/>
            </a:xfrm>
            <a:prstGeom prst="rect">
              <a:avLst/>
            </a:prstGeom>
            <a:noFill/>
          </p:spPr>
          <p:txBody>
            <a:bodyPr wrap="square" rtlCol="0">
              <a:spAutoFit/>
            </a:bodyPr>
            <a:lstStyle/>
            <a:p>
              <a:pPr algn="ctr"/>
              <a:r>
                <a:rPr lang="en-US" sz="700" dirty="0">
                  <a:latin typeface="Arial Black" panose="020B0A04020102020204" pitchFamily="34" charset="0"/>
                </a:rPr>
                <a:t>Ames</a:t>
              </a:r>
            </a:p>
          </p:txBody>
        </p:sp>
        <p:sp>
          <p:nvSpPr>
            <p:cNvPr id="12" name="TextBox 11">
              <a:extLst>
                <a:ext uri="{FF2B5EF4-FFF2-40B4-BE49-F238E27FC236}">
                  <a16:creationId xmlns:a16="http://schemas.microsoft.com/office/drawing/2014/main" id="{340B56CB-3490-4CA5-8C13-7561E92C5B09}"/>
                </a:ext>
              </a:extLst>
            </p:cNvPr>
            <p:cNvSpPr txBox="1"/>
            <p:nvPr/>
          </p:nvSpPr>
          <p:spPr>
            <a:xfrm>
              <a:off x="5344580" y="3973277"/>
              <a:ext cx="934145" cy="200055"/>
            </a:xfrm>
            <a:prstGeom prst="rect">
              <a:avLst/>
            </a:prstGeom>
            <a:noFill/>
          </p:spPr>
          <p:txBody>
            <a:bodyPr wrap="square" rtlCol="0">
              <a:spAutoFit/>
            </a:bodyPr>
            <a:lstStyle/>
            <a:p>
              <a:pPr algn="ctr"/>
              <a:r>
                <a:rPr lang="en-US" sz="700" dirty="0">
                  <a:latin typeface="Arial Black" panose="020B0A04020102020204" pitchFamily="34" charset="0"/>
                </a:rPr>
                <a:t>Des Moines</a:t>
              </a:r>
            </a:p>
          </p:txBody>
        </p:sp>
        <p:sp>
          <p:nvSpPr>
            <p:cNvPr id="13" name="TextBox 12">
              <a:extLst>
                <a:ext uri="{FF2B5EF4-FFF2-40B4-BE49-F238E27FC236}">
                  <a16:creationId xmlns:a16="http://schemas.microsoft.com/office/drawing/2014/main" id="{4FE5E6B5-1096-4EB6-A71C-FC77D9AB9305}"/>
                </a:ext>
              </a:extLst>
            </p:cNvPr>
            <p:cNvSpPr txBox="1"/>
            <p:nvPr/>
          </p:nvSpPr>
          <p:spPr>
            <a:xfrm>
              <a:off x="4011744" y="4020858"/>
              <a:ext cx="1074647" cy="200055"/>
            </a:xfrm>
            <a:prstGeom prst="rect">
              <a:avLst/>
            </a:prstGeom>
            <a:noFill/>
          </p:spPr>
          <p:txBody>
            <a:bodyPr wrap="square" rtlCol="0">
              <a:spAutoFit/>
            </a:bodyPr>
            <a:lstStyle/>
            <a:p>
              <a:pPr algn="ctr"/>
              <a:r>
                <a:rPr lang="en-US" sz="700" dirty="0">
                  <a:latin typeface="Arial Black" panose="020B0A04020102020204" pitchFamily="34" charset="0"/>
                </a:rPr>
                <a:t>Council Bluffs</a:t>
              </a:r>
            </a:p>
          </p:txBody>
        </p:sp>
        <p:sp>
          <p:nvSpPr>
            <p:cNvPr id="14" name="TextBox 13">
              <a:extLst>
                <a:ext uri="{FF2B5EF4-FFF2-40B4-BE49-F238E27FC236}">
                  <a16:creationId xmlns:a16="http://schemas.microsoft.com/office/drawing/2014/main" id="{B2BF2EDB-85A5-4402-A1C2-CDBAEBBE5F44}"/>
                </a:ext>
              </a:extLst>
            </p:cNvPr>
            <p:cNvSpPr txBox="1"/>
            <p:nvPr/>
          </p:nvSpPr>
          <p:spPr>
            <a:xfrm>
              <a:off x="6278724" y="2829322"/>
              <a:ext cx="934145" cy="200055"/>
            </a:xfrm>
            <a:prstGeom prst="rect">
              <a:avLst/>
            </a:prstGeom>
            <a:noFill/>
          </p:spPr>
          <p:txBody>
            <a:bodyPr wrap="square" rtlCol="0">
              <a:spAutoFit/>
            </a:bodyPr>
            <a:lstStyle/>
            <a:p>
              <a:pPr algn="ctr"/>
              <a:r>
                <a:rPr lang="en-US" sz="700" dirty="0">
                  <a:latin typeface="Arial Black" panose="020B0A04020102020204" pitchFamily="34" charset="0"/>
                </a:rPr>
                <a:t>Waterloo</a:t>
              </a:r>
            </a:p>
          </p:txBody>
        </p:sp>
        <p:sp>
          <p:nvSpPr>
            <p:cNvPr id="15" name="TextBox 14">
              <a:extLst>
                <a:ext uri="{FF2B5EF4-FFF2-40B4-BE49-F238E27FC236}">
                  <a16:creationId xmlns:a16="http://schemas.microsoft.com/office/drawing/2014/main" id="{AD6A68AC-3AD0-4ABB-96E4-FE68D61DA38E}"/>
                </a:ext>
              </a:extLst>
            </p:cNvPr>
            <p:cNvSpPr txBox="1"/>
            <p:nvPr/>
          </p:nvSpPr>
          <p:spPr>
            <a:xfrm>
              <a:off x="7110854" y="2931928"/>
              <a:ext cx="934145" cy="200055"/>
            </a:xfrm>
            <a:prstGeom prst="rect">
              <a:avLst/>
            </a:prstGeom>
            <a:noFill/>
          </p:spPr>
          <p:txBody>
            <a:bodyPr wrap="square" rtlCol="0">
              <a:spAutoFit/>
            </a:bodyPr>
            <a:lstStyle/>
            <a:p>
              <a:pPr algn="ctr"/>
              <a:r>
                <a:rPr lang="en-US" sz="700" dirty="0">
                  <a:latin typeface="Arial Black" panose="020B0A04020102020204" pitchFamily="34" charset="0"/>
                </a:rPr>
                <a:t>Dubuque</a:t>
              </a:r>
            </a:p>
          </p:txBody>
        </p:sp>
        <p:sp>
          <p:nvSpPr>
            <p:cNvPr id="16" name="TextBox 15">
              <a:extLst>
                <a:ext uri="{FF2B5EF4-FFF2-40B4-BE49-F238E27FC236}">
                  <a16:creationId xmlns:a16="http://schemas.microsoft.com/office/drawing/2014/main" id="{D291108A-4078-4E74-92EF-654AEC1A7F97}"/>
                </a:ext>
              </a:extLst>
            </p:cNvPr>
            <p:cNvSpPr txBox="1"/>
            <p:nvPr/>
          </p:nvSpPr>
          <p:spPr>
            <a:xfrm>
              <a:off x="6574013" y="3318422"/>
              <a:ext cx="1277711" cy="200055"/>
            </a:xfrm>
            <a:prstGeom prst="rect">
              <a:avLst/>
            </a:prstGeom>
            <a:noFill/>
          </p:spPr>
          <p:txBody>
            <a:bodyPr wrap="square" rtlCol="0">
              <a:spAutoFit/>
            </a:bodyPr>
            <a:lstStyle/>
            <a:p>
              <a:pPr algn="ctr"/>
              <a:r>
                <a:rPr lang="en-US" sz="700" dirty="0">
                  <a:latin typeface="Arial Black" panose="020B0A04020102020204" pitchFamily="34" charset="0"/>
                </a:rPr>
                <a:t>Cedar Rapids</a:t>
              </a:r>
            </a:p>
          </p:txBody>
        </p:sp>
        <p:sp>
          <p:nvSpPr>
            <p:cNvPr id="17" name="TextBox 16">
              <a:extLst>
                <a:ext uri="{FF2B5EF4-FFF2-40B4-BE49-F238E27FC236}">
                  <a16:creationId xmlns:a16="http://schemas.microsoft.com/office/drawing/2014/main" id="{42E367BC-15D3-4511-9F6D-AFA8CCF6F9C3}"/>
                </a:ext>
              </a:extLst>
            </p:cNvPr>
            <p:cNvSpPr txBox="1"/>
            <p:nvPr/>
          </p:nvSpPr>
          <p:spPr>
            <a:xfrm>
              <a:off x="5784792" y="3262712"/>
              <a:ext cx="1074647" cy="200055"/>
            </a:xfrm>
            <a:prstGeom prst="rect">
              <a:avLst/>
            </a:prstGeom>
            <a:noFill/>
          </p:spPr>
          <p:txBody>
            <a:bodyPr wrap="square" rtlCol="0">
              <a:spAutoFit/>
            </a:bodyPr>
            <a:lstStyle/>
            <a:p>
              <a:pPr algn="ctr"/>
              <a:r>
                <a:rPr lang="en-US" sz="700" dirty="0">
                  <a:latin typeface="Arial Black" panose="020B0A04020102020204" pitchFamily="34" charset="0"/>
                </a:rPr>
                <a:t>Marshalltown</a:t>
              </a:r>
            </a:p>
          </p:txBody>
        </p:sp>
        <p:sp>
          <p:nvSpPr>
            <p:cNvPr id="18" name="TextBox 17">
              <a:extLst>
                <a:ext uri="{FF2B5EF4-FFF2-40B4-BE49-F238E27FC236}">
                  <a16:creationId xmlns:a16="http://schemas.microsoft.com/office/drawing/2014/main" id="{14B22197-C1B4-49C3-9CD1-D0D7E92EF16B}"/>
                </a:ext>
              </a:extLst>
            </p:cNvPr>
            <p:cNvSpPr txBox="1"/>
            <p:nvPr/>
          </p:nvSpPr>
          <p:spPr>
            <a:xfrm>
              <a:off x="6491262" y="3647473"/>
              <a:ext cx="946079" cy="200055"/>
            </a:xfrm>
            <a:prstGeom prst="rect">
              <a:avLst/>
            </a:prstGeom>
            <a:noFill/>
          </p:spPr>
          <p:txBody>
            <a:bodyPr wrap="square" rtlCol="0">
              <a:spAutoFit/>
            </a:bodyPr>
            <a:lstStyle/>
            <a:p>
              <a:pPr algn="ctr"/>
              <a:r>
                <a:rPr lang="en-US" sz="700" dirty="0">
                  <a:latin typeface="Arial Black" panose="020B0A04020102020204" pitchFamily="34" charset="0"/>
                </a:rPr>
                <a:t>Coralville</a:t>
              </a:r>
            </a:p>
          </p:txBody>
        </p:sp>
        <p:sp>
          <p:nvSpPr>
            <p:cNvPr id="19" name="TextBox 18">
              <a:extLst>
                <a:ext uri="{FF2B5EF4-FFF2-40B4-BE49-F238E27FC236}">
                  <a16:creationId xmlns:a16="http://schemas.microsoft.com/office/drawing/2014/main" id="{FA4A8865-E5B1-4C56-84BE-955929A6397D}"/>
                </a:ext>
              </a:extLst>
            </p:cNvPr>
            <p:cNvSpPr txBox="1"/>
            <p:nvPr/>
          </p:nvSpPr>
          <p:spPr>
            <a:xfrm>
              <a:off x="6599799" y="3840780"/>
              <a:ext cx="934145" cy="200055"/>
            </a:xfrm>
            <a:prstGeom prst="rect">
              <a:avLst/>
            </a:prstGeom>
            <a:noFill/>
          </p:spPr>
          <p:txBody>
            <a:bodyPr wrap="square" rtlCol="0">
              <a:spAutoFit/>
            </a:bodyPr>
            <a:lstStyle/>
            <a:p>
              <a:pPr algn="ctr"/>
              <a:r>
                <a:rPr lang="en-US" sz="700" dirty="0">
                  <a:latin typeface="Arial Black" panose="020B0A04020102020204" pitchFamily="34" charset="0"/>
                </a:rPr>
                <a:t>Iowa City</a:t>
              </a:r>
            </a:p>
          </p:txBody>
        </p:sp>
        <p:sp>
          <p:nvSpPr>
            <p:cNvPr id="20" name="TextBox 19">
              <a:extLst>
                <a:ext uri="{FF2B5EF4-FFF2-40B4-BE49-F238E27FC236}">
                  <a16:creationId xmlns:a16="http://schemas.microsoft.com/office/drawing/2014/main" id="{223F6122-EB61-492C-8DB9-B0101EAE69CD}"/>
                </a:ext>
              </a:extLst>
            </p:cNvPr>
            <p:cNvSpPr txBox="1"/>
            <p:nvPr/>
          </p:nvSpPr>
          <p:spPr>
            <a:xfrm>
              <a:off x="6214886" y="4501604"/>
              <a:ext cx="934145" cy="200055"/>
            </a:xfrm>
            <a:prstGeom prst="rect">
              <a:avLst/>
            </a:prstGeom>
            <a:noFill/>
          </p:spPr>
          <p:txBody>
            <a:bodyPr wrap="square" rtlCol="0">
              <a:spAutoFit/>
            </a:bodyPr>
            <a:lstStyle/>
            <a:p>
              <a:pPr algn="ctr"/>
              <a:r>
                <a:rPr lang="en-US" sz="700" dirty="0">
                  <a:latin typeface="Arial Black" panose="020B0A04020102020204" pitchFamily="34" charset="0"/>
                </a:rPr>
                <a:t>Ottumwa</a:t>
              </a:r>
            </a:p>
          </p:txBody>
        </p:sp>
        <p:sp>
          <p:nvSpPr>
            <p:cNvPr id="21" name="TextBox 20">
              <a:extLst>
                <a:ext uri="{FF2B5EF4-FFF2-40B4-BE49-F238E27FC236}">
                  <a16:creationId xmlns:a16="http://schemas.microsoft.com/office/drawing/2014/main" id="{44B1B243-9C67-4610-BF46-78B91F09DFC8}"/>
                </a:ext>
              </a:extLst>
            </p:cNvPr>
            <p:cNvSpPr txBox="1"/>
            <p:nvPr/>
          </p:nvSpPr>
          <p:spPr>
            <a:xfrm>
              <a:off x="6943365" y="4423983"/>
              <a:ext cx="934145" cy="200055"/>
            </a:xfrm>
            <a:prstGeom prst="rect">
              <a:avLst/>
            </a:prstGeom>
            <a:noFill/>
          </p:spPr>
          <p:txBody>
            <a:bodyPr wrap="square" rtlCol="0">
              <a:spAutoFit/>
            </a:bodyPr>
            <a:lstStyle/>
            <a:p>
              <a:pPr algn="ctr"/>
              <a:r>
                <a:rPr lang="en-US" sz="700" dirty="0">
                  <a:latin typeface="Arial Black" panose="020B0A04020102020204" pitchFamily="34" charset="0"/>
                </a:rPr>
                <a:t>Burlington</a:t>
              </a:r>
            </a:p>
          </p:txBody>
        </p:sp>
        <p:sp>
          <p:nvSpPr>
            <p:cNvPr id="22" name="TextBox 21">
              <a:extLst>
                <a:ext uri="{FF2B5EF4-FFF2-40B4-BE49-F238E27FC236}">
                  <a16:creationId xmlns:a16="http://schemas.microsoft.com/office/drawing/2014/main" id="{A12CA796-CAEE-4FE0-97A4-6CDB6652DAB9}"/>
                </a:ext>
              </a:extLst>
            </p:cNvPr>
            <p:cNvSpPr txBox="1"/>
            <p:nvPr/>
          </p:nvSpPr>
          <p:spPr>
            <a:xfrm>
              <a:off x="7767410" y="3407056"/>
              <a:ext cx="668343" cy="200055"/>
            </a:xfrm>
            <a:prstGeom prst="rect">
              <a:avLst/>
            </a:prstGeom>
            <a:noFill/>
          </p:spPr>
          <p:txBody>
            <a:bodyPr wrap="square" rtlCol="0">
              <a:spAutoFit/>
            </a:bodyPr>
            <a:lstStyle/>
            <a:p>
              <a:pPr algn="ctr"/>
              <a:r>
                <a:rPr lang="en-US" sz="700" dirty="0">
                  <a:latin typeface="Arial Black" panose="020B0A04020102020204" pitchFamily="34" charset="0"/>
                </a:rPr>
                <a:t>Clinton</a:t>
              </a:r>
            </a:p>
          </p:txBody>
        </p:sp>
        <p:sp>
          <p:nvSpPr>
            <p:cNvPr id="23" name="TextBox 22">
              <a:extLst>
                <a:ext uri="{FF2B5EF4-FFF2-40B4-BE49-F238E27FC236}">
                  <a16:creationId xmlns:a16="http://schemas.microsoft.com/office/drawing/2014/main" id="{448B8257-1A5C-4B17-8DAE-E6B97FCC7246}"/>
                </a:ext>
              </a:extLst>
            </p:cNvPr>
            <p:cNvSpPr txBox="1"/>
            <p:nvPr/>
          </p:nvSpPr>
          <p:spPr>
            <a:xfrm>
              <a:off x="6899346" y="4069334"/>
              <a:ext cx="934145" cy="200055"/>
            </a:xfrm>
            <a:prstGeom prst="rect">
              <a:avLst/>
            </a:prstGeom>
            <a:noFill/>
          </p:spPr>
          <p:txBody>
            <a:bodyPr wrap="square" rtlCol="0">
              <a:spAutoFit/>
            </a:bodyPr>
            <a:lstStyle/>
            <a:p>
              <a:pPr algn="ctr"/>
              <a:r>
                <a:rPr lang="en-US" sz="700" dirty="0">
                  <a:latin typeface="Arial Black" panose="020B0A04020102020204" pitchFamily="34" charset="0"/>
                </a:rPr>
                <a:t>Muscatine</a:t>
              </a:r>
            </a:p>
          </p:txBody>
        </p:sp>
        <p:sp>
          <p:nvSpPr>
            <p:cNvPr id="24" name="TextBox 23">
              <a:extLst>
                <a:ext uri="{FF2B5EF4-FFF2-40B4-BE49-F238E27FC236}">
                  <a16:creationId xmlns:a16="http://schemas.microsoft.com/office/drawing/2014/main" id="{6846FAA3-7039-4D25-818C-30D714B3052D}"/>
                </a:ext>
              </a:extLst>
            </p:cNvPr>
            <p:cNvSpPr txBox="1"/>
            <p:nvPr/>
          </p:nvSpPr>
          <p:spPr>
            <a:xfrm>
              <a:off x="7383240" y="3659338"/>
              <a:ext cx="934145" cy="200055"/>
            </a:xfrm>
            <a:prstGeom prst="rect">
              <a:avLst/>
            </a:prstGeom>
            <a:noFill/>
          </p:spPr>
          <p:txBody>
            <a:bodyPr wrap="square" rtlCol="0">
              <a:spAutoFit/>
            </a:bodyPr>
            <a:lstStyle/>
            <a:p>
              <a:pPr algn="ctr"/>
              <a:r>
                <a:rPr lang="en-US" sz="700" dirty="0">
                  <a:latin typeface="Arial Black" panose="020B0A04020102020204" pitchFamily="34" charset="0"/>
                </a:rPr>
                <a:t>Bettendorf</a:t>
              </a:r>
            </a:p>
          </p:txBody>
        </p:sp>
        <p:sp>
          <p:nvSpPr>
            <p:cNvPr id="25" name="TextBox 24">
              <a:extLst>
                <a:ext uri="{FF2B5EF4-FFF2-40B4-BE49-F238E27FC236}">
                  <a16:creationId xmlns:a16="http://schemas.microsoft.com/office/drawing/2014/main" id="{AF7D8E13-D6BA-444B-9345-BE5CA4D5E87F}"/>
                </a:ext>
              </a:extLst>
            </p:cNvPr>
            <p:cNvSpPr txBox="1"/>
            <p:nvPr/>
          </p:nvSpPr>
          <p:spPr>
            <a:xfrm>
              <a:off x="7188949" y="3818448"/>
              <a:ext cx="934145" cy="200055"/>
            </a:xfrm>
            <a:prstGeom prst="rect">
              <a:avLst/>
            </a:prstGeom>
            <a:noFill/>
          </p:spPr>
          <p:txBody>
            <a:bodyPr wrap="square" rtlCol="0">
              <a:spAutoFit/>
            </a:bodyPr>
            <a:lstStyle/>
            <a:p>
              <a:pPr algn="ctr"/>
              <a:r>
                <a:rPr lang="en-US" sz="700" dirty="0">
                  <a:latin typeface="Arial Black" panose="020B0A04020102020204" pitchFamily="34" charset="0"/>
                </a:rPr>
                <a:t>Davenport</a:t>
              </a:r>
            </a:p>
          </p:txBody>
        </p:sp>
      </p:grpSp>
      <p:sp>
        <p:nvSpPr>
          <p:cNvPr id="26" name="Rectangle 25">
            <a:extLst>
              <a:ext uri="{FF2B5EF4-FFF2-40B4-BE49-F238E27FC236}">
                <a16:creationId xmlns:a16="http://schemas.microsoft.com/office/drawing/2014/main" id="{5B59E4AD-4169-4231-B1D2-BBB62E2D7489}"/>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1071648-9413-4AAB-8A18-16130C62E2FC}"/>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ACE7CD-0BCB-4E07-8BE6-AA5A2661C9CD}"/>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3BCA12-3E18-4A8D-9CFB-3D131F010CC8}"/>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00C7BA-E81F-4B83-82EE-73B044F849C0}"/>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4" name="Slide Number Placeholder 3">
            <a:extLst>
              <a:ext uri="{FF2B5EF4-FFF2-40B4-BE49-F238E27FC236}">
                <a16:creationId xmlns:a16="http://schemas.microsoft.com/office/drawing/2014/main" id="{8062E48E-2E76-4338-A783-AA4AC10080B7}"/>
              </a:ext>
            </a:extLst>
          </p:cNvPr>
          <p:cNvSpPr>
            <a:spLocks noGrp="1"/>
          </p:cNvSpPr>
          <p:nvPr>
            <p:ph type="sldNum" sz="quarter" idx="12"/>
          </p:nvPr>
        </p:nvSpPr>
        <p:spPr/>
        <p:txBody>
          <a:bodyPr/>
          <a:lstStyle/>
          <a:p>
            <a:fld id="{C581C4B4-EB97-4DE8-B44C-C52B3D3E6046}" type="slidenum">
              <a:rPr lang="en-US" smtClean="0"/>
              <a:t>6</a:t>
            </a:fld>
            <a:endParaRPr lang="en-US"/>
          </a:p>
        </p:txBody>
      </p:sp>
    </p:spTree>
    <p:extLst>
      <p:ext uri="{BB962C8B-B14F-4D97-AF65-F5344CB8AC3E}">
        <p14:creationId xmlns:p14="http://schemas.microsoft.com/office/powerpoint/2010/main" val="88504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DAAE3-DF61-47F7-B0B9-560588BA6DEE}"/>
              </a:ext>
            </a:extLst>
          </p:cNvPr>
          <p:cNvPicPr>
            <a:picLocks noChangeAspect="1"/>
          </p:cNvPicPr>
          <p:nvPr/>
        </p:nvPicPr>
        <p:blipFill>
          <a:blip r:embed="rId3"/>
          <a:stretch>
            <a:fillRect/>
          </a:stretch>
        </p:blipFill>
        <p:spPr>
          <a:xfrm>
            <a:off x="1823620" y="1181156"/>
            <a:ext cx="5496760" cy="4872803"/>
          </a:xfrm>
          <a:prstGeom prst="rect">
            <a:avLst/>
          </a:prstGeom>
        </p:spPr>
      </p:pic>
      <p:sp>
        <p:nvSpPr>
          <p:cNvPr id="4" name="Rectangle 3">
            <a:extLst>
              <a:ext uri="{FF2B5EF4-FFF2-40B4-BE49-F238E27FC236}">
                <a16:creationId xmlns:a16="http://schemas.microsoft.com/office/drawing/2014/main" id="{A087A2C1-BE4B-4FD6-8A81-33860136F0D1}"/>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65B19E-0713-4596-894C-CC62C4BC5F47}"/>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6AEC5E-C4DF-4362-88AE-03C5B00F9612}"/>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2B90D0-F10B-4DCF-926A-F104DA2F16C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2F7384-A901-4029-8405-E63DFEB5FE56}"/>
              </a:ext>
            </a:extLst>
          </p:cNvPr>
          <p:cNvSpPr txBox="1"/>
          <p:nvPr/>
        </p:nvSpPr>
        <p:spPr>
          <a:xfrm>
            <a:off x="792088" y="190097"/>
            <a:ext cx="4054706"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Agency Info</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3" name="Slide Number Placeholder 2">
            <a:extLst>
              <a:ext uri="{FF2B5EF4-FFF2-40B4-BE49-F238E27FC236}">
                <a16:creationId xmlns:a16="http://schemas.microsoft.com/office/drawing/2014/main" id="{6408FE6F-476D-4071-8214-364A6709AF14}"/>
              </a:ext>
            </a:extLst>
          </p:cNvPr>
          <p:cNvSpPr>
            <a:spLocks noGrp="1"/>
          </p:cNvSpPr>
          <p:nvPr>
            <p:ph type="sldNum" sz="quarter" idx="12"/>
          </p:nvPr>
        </p:nvSpPr>
        <p:spPr/>
        <p:txBody>
          <a:bodyPr/>
          <a:lstStyle/>
          <a:p>
            <a:fld id="{C581C4B4-EB97-4DE8-B44C-C52B3D3E6046}" type="slidenum">
              <a:rPr lang="en-US" smtClean="0"/>
              <a:t>7</a:t>
            </a:fld>
            <a:endParaRPr lang="en-US"/>
          </a:p>
        </p:txBody>
      </p:sp>
    </p:spTree>
    <p:extLst>
      <p:ext uri="{BB962C8B-B14F-4D97-AF65-F5344CB8AC3E}">
        <p14:creationId xmlns:p14="http://schemas.microsoft.com/office/powerpoint/2010/main" val="266863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E937D2-8D4C-42D5-9DA1-FCDCB21B8AA2}"/>
              </a:ext>
            </a:extLst>
          </p:cNvPr>
          <p:cNvPicPr>
            <a:picLocks noChangeAspect="1"/>
          </p:cNvPicPr>
          <p:nvPr/>
        </p:nvPicPr>
        <p:blipFill>
          <a:blip r:embed="rId3"/>
          <a:stretch>
            <a:fillRect/>
          </a:stretch>
        </p:blipFill>
        <p:spPr>
          <a:xfrm>
            <a:off x="792088" y="1131575"/>
            <a:ext cx="7706911" cy="4849887"/>
          </a:xfrm>
          <a:prstGeom prst="rect">
            <a:avLst/>
          </a:prstGeom>
          <a:ln>
            <a:solidFill>
              <a:schemeClr val="bg1">
                <a:lumMod val="85000"/>
              </a:schemeClr>
            </a:solidFill>
          </a:ln>
        </p:spPr>
      </p:pic>
      <p:sp>
        <p:nvSpPr>
          <p:cNvPr id="4" name="Rectangle 3">
            <a:extLst>
              <a:ext uri="{FF2B5EF4-FFF2-40B4-BE49-F238E27FC236}">
                <a16:creationId xmlns:a16="http://schemas.microsoft.com/office/drawing/2014/main" id="{E7381220-AA73-4E9D-ABC8-08EDCE27597A}"/>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138F5A-F452-4E19-979E-4240DC731F3A}"/>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47E382-626A-4164-9A4F-534CC778C838}"/>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3B3146-1394-4295-9E7A-31DF88D55383}"/>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830215-0A58-428F-B923-B368F0D8D8A8}"/>
              </a:ext>
            </a:extLst>
          </p:cNvPr>
          <p:cNvSpPr txBox="1"/>
          <p:nvPr/>
        </p:nvSpPr>
        <p:spPr>
          <a:xfrm>
            <a:off x="792088" y="190097"/>
            <a:ext cx="4054706"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Service Needs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3" name="Slide Number Placeholder 2">
            <a:extLst>
              <a:ext uri="{FF2B5EF4-FFF2-40B4-BE49-F238E27FC236}">
                <a16:creationId xmlns:a16="http://schemas.microsoft.com/office/drawing/2014/main" id="{6806B9F6-44EA-4ECC-9C20-EBD57A6218A6}"/>
              </a:ext>
            </a:extLst>
          </p:cNvPr>
          <p:cNvSpPr>
            <a:spLocks noGrp="1"/>
          </p:cNvSpPr>
          <p:nvPr>
            <p:ph type="sldNum" sz="quarter" idx="12"/>
          </p:nvPr>
        </p:nvSpPr>
        <p:spPr/>
        <p:txBody>
          <a:bodyPr/>
          <a:lstStyle/>
          <a:p>
            <a:fld id="{C581C4B4-EB97-4DE8-B44C-C52B3D3E6046}" type="slidenum">
              <a:rPr lang="en-US" smtClean="0"/>
              <a:t>8</a:t>
            </a:fld>
            <a:endParaRPr lang="en-US"/>
          </a:p>
        </p:txBody>
      </p:sp>
    </p:spTree>
    <p:extLst>
      <p:ext uri="{BB962C8B-B14F-4D97-AF65-F5344CB8AC3E}">
        <p14:creationId xmlns:p14="http://schemas.microsoft.com/office/powerpoint/2010/main" val="394487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0EC976-830F-405A-A335-A1D6351F69AC}"/>
              </a:ext>
            </a:extLst>
          </p:cNvPr>
          <p:cNvPicPr>
            <a:picLocks noChangeAspect="1"/>
          </p:cNvPicPr>
          <p:nvPr/>
        </p:nvPicPr>
        <p:blipFill rotWithShape="1">
          <a:blip r:embed="rId3"/>
          <a:srcRect l="6493"/>
          <a:stretch/>
        </p:blipFill>
        <p:spPr>
          <a:xfrm>
            <a:off x="3179033" y="994829"/>
            <a:ext cx="3086572" cy="2381931"/>
          </a:xfrm>
          <a:prstGeom prst="rect">
            <a:avLst/>
          </a:prstGeom>
        </p:spPr>
      </p:pic>
      <p:pic>
        <p:nvPicPr>
          <p:cNvPr id="3" name="Picture 2">
            <a:extLst>
              <a:ext uri="{FF2B5EF4-FFF2-40B4-BE49-F238E27FC236}">
                <a16:creationId xmlns:a16="http://schemas.microsoft.com/office/drawing/2014/main" id="{88282FF5-88C2-4B8E-B9F9-40654539CCED}"/>
              </a:ext>
            </a:extLst>
          </p:cNvPr>
          <p:cNvPicPr>
            <a:picLocks noChangeAspect="1"/>
          </p:cNvPicPr>
          <p:nvPr/>
        </p:nvPicPr>
        <p:blipFill rotWithShape="1">
          <a:blip r:embed="rId4"/>
          <a:srcRect r="2397"/>
          <a:stretch/>
        </p:blipFill>
        <p:spPr>
          <a:xfrm>
            <a:off x="1" y="994829"/>
            <a:ext cx="3221764" cy="2364048"/>
          </a:xfrm>
          <a:prstGeom prst="rect">
            <a:avLst/>
          </a:prstGeom>
        </p:spPr>
      </p:pic>
      <p:pic>
        <p:nvPicPr>
          <p:cNvPr id="7" name="Picture 6">
            <a:extLst>
              <a:ext uri="{FF2B5EF4-FFF2-40B4-BE49-F238E27FC236}">
                <a16:creationId xmlns:a16="http://schemas.microsoft.com/office/drawing/2014/main" id="{9F407B1F-A585-4B16-9BDE-62F9E8642F61}"/>
              </a:ext>
            </a:extLst>
          </p:cNvPr>
          <p:cNvPicPr>
            <a:picLocks noChangeAspect="1"/>
          </p:cNvPicPr>
          <p:nvPr/>
        </p:nvPicPr>
        <p:blipFill>
          <a:blip r:embed="rId5"/>
          <a:stretch>
            <a:fillRect/>
          </a:stretch>
        </p:blipFill>
        <p:spPr>
          <a:xfrm>
            <a:off x="322719" y="3387971"/>
            <a:ext cx="8498561" cy="3279932"/>
          </a:xfrm>
          <a:prstGeom prst="rect">
            <a:avLst/>
          </a:prstGeom>
        </p:spPr>
      </p:pic>
      <p:sp>
        <p:nvSpPr>
          <p:cNvPr id="4" name="Rectangle 3">
            <a:extLst>
              <a:ext uri="{FF2B5EF4-FFF2-40B4-BE49-F238E27FC236}">
                <a16:creationId xmlns:a16="http://schemas.microsoft.com/office/drawing/2014/main" id="{B56FFC63-A4EC-467B-90F6-97C8E84070D0}"/>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A7D29B-2AEF-4A0F-A4EF-44433D3A7EE3}"/>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3B1841-D6CF-440C-A2E5-7DC7D879234E}"/>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EECA77-3E16-4209-A68F-77D08C7934DC}"/>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D7A587-C6B2-42AC-9B65-4E8555AA174E}"/>
              </a:ext>
            </a:extLst>
          </p:cNvPr>
          <p:cNvSpPr txBox="1"/>
          <p:nvPr/>
        </p:nvSpPr>
        <p:spPr>
          <a:xfrm>
            <a:off x="792088" y="190097"/>
            <a:ext cx="4054706"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Fleet Needs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
        <p:nvSpPr>
          <p:cNvPr id="2" name="Slide Number Placeholder 1">
            <a:extLst>
              <a:ext uri="{FF2B5EF4-FFF2-40B4-BE49-F238E27FC236}">
                <a16:creationId xmlns:a16="http://schemas.microsoft.com/office/drawing/2014/main" id="{D29D2B37-050D-4558-8E40-FEE65858A1FA}"/>
              </a:ext>
            </a:extLst>
          </p:cNvPr>
          <p:cNvSpPr>
            <a:spLocks noGrp="1"/>
          </p:cNvSpPr>
          <p:nvPr>
            <p:ph type="sldNum" sz="quarter" idx="12"/>
          </p:nvPr>
        </p:nvSpPr>
        <p:spPr/>
        <p:txBody>
          <a:bodyPr/>
          <a:lstStyle/>
          <a:p>
            <a:fld id="{C581C4B4-EB97-4DE8-B44C-C52B3D3E6046}" type="slidenum">
              <a:rPr lang="en-US" smtClean="0"/>
              <a:t>9</a:t>
            </a:fld>
            <a:endParaRPr lang="en-US"/>
          </a:p>
        </p:txBody>
      </p:sp>
      <p:pic>
        <p:nvPicPr>
          <p:cNvPr id="14" name="Picture 13">
            <a:extLst>
              <a:ext uri="{FF2B5EF4-FFF2-40B4-BE49-F238E27FC236}">
                <a16:creationId xmlns:a16="http://schemas.microsoft.com/office/drawing/2014/main" id="{18E118F0-FFB8-40E3-9233-F4989EB9487E}"/>
              </a:ext>
            </a:extLst>
          </p:cNvPr>
          <p:cNvPicPr>
            <a:picLocks noChangeAspect="1"/>
          </p:cNvPicPr>
          <p:nvPr/>
        </p:nvPicPr>
        <p:blipFill>
          <a:blip r:embed="rId6"/>
          <a:stretch>
            <a:fillRect/>
          </a:stretch>
        </p:blipFill>
        <p:spPr>
          <a:xfrm>
            <a:off x="6066134" y="994830"/>
            <a:ext cx="3066632" cy="2398358"/>
          </a:xfrm>
          <a:prstGeom prst="rect">
            <a:avLst/>
          </a:prstGeom>
        </p:spPr>
      </p:pic>
      <p:cxnSp>
        <p:nvCxnSpPr>
          <p:cNvPr id="16" name="Straight Connector 15">
            <a:extLst>
              <a:ext uri="{FF2B5EF4-FFF2-40B4-BE49-F238E27FC236}">
                <a16:creationId xmlns:a16="http://schemas.microsoft.com/office/drawing/2014/main" id="{713B8EF3-1DAE-4851-A227-DAECF09F1522}"/>
              </a:ext>
            </a:extLst>
          </p:cNvPr>
          <p:cNvCxnSpPr>
            <a:cxnSpLocks/>
          </p:cNvCxnSpPr>
          <p:nvPr/>
        </p:nvCxnSpPr>
        <p:spPr>
          <a:xfrm>
            <a:off x="3221765" y="1068228"/>
            <a:ext cx="0" cy="1811705"/>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6E9737-20DB-4153-AEE6-66A6361D305F}"/>
              </a:ext>
            </a:extLst>
          </p:cNvPr>
          <p:cNvCxnSpPr>
            <a:cxnSpLocks/>
          </p:cNvCxnSpPr>
          <p:nvPr/>
        </p:nvCxnSpPr>
        <p:spPr>
          <a:xfrm>
            <a:off x="6107440" y="1076774"/>
            <a:ext cx="0" cy="1811705"/>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3F8953-ABE9-465B-9130-C70CD1AA05E6}"/>
              </a:ext>
            </a:extLst>
          </p:cNvPr>
          <p:cNvSpPr txBox="1"/>
          <p:nvPr/>
        </p:nvSpPr>
        <p:spPr>
          <a:xfrm>
            <a:off x="1123704" y="826326"/>
            <a:ext cx="1153682" cy="246221"/>
          </a:xfrm>
          <a:prstGeom prst="rect">
            <a:avLst/>
          </a:prstGeom>
          <a:noFill/>
        </p:spPr>
        <p:txBody>
          <a:bodyPr wrap="square" rtlCol="0">
            <a:spAutoFit/>
          </a:bodyPr>
          <a:lstStyle/>
          <a:p>
            <a:pPr algn="ctr"/>
            <a:r>
              <a:rPr lang="en-US" sz="1000" dirty="0">
                <a:solidFill>
                  <a:schemeClr val="tx1">
                    <a:lumMod val="65000"/>
                    <a:lumOff val="35000"/>
                  </a:schemeClr>
                </a:solidFill>
                <a:latin typeface="Arial Black" panose="020B0A04020102020204" pitchFamily="34" charset="0"/>
                <a:cs typeface="Aharoni" panose="02010803020104030203" pitchFamily="2" charset="-79"/>
              </a:rPr>
              <a:t>Regional</a:t>
            </a:r>
          </a:p>
        </p:txBody>
      </p:sp>
      <p:sp>
        <p:nvSpPr>
          <p:cNvPr id="20" name="TextBox 19">
            <a:extLst>
              <a:ext uri="{FF2B5EF4-FFF2-40B4-BE49-F238E27FC236}">
                <a16:creationId xmlns:a16="http://schemas.microsoft.com/office/drawing/2014/main" id="{3E2F0975-838C-4E32-AD18-1531B8AE6625}"/>
              </a:ext>
            </a:extLst>
          </p:cNvPr>
          <p:cNvSpPr txBox="1"/>
          <p:nvPr/>
        </p:nvSpPr>
        <p:spPr>
          <a:xfrm>
            <a:off x="4166844" y="835223"/>
            <a:ext cx="1153682" cy="246221"/>
          </a:xfrm>
          <a:prstGeom prst="rect">
            <a:avLst/>
          </a:prstGeom>
          <a:noFill/>
        </p:spPr>
        <p:txBody>
          <a:bodyPr wrap="square" rtlCol="0">
            <a:spAutoFit/>
          </a:bodyPr>
          <a:lstStyle/>
          <a:p>
            <a:pPr algn="ctr"/>
            <a:r>
              <a:rPr lang="en-US" sz="1000" dirty="0">
                <a:solidFill>
                  <a:schemeClr val="tx1">
                    <a:lumMod val="65000"/>
                    <a:lumOff val="35000"/>
                  </a:schemeClr>
                </a:solidFill>
                <a:latin typeface="Arial Black" panose="020B0A04020102020204" pitchFamily="34" charset="0"/>
                <a:cs typeface="Aharoni" panose="02010803020104030203" pitchFamily="2" charset="-79"/>
              </a:rPr>
              <a:t>Small Urban</a:t>
            </a:r>
          </a:p>
        </p:txBody>
      </p:sp>
      <p:sp>
        <p:nvSpPr>
          <p:cNvPr id="21" name="TextBox 20">
            <a:extLst>
              <a:ext uri="{FF2B5EF4-FFF2-40B4-BE49-F238E27FC236}">
                <a16:creationId xmlns:a16="http://schemas.microsoft.com/office/drawing/2014/main" id="{AA559BE7-0922-4A20-878B-4EA15BF98C0C}"/>
              </a:ext>
            </a:extLst>
          </p:cNvPr>
          <p:cNvSpPr txBox="1"/>
          <p:nvPr/>
        </p:nvSpPr>
        <p:spPr>
          <a:xfrm>
            <a:off x="7167252" y="835223"/>
            <a:ext cx="1153682" cy="246221"/>
          </a:xfrm>
          <a:prstGeom prst="rect">
            <a:avLst/>
          </a:prstGeom>
          <a:noFill/>
        </p:spPr>
        <p:txBody>
          <a:bodyPr wrap="square" rtlCol="0">
            <a:spAutoFit/>
          </a:bodyPr>
          <a:lstStyle/>
          <a:p>
            <a:pPr algn="ctr"/>
            <a:r>
              <a:rPr lang="en-US" sz="1000" dirty="0">
                <a:solidFill>
                  <a:schemeClr val="tx1">
                    <a:lumMod val="65000"/>
                    <a:lumOff val="35000"/>
                  </a:schemeClr>
                </a:solidFill>
                <a:latin typeface="Arial Black" panose="020B0A04020102020204" pitchFamily="34" charset="0"/>
                <a:cs typeface="Aharoni" panose="02010803020104030203" pitchFamily="2" charset="-79"/>
              </a:rPr>
              <a:t>Large Urban</a:t>
            </a:r>
          </a:p>
        </p:txBody>
      </p:sp>
    </p:spTree>
    <p:extLst>
      <p:ext uri="{BB962C8B-B14F-4D97-AF65-F5344CB8AC3E}">
        <p14:creationId xmlns:p14="http://schemas.microsoft.com/office/powerpoint/2010/main" val="20769302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1859</Words>
  <Application>Microsoft Office PowerPoint</Application>
  <PresentationFormat>On-screen Show (4:3)</PresentationFormat>
  <Paragraphs>396</Paragraphs>
  <Slides>24</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Aharoni</vt:lpstr>
      <vt:lpstr>Arial</vt:lpstr>
      <vt:lpstr>Arial Black</vt:lpstr>
      <vt:lpstr>Calibri</vt:lpstr>
      <vt:lpstr>Calibri Light</vt:lpstr>
      <vt:lpstr>Century Gothic</vt:lpstr>
      <vt:lpstr>Courier New</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Drahos, Joseph</dc:creator>
  <cp:lastModifiedBy>Markley, Craig</cp:lastModifiedBy>
  <cp:revision>79</cp:revision>
  <dcterms:created xsi:type="dcterms:W3CDTF">2019-11-07T20:22:23Z</dcterms:created>
  <dcterms:modified xsi:type="dcterms:W3CDTF">2020-03-03T20:21:33Z</dcterms:modified>
</cp:coreProperties>
</file>