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32"/>
  </p:notesMasterIdLst>
  <p:handoutMasterIdLst>
    <p:handoutMasterId r:id="rId33"/>
  </p:handoutMasterIdLst>
  <p:sldIdLst>
    <p:sldId id="633" r:id="rId2"/>
    <p:sldId id="825" r:id="rId3"/>
    <p:sldId id="703" r:id="rId4"/>
    <p:sldId id="727" r:id="rId5"/>
    <p:sldId id="716" r:id="rId6"/>
    <p:sldId id="764" r:id="rId7"/>
    <p:sldId id="719" r:id="rId8"/>
    <p:sldId id="829" r:id="rId9"/>
    <p:sldId id="720" r:id="rId10"/>
    <p:sldId id="696" r:id="rId11"/>
    <p:sldId id="697" r:id="rId12"/>
    <p:sldId id="824" r:id="rId13"/>
    <p:sldId id="826" r:id="rId14"/>
    <p:sldId id="827" r:id="rId15"/>
    <p:sldId id="828" r:id="rId16"/>
    <p:sldId id="833" r:id="rId17"/>
    <p:sldId id="831" r:id="rId18"/>
    <p:sldId id="832" r:id="rId19"/>
    <p:sldId id="834" r:id="rId20"/>
    <p:sldId id="809" r:id="rId21"/>
    <p:sldId id="810" r:id="rId22"/>
    <p:sldId id="811" r:id="rId23"/>
    <p:sldId id="812" r:id="rId24"/>
    <p:sldId id="687" r:id="rId25"/>
    <p:sldId id="808" r:id="rId26"/>
    <p:sldId id="807" r:id="rId27"/>
    <p:sldId id="785" r:id="rId28"/>
    <p:sldId id="759" r:id="rId29"/>
    <p:sldId id="830" r:id="rId30"/>
    <p:sldId id="662" r:id="rId3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99"/>
    <a:srgbClr val="FFFFCC"/>
    <a:srgbClr val="FF0000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74" autoAdjust="0"/>
    <p:restoredTop sz="90151" autoAdjust="0"/>
  </p:normalViewPr>
  <p:slideViewPr>
    <p:cSldViewPr snapToGrid="0">
      <p:cViewPr varScale="1">
        <p:scale>
          <a:sx n="72" d="100"/>
          <a:sy n="72" d="100"/>
        </p:scale>
        <p:origin x="72" y="6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Interstate Stewardship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242.1</c:v>
                </c:pt>
                <c:pt idx="1">
                  <c:v>182</c:v>
                </c:pt>
                <c:pt idx="2">
                  <c:v>146.19999999999999</c:v>
                </c:pt>
                <c:pt idx="3">
                  <c:v>152.80000000000001</c:v>
                </c:pt>
                <c:pt idx="4">
                  <c:v>177.3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7D-46B1-A4A5-91A4D9E6EC9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Major Interstate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280.10000000000002</c:v>
                </c:pt>
                <c:pt idx="1">
                  <c:v>200.5</c:v>
                </c:pt>
                <c:pt idx="2">
                  <c:v>111.8</c:v>
                </c:pt>
                <c:pt idx="3">
                  <c:v>68.900000000000006</c:v>
                </c:pt>
                <c:pt idx="4">
                  <c:v>125.4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7D-46B1-A4A5-91A4D9E6EC9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Non-Interstate Pavement Modernization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105.7</c:v>
                </c:pt>
                <c:pt idx="1">
                  <c:v>115</c:v>
                </c:pt>
                <c:pt idx="2">
                  <c:v>140</c:v>
                </c:pt>
                <c:pt idx="3">
                  <c:v>145</c:v>
                </c:pt>
                <c:pt idx="4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7D-46B1-A4A5-91A4D9E6EC9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Non-Interstate Bridge Modernization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64.099999999999994</c:v>
                </c:pt>
                <c:pt idx="1">
                  <c:v>65</c:v>
                </c:pt>
                <c:pt idx="2">
                  <c:v>101.3</c:v>
                </c:pt>
                <c:pt idx="3">
                  <c:v>109.5</c:v>
                </c:pt>
                <c:pt idx="4">
                  <c:v>125.9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7D-46B1-A4A5-91A4D9E6EC9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Non-Interstate Capacity/Enhancement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  <c:pt idx="0">
                  <c:v>140.1</c:v>
                </c:pt>
                <c:pt idx="1">
                  <c:v>165.7</c:v>
                </c:pt>
                <c:pt idx="2">
                  <c:v>207.9</c:v>
                </c:pt>
                <c:pt idx="3">
                  <c:v>213.1</c:v>
                </c:pt>
                <c:pt idx="4">
                  <c:v>106.3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C7D-46B1-A4A5-91A4D9E6EC9C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Safety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Sheet1!$G$2:$G$6</c:f>
              <c:numCache>
                <c:formatCode>General</c:formatCode>
                <c:ptCount val="5"/>
                <c:pt idx="0">
                  <c:v>25.6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C7D-46B1-A4A5-91A4D9E6EC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04230792"/>
        <c:axId val="604233744"/>
      </c:barChart>
      <c:catAx>
        <c:axId val="604230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233744"/>
        <c:crosses val="autoZero"/>
        <c:auto val="1"/>
        <c:lblAlgn val="ctr"/>
        <c:lblOffset val="100"/>
        <c:noMultiLvlLbl val="0"/>
      </c:catAx>
      <c:valAx>
        <c:axId val="604233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230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8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12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1003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13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324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14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661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15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0328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17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85909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18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44378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19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2502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09625" y="609600"/>
            <a:ext cx="7958138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9E343-2B46-47EA-9E0A-C9FF6D1503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8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  <p:sldLayoutId id="214748489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4763"/>
            <a:ext cx="7772400" cy="415733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2021-2025 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Highway Program 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Development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sz="1400" i="1" dirty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</a:br>
            <a:endParaRPr lang="en-US" sz="1400" i="1" dirty="0">
              <a:solidFill>
                <a:srgbClr val="FF0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670708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865313"/>
            <a:ext cx="9144000" cy="4890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Estimated Income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A.  Primary Road Fund (PRF)	693.8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14.8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703.2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15.8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703.2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18.0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710.2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15.6</a:t>
            </a:r>
            <a:endParaRPr lang="en-US" sz="10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B.  Est. TIME-21 Revenue to PRF	135.0		135.0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135.0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1000" dirty="0">
                <a:latin typeface="Helvetica" pitchFamily="34" charset="0"/>
              </a:rPr>
              <a:t>135.0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endParaRPr lang="en-US" sz="10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C.  Miscellaneous (State)	25.0		25.0		25.0	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25.0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D.  Federal-Aid (Formula)                               	     365.7             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36.3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365.7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365.7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365.7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endParaRPr lang="en-US" sz="10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(based on $</a:t>
            </a:r>
            <a:r>
              <a:rPr lang="en-US" sz="1000" dirty="0">
                <a:latin typeface="Helvetica" pitchFamily="34" charset="0"/>
              </a:rPr>
              <a:t>280M 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FF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Estimated Income Total	1219.5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51.1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1228.9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15.8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1228.9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18.0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1235.9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15.6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endParaRPr lang="en-US" sz="10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Allocations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E.  Budget (PRF)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  	       Operations/Maintenance	358.8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-6.4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370.3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-6.5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382.0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-6.5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393.5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-6.5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F.  Emergency, Contingency, U-STEP,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C-STEP, Traffic Control Devices, Roadside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Improvements, Research, Byways, Others	34.8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10.5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34.8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10.5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34.8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10.5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34.8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10.5 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G.  Statewide Consultant Services	82.5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2.5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82.5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2.5 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82.5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2.5  	</a:t>
            </a:r>
            <a:r>
              <a:rPr lang="en-US" sz="1000" dirty="0">
                <a:latin typeface="Helvetica" pitchFamily="34" charset="0"/>
              </a:rPr>
              <a:t>82.5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2.5 </a:t>
            </a:r>
            <a:r>
              <a:rPr lang="en-US" sz="1000" dirty="0">
                <a:solidFill>
                  <a:srgbClr val="00B050"/>
                </a:solidFill>
                <a:latin typeface="Helvetica" pitchFamily="34" charset="0"/>
              </a:rPr>
              <a:t> 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H.  Statewide Contract Maintenance	31.4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4.0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31.4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4.0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31.4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4.0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31.4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4.0 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I.  RR Crossing Protection	5.0		5.0		5.0		5.0	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FF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Allocations Total	512.5	    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10.6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524.0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10.5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535.7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10.5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547.2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10.5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endParaRPr lang="en-US" sz="10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Funds Available for ROW/Construction	707.0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40.5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704.9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5.3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693.2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7.5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688.7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5.1</a:t>
            </a:r>
            <a:endParaRPr lang="en-US" sz="8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00FF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endParaRPr lang="en-US" sz="1000" dirty="0">
              <a:solidFill>
                <a:srgbClr val="000000"/>
              </a:solidFill>
              <a:latin typeface="Helvetica" pitchFamily="34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1262063"/>
            <a:ext cx="9144000" cy="502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</a:pPr>
            <a:r>
              <a:rPr lang="en-US" sz="12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2021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2021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2022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2022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2023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2023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2024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2024</a:t>
            </a:r>
            <a:r>
              <a:rPr lang="en-US" sz="1000" dirty="0">
                <a:solidFill>
                  <a:srgbClr val="FF9900"/>
                </a:solidFill>
                <a:latin typeface="Helvetica" pitchFamily="34" charset="0"/>
              </a:rPr>
              <a:t>	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(Mar ‘19)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(Mar ‘20)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(Mar ‘19) </a:t>
            </a:r>
            <a:r>
              <a:rPr lang="en-US" sz="1000" dirty="0">
                <a:solidFill>
                  <a:srgbClr val="0000FF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(Mar ‘20)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(Mar ‘19) 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(Mar ‘20)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(Mar ‘19) </a:t>
            </a:r>
            <a:r>
              <a:rPr lang="en-US" sz="1000" dirty="0">
                <a:solidFill>
                  <a:srgbClr val="0000FF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(Mar ‘20)</a:t>
            </a:r>
            <a:r>
              <a:rPr lang="en-US" sz="1000" dirty="0">
                <a:solidFill>
                  <a:srgbClr val="00B050"/>
                </a:solidFill>
                <a:latin typeface="Helvetica" pitchFamily="34" charset="0"/>
              </a:rPr>
              <a:t>	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</a:pPr>
            <a:r>
              <a:rPr lang="en-US" sz="1000" dirty="0">
                <a:solidFill>
                  <a:srgbClr val="FF9900"/>
                </a:solidFill>
                <a:latin typeface="Helvetica" pitchFamily="34" charset="0"/>
              </a:rPr>
              <a:t>	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change</a:t>
            </a:r>
            <a:r>
              <a:rPr lang="en-US" sz="1000" dirty="0">
                <a:solidFill>
                  <a:srgbClr val="0000FF"/>
                </a:solidFill>
                <a:latin typeface="Helvetica" pitchFamily="34" charset="0"/>
              </a:rPr>
              <a:t>	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change</a:t>
            </a:r>
            <a:r>
              <a:rPr lang="en-US" sz="1000" dirty="0">
                <a:solidFill>
                  <a:srgbClr val="0000FF"/>
                </a:solidFill>
                <a:latin typeface="Helvetica" pitchFamily="34" charset="0"/>
              </a:rPr>
              <a:t>	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change</a:t>
            </a:r>
            <a:r>
              <a:rPr lang="en-US" sz="1000" dirty="0">
                <a:solidFill>
                  <a:srgbClr val="0000FF"/>
                </a:solidFill>
                <a:latin typeface="Helvetica" pitchFamily="34" charset="0"/>
              </a:rPr>
              <a:t>	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change</a:t>
            </a: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0" y="385763"/>
            <a:ext cx="9144000" cy="71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2021 - 2024 Highway Program Funding </a:t>
            </a:r>
            <a:r>
              <a:rPr lang="en-US" sz="2000" dirty="0">
                <a:solidFill>
                  <a:srgbClr val="008000"/>
                </a:solidFill>
                <a:latin typeface="Arial" charset="0"/>
              </a:rPr>
              <a:t>with Possible Changes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That Could Impact Funds Available for ROW/Construction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Arial" charset="0"/>
              </a:rPr>
              <a:t>For Highway Planning Purposes Only (x $1,000,000)</a:t>
            </a:r>
          </a:p>
        </p:txBody>
      </p:sp>
      <p:sp>
        <p:nvSpPr>
          <p:cNvPr id="22533" name="Line 13"/>
          <p:cNvSpPr>
            <a:spLocks noChangeShapeType="1"/>
          </p:cNvSpPr>
          <p:nvPr/>
        </p:nvSpPr>
        <p:spPr bwMode="auto">
          <a:xfrm>
            <a:off x="7343775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14"/>
          <p:cNvSpPr>
            <a:spLocks noChangeShapeType="1"/>
          </p:cNvSpPr>
          <p:nvPr/>
        </p:nvSpPr>
        <p:spPr bwMode="auto">
          <a:xfrm>
            <a:off x="4133850" y="33496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15"/>
          <p:cNvSpPr>
            <a:spLocks noChangeShapeType="1"/>
          </p:cNvSpPr>
          <p:nvPr/>
        </p:nvSpPr>
        <p:spPr bwMode="auto">
          <a:xfrm>
            <a:off x="5429250" y="33496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16"/>
          <p:cNvSpPr>
            <a:spLocks noChangeShapeType="1"/>
          </p:cNvSpPr>
          <p:nvPr/>
        </p:nvSpPr>
        <p:spPr bwMode="auto">
          <a:xfrm>
            <a:off x="2881313" y="33528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17"/>
          <p:cNvSpPr>
            <a:spLocks noChangeShapeType="1"/>
          </p:cNvSpPr>
          <p:nvPr/>
        </p:nvSpPr>
        <p:spPr bwMode="auto">
          <a:xfrm>
            <a:off x="6710363" y="33480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9"/>
          <p:cNvSpPr>
            <a:spLocks noChangeShapeType="1"/>
          </p:cNvSpPr>
          <p:nvPr/>
        </p:nvSpPr>
        <p:spPr bwMode="auto">
          <a:xfrm>
            <a:off x="3505200" y="33496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20"/>
          <p:cNvSpPr>
            <a:spLocks noChangeShapeType="1"/>
          </p:cNvSpPr>
          <p:nvPr/>
        </p:nvSpPr>
        <p:spPr bwMode="auto">
          <a:xfrm>
            <a:off x="4791075" y="33496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21"/>
          <p:cNvSpPr>
            <a:spLocks noChangeShapeType="1"/>
          </p:cNvSpPr>
          <p:nvPr/>
        </p:nvSpPr>
        <p:spPr bwMode="auto">
          <a:xfrm>
            <a:off x="6105525" y="33496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22"/>
          <p:cNvSpPr>
            <a:spLocks noChangeShapeType="1"/>
          </p:cNvSpPr>
          <p:nvPr/>
        </p:nvSpPr>
        <p:spPr bwMode="auto">
          <a:xfrm>
            <a:off x="7324725" y="33496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23"/>
          <p:cNvSpPr>
            <a:spLocks noChangeShapeType="1"/>
          </p:cNvSpPr>
          <p:nvPr/>
        </p:nvSpPr>
        <p:spPr bwMode="auto">
          <a:xfrm>
            <a:off x="4143375" y="55340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24"/>
          <p:cNvSpPr>
            <a:spLocks noChangeShapeType="1"/>
          </p:cNvSpPr>
          <p:nvPr/>
        </p:nvSpPr>
        <p:spPr bwMode="auto">
          <a:xfrm>
            <a:off x="5438775" y="551497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25"/>
          <p:cNvSpPr>
            <a:spLocks noChangeShapeType="1"/>
          </p:cNvSpPr>
          <p:nvPr/>
        </p:nvSpPr>
        <p:spPr bwMode="auto">
          <a:xfrm>
            <a:off x="2863850" y="554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26"/>
          <p:cNvSpPr>
            <a:spLocks noChangeShapeType="1"/>
          </p:cNvSpPr>
          <p:nvPr/>
        </p:nvSpPr>
        <p:spPr bwMode="auto">
          <a:xfrm>
            <a:off x="6719888" y="551338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Line 28"/>
          <p:cNvSpPr>
            <a:spLocks noChangeShapeType="1"/>
          </p:cNvSpPr>
          <p:nvPr/>
        </p:nvSpPr>
        <p:spPr bwMode="auto">
          <a:xfrm>
            <a:off x="3517900" y="554355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7" name="Line 29"/>
          <p:cNvSpPr>
            <a:spLocks noChangeShapeType="1"/>
          </p:cNvSpPr>
          <p:nvPr/>
        </p:nvSpPr>
        <p:spPr bwMode="auto">
          <a:xfrm>
            <a:off x="4781550" y="55245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8" name="Line 30"/>
          <p:cNvSpPr>
            <a:spLocks noChangeShapeType="1"/>
          </p:cNvSpPr>
          <p:nvPr/>
        </p:nvSpPr>
        <p:spPr bwMode="auto">
          <a:xfrm>
            <a:off x="6086475" y="551497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31"/>
          <p:cNvSpPr>
            <a:spLocks noChangeShapeType="1"/>
          </p:cNvSpPr>
          <p:nvPr/>
        </p:nvSpPr>
        <p:spPr bwMode="auto">
          <a:xfrm>
            <a:off x="7334250" y="550545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34"/>
          <p:cNvSpPr>
            <a:spLocks noChangeShapeType="1"/>
          </p:cNvSpPr>
          <p:nvPr/>
        </p:nvSpPr>
        <p:spPr bwMode="auto">
          <a:xfrm>
            <a:off x="4140200" y="60912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Line 35"/>
          <p:cNvSpPr>
            <a:spLocks noChangeShapeType="1"/>
          </p:cNvSpPr>
          <p:nvPr/>
        </p:nvSpPr>
        <p:spPr bwMode="auto">
          <a:xfrm>
            <a:off x="5435600" y="60912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Line 36"/>
          <p:cNvSpPr>
            <a:spLocks noChangeShapeType="1"/>
          </p:cNvSpPr>
          <p:nvPr/>
        </p:nvSpPr>
        <p:spPr bwMode="auto">
          <a:xfrm>
            <a:off x="2838450" y="61039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Line 37"/>
          <p:cNvSpPr>
            <a:spLocks noChangeShapeType="1"/>
          </p:cNvSpPr>
          <p:nvPr/>
        </p:nvSpPr>
        <p:spPr bwMode="auto">
          <a:xfrm>
            <a:off x="6716713" y="609917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4" name="Line 39"/>
          <p:cNvSpPr>
            <a:spLocks noChangeShapeType="1"/>
          </p:cNvSpPr>
          <p:nvPr/>
        </p:nvSpPr>
        <p:spPr bwMode="auto">
          <a:xfrm>
            <a:off x="3502025" y="6100763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Line 40"/>
          <p:cNvSpPr>
            <a:spLocks noChangeShapeType="1"/>
          </p:cNvSpPr>
          <p:nvPr/>
        </p:nvSpPr>
        <p:spPr bwMode="auto">
          <a:xfrm>
            <a:off x="4778375" y="60912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6" name="Line 41"/>
          <p:cNvSpPr>
            <a:spLocks noChangeShapeType="1"/>
          </p:cNvSpPr>
          <p:nvPr/>
        </p:nvSpPr>
        <p:spPr bwMode="auto">
          <a:xfrm>
            <a:off x="6083300" y="60912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7" name="Line 42"/>
          <p:cNvSpPr>
            <a:spLocks noChangeShapeType="1"/>
          </p:cNvSpPr>
          <p:nvPr/>
        </p:nvSpPr>
        <p:spPr bwMode="auto">
          <a:xfrm>
            <a:off x="7331075" y="60912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Line 4"/>
          <p:cNvSpPr>
            <a:spLocks noChangeShapeType="1"/>
          </p:cNvSpPr>
          <p:nvPr/>
        </p:nvSpPr>
        <p:spPr bwMode="auto">
          <a:xfrm>
            <a:off x="4191000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1" name="Line 5"/>
          <p:cNvSpPr>
            <a:spLocks noChangeShapeType="1"/>
          </p:cNvSpPr>
          <p:nvPr/>
        </p:nvSpPr>
        <p:spPr bwMode="auto">
          <a:xfrm>
            <a:off x="5495925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2" name="Line 7"/>
          <p:cNvSpPr>
            <a:spLocks noChangeShapeType="1"/>
          </p:cNvSpPr>
          <p:nvPr/>
        </p:nvSpPr>
        <p:spPr bwMode="auto">
          <a:xfrm>
            <a:off x="2900363" y="173037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3" name="Line 8"/>
          <p:cNvSpPr>
            <a:spLocks noChangeShapeType="1"/>
          </p:cNvSpPr>
          <p:nvPr/>
        </p:nvSpPr>
        <p:spPr bwMode="auto">
          <a:xfrm>
            <a:off x="6767513" y="17351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4" name="Line 10"/>
          <p:cNvSpPr>
            <a:spLocks noChangeShapeType="1"/>
          </p:cNvSpPr>
          <p:nvPr/>
        </p:nvSpPr>
        <p:spPr bwMode="auto">
          <a:xfrm>
            <a:off x="3543300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5" name="Line 11"/>
          <p:cNvSpPr>
            <a:spLocks noChangeShapeType="1"/>
          </p:cNvSpPr>
          <p:nvPr/>
        </p:nvSpPr>
        <p:spPr bwMode="auto">
          <a:xfrm>
            <a:off x="4829175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6" name="Line 12"/>
          <p:cNvSpPr>
            <a:spLocks noChangeShapeType="1"/>
          </p:cNvSpPr>
          <p:nvPr/>
        </p:nvSpPr>
        <p:spPr bwMode="auto">
          <a:xfrm>
            <a:off x="6143625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Rectangle 6">
            <a:extLst>
              <a:ext uri="{FF2B5EF4-FFF2-40B4-BE49-F238E27FC236}">
                <a16:creationId xmlns:a16="http://schemas.microsoft.com/office/drawing/2014/main" id="{24E5E7B5-C304-476D-AA39-B42697A3B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4991" y="155014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  <p:sp>
        <p:nvSpPr>
          <p:cNvPr id="38" name="Slide Number Placeholder 3">
            <a:extLst>
              <a:ext uri="{FF2B5EF4-FFF2-40B4-BE49-F238E27FC236}">
                <a16:creationId xmlns:a16="http://schemas.microsoft.com/office/drawing/2014/main" id="{9739DF67-97E6-4083-A845-2CFA4C5D6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10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971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865313"/>
            <a:ext cx="9144000" cy="4498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Estimated Income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A.  Primary Road Fund (PRF)	708.6</a:t>
            </a:r>
            <a:r>
              <a:rPr lang="en-US" sz="1000" dirty="0">
                <a:latin typeface="Helvetica" pitchFamily="34" charset="0"/>
              </a:rPr>
              <a:t>		719.0		721.2		725.8		729.8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B.  Est. TIME-21 Revenue to PRF	135.0		135.0		135.0		135.0		135.0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C.  Miscellaneous (State)	25.0		25.0		25.0		25.0		25.0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D.  Federal-Aid (Formula)                               	     402.0             		365.7	  	365.7	 	365.7	 	365.7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	Estimated Income Total	1270.6		1244.7		1246.9		1251.5		1255.5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Allocations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E.  Budget (PRF)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  	       Operations/Maintenance	352.4		363.8		375.5		387.0		398.6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F.  Emergency, Contingency, U-STEP,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	C-STEP, Traffic Control Devices, Roadside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	Improvements, Research, Byways, Others	45.3		45.3		45.3		45.3		45.3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G.  Statewide Consultant Services	85.0		85.0	 	85.0	 	85.0	 	85.0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H.  Statewide Contract Maintenance	35.4		35.4		35.4		35.4		35.4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I.  RR Crossing Protection	5.0		5.0		5.0		5.0		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	Allocations Total	523.1		534.5		546.2		557.7		569.3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Funds Available for ROW/Construction	747.5		710.2		700.7	 	693.8	  	686.2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1442816"/>
            <a:ext cx="9144000" cy="348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</a:pPr>
            <a:r>
              <a:rPr lang="en-US" sz="12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2021		2022		2023	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2024	</a:t>
            </a:r>
            <a:r>
              <a:rPr lang="en-US" sz="1000" dirty="0">
                <a:solidFill>
                  <a:srgbClr val="FF99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2025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sz="1000" dirty="0">
              <a:solidFill>
                <a:srgbClr val="0000FF"/>
              </a:solidFill>
              <a:latin typeface="Helvetica" pitchFamily="34" charset="0"/>
            </a:endParaRP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0" y="385763"/>
            <a:ext cx="9144000" cy="71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2021 – 2025 Highway Program Funding 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Available for ROW/Construction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Arial" charset="0"/>
              </a:rPr>
              <a:t>For Highway Planning Purposes Only (x $1,000,000)</a:t>
            </a:r>
          </a:p>
        </p:txBody>
      </p:sp>
      <p:sp>
        <p:nvSpPr>
          <p:cNvPr id="22533" name="Line 13"/>
          <p:cNvSpPr>
            <a:spLocks noChangeShapeType="1"/>
          </p:cNvSpPr>
          <p:nvPr/>
        </p:nvSpPr>
        <p:spPr bwMode="auto">
          <a:xfrm>
            <a:off x="7944118" y="173037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14"/>
          <p:cNvSpPr>
            <a:spLocks noChangeShapeType="1"/>
          </p:cNvSpPr>
          <p:nvPr/>
        </p:nvSpPr>
        <p:spPr bwMode="auto">
          <a:xfrm>
            <a:off x="4133850" y="3126332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15"/>
          <p:cNvSpPr>
            <a:spLocks noChangeShapeType="1"/>
          </p:cNvSpPr>
          <p:nvPr/>
        </p:nvSpPr>
        <p:spPr bwMode="auto">
          <a:xfrm>
            <a:off x="5429250" y="3126332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16"/>
          <p:cNvSpPr>
            <a:spLocks noChangeShapeType="1"/>
          </p:cNvSpPr>
          <p:nvPr/>
        </p:nvSpPr>
        <p:spPr bwMode="auto">
          <a:xfrm>
            <a:off x="2881313" y="3129507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17"/>
          <p:cNvSpPr>
            <a:spLocks noChangeShapeType="1"/>
          </p:cNvSpPr>
          <p:nvPr/>
        </p:nvSpPr>
        <p:spPr bwMode="auto">
          <a:xfrm>
            <a:off x="6710363" y="312474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22"/>
          <p:cNvSpPr>
            <a:spLocks noChangeShapeType="1"/>
          </p:cNvSpPr>
          <p:nvPr/>
        </p:nvSpPr>
        <p:spPr bwMode="auto">
          <a:xfrm>
            <a:off x="7944118" y="3129507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23"/>
          <p:cNvSpPr>
            <a:spLocks noChangeShapeType="1"/>
          </p:cNvSpPr>
          <p:nvPr/>
        </p:nvSpPr>
        <p:spPr bwMode="auto">
          <a:xfrm>
            <a:off x="4143375" y="518313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24"/>
          <p:cNvSpPr>
            <a:spLocks noChangeShapeType="1"/>
          </p:cNvSpPr>
          <p:nvPr/>
        </p:nvSpPr>
        <p:spPr bwMode="auto">
          <a:xfrm>
            <a:off x="5438775" y="516408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25"/>
          <p:cNvSpPr>
            <a:spLocks noChangeShapeType="1"/>
          </p:cNvSpPr>
          <p:nvPr/>
        </p:nvSpPr>
        <p:spPr bwMode="auto">
          <a:xfrm>
            <a:off x="2863850" y="519583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26"/>
          <p:cNvSpPr>
            <a:spLocks noChangeShapeType="1"/>
          </p:cNvSpPr>
          <p:nvPr/>
        </p:nvSpPr>
        <p:spPr bwMode="auto">
          <a:xfrm>
            <a:off x="6719888" y="5162499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31"/>
          <p:cNvSpPr>
            <a:spLocks noChangeShapeType="1"/>
          </p:cNvSpPr>
          <p:nvPr/>
        </p:nvSpPr>
        <p:spPr bwMode="auto">
          <a:xfrm>
            <a:off x="7944118" y="516408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34"/>
          <p:cNvSpPr>
            <a:spLocks noChangeShapeType="1"/>
          </p:cNvSpPr>
          <p:nvPr/>
        </p:nvSpPr>
        <p:spPr bwMode="auto">
          <a:xfrm>
            <a:off x="4140200" y="5740349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Line 35"/>
          <p:cNvSpPr>
            <a:spLocks noChangeShapeType="1"/>
          </p:cNvSpPr>
          <p:nvPr/>
        </p:nvSpPr>
        <p:spPr bwMode="auto">
          <a:xfrm>
            <a:off x="5435600" y="5740349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Line 36"/>
          <p:cNvSpPr>
            <a:spLocks noChangeShapeType="1"/>
          </p:cNvSpPr>
          <p:nvPr/>
        </p:nvSpPr>
        <p:spPr bwMode="auto">
          <a:xfrm>
            <a:off x="2838450" y="5753049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Line 37"/>
          <p:cNvSpPr>
            <a:spLocks noChangeShapeType="1"/>
          </p:cNvSpPr>
          <p:nvPr/>
        </p:nvSpPr>
        <p:spPr bwMode="auto">
          <a:xfrm>
            <a:off x="6716713" y="574828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7" name="Line 42"/>
          <p:cNvSpPr>
            <a:spLocks noChangeShapeType="1"/>
          </p:cNvSpPr>
          <p:nvPr/>
        </p:nvSpPr>
        <p:spPr bwMode="auto">
          <a:xfrm>
            <a:off x="7944118" y="5739131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Line 4"/>
          <p:cNvSpPr>
            <a:spLocks noChangeShapeType="1"/>
          </p:cNvSpPr>
          <p:nvPr/>
        </p:nvSpPr>
        <p:spPr bwMode="auto">
          <a:xfrm>
            <a:off x="4191000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1" name="Line 5"/>
          <p:cNvSpPr>
            <a:spLocks noChangeShapeType="1"/>
          </p:cNvSpPr>
          <p:nvPr/>
        </p:nvSpPr>
        <p:spPr bwMode="auto">
          <a:xfrm>
            <a:off x="5495925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2" name="Line 7"/>
          <p:cNvSpPr>
            <a:spLocks noChangeShapeType="1"/>
          </p:cNvSpPr>
          <p:nvPr/>
        </p:nvSpPr>
        <p:spPr bwMode="auto">
          <a:xfrm>
            <a:off x="2900363" y="173037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3" name="Line 8"/>
          <p:cNvSpPr>
            <a:spLocks noChangeShapeType="1"/>
          </p:cNvSpPr>
          <p:nvPr/>
        </p:nvSpPr>
        <p:spPr bwMode="auto">
          <a:xfrm>
            <a:off x="6767513" y="17351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Rectangle 6">
            <a:extLst>
              <a:ext uri="{FF2B5EF4-FFF2-40B4-BE49-F238E27FC236}">
                <a16:creationId xmlns:a16="http://schemas.microsoft.com/office/drawing/2014/main" id="{D3C386B6-08F6-4307-89AA-DA9FA6E5E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  <p:sp>
        <p:nvSpPr>
          <p:cNvPr id="26" name="Slide Number Placeholder 3">
            <a:extLst>
              <a:ext uri="{FF2B5EF4-FFF2-40B4-BE49-F238E27FC236}">
                <a16:creationId xmlns:a16="http://schemas.microsoft.com/office/drawing/2014/main" id="{48ED2730-14C2-4143-8C97-04BC912AA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11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552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874098"/>
            <a:ext cx="9144000" cy="3520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2019	722.0	669.9	693.2	688.7	688.7	688.7	688.7	688.7	688.7	688.7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239.8	184.7	144.8	128.7	165.0	170.0	175.0	180.0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105.0	115.0	140.0	145.0	150.0	155.0	165.0	175.0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57.3	64.7	101.0	110.0	125.0	140.0	155.0	170.0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25.0	25.0	25.0	25.0	25.0	25.0	25.0	25.0	25.0	25.0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118.5	91.2	202.4	204.1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IA 17 Boone N of US 30 and E 3 mi				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from 210</a:t>
            </a:r>
            <a:r>
              <a:rPr lang="en-US" sz="900" baseline="30000" dirty="0">
                <a:latin typeface="Helvetica" charset="0"/>
                <a:ea typeface="Helvetica" charset="0"/>
                <a:cs typeface="Helvetica" charset="0"/>
              </a:rPr>
              <a:t>th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St to N of Mediapolis				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2.8	22.3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49.7	21.1	20.6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37.1		65.1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18.7	0.3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218 Bremer Janesville to Waverly					12.9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204.0	194.7	106.1	83.1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52.5	1.0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Cedar					56.3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150.0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(27.6)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(5.4)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(26.1)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(7.2)	(137.8)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135.6	82.6	138.7	108.7	93.7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1355939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2021-2030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233362" y="2348594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32433" y="1324842"/>
            <a:ext cx="35101" cy="425044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233361" y="5037632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12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B0AE230E-9F98-4E16-87E8-BBC50CB97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shown</a:t>
            </a:r>
          </a:p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Feb 11, 2020</a:t>
            </a:r>
            <a:endParaRPr lang="en-US" sz="1000" dirty="0">
              <a:solidFill>
                <a:srgbClr val="FF0000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745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350768"/>
            <a:ext cx="9144000" cy="5050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Projected Funds as of March 2020	747.5	710.2	700.7	693.8	686.2	686.2	686.2	686.2	686.2	686.2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Program Balance (FY 19) Carryover	22.1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Federal FY 2019 Redistribution	19.9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Operations Budget Reversion (FY 19)	1.1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INFRA Grant	50.0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Federal Bridge Programs	5.4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Partial FY 20 Program Balance carryover	(50.0)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Cash Flow Adjustment	(70.0)	(35.0)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Projected Funds	726.0	675.2	700.7	693.8	686.2	686.2	686.2	686.2	686.2	686.2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239.8	184.7	144.8	128.7	165.0	170.0	175.0	180.0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105.0	115.0	140.0	145.0	150.0	155.0	165.0	175.0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57.3	64.7	101.0	110.0	125.0	140.0	155.0	170.0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Bridge Modernization 	5.4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25.0	25.0	25.0	25.0	25.0	25.0	25.0	25.0	25.0	25.0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118.5	91.2	202.4	204.1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IA 17 Boone N of US 30 and E 3 mi				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from 210</a:t>
            </a:r>
            <a:r>
              <a:rPr lang="en-US" sz="900" baseline="30000" dirty="0">
                <a:latin typeface="Helvetica" charset="0"/>
                <a:ea typeface="Helvetica" charset="0"/>
                <a:cs typeface="Helvetica" charset="0"/>
              </a:rPr>
              <a:t>th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St to N of Mediapolis				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2.8	22.3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49.7	21.1	20.6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37.1		65.1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18.7	0.3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218 Bremer Janesville to Waverly					12.9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204.0	194.7	106.1	83.1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52.5	1.0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Cedar					56.3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150.0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(29.0)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(0.1)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(18.6)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(2.1)	(140.3)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133.1	80.1	136.2	106.2	91.2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116681" y="855594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2021-2030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233364" y="3073401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1" y="1079341"/>
            <a:ext cx="22835" cy="51436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160855" y="5918165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13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B0AE230E-9F98-4E16-87E8-BBC50CB97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  <p:sp>
        <p:nvSpPr>
          <p:cNvPr id="11" name="TextBox 28">
            <a:extLst>
              <a:ext uri="{FF2B5EF4-FFF2-40B4-BE49-F238E27FC236}">
                <a16:creationId xmlns:a16="http://schemas.microsoft.com/office/drawing/2014/main" id="{ADD34981-C641-4143-AFF8-8E030FF3C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3" y="433392"/>
            <a:ext cx="199947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</p:txBody>
      </p:sp>
    </p:spTree>
    <p:extLst>
      <p:ext uri="{BB962C8B-B14F-4D97-AF65-F5344CB8AC3E}">
        <p14:creationId xmlns:p14="http://schemas.microsoft.com/office/powerpoint/2010/main" val="39624342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350768"/>
            <a:ext cx="9144000" cy="4469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2020	726.0	675.2	700.7	693.8	686.2	686.2	686.2	686.2	686.2	686.2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FY 2020 Projects Rescheduled	108.5</a:t>
            </a:r>
            <a:endParaRPr lang="en-US" sz="9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Projected Funds	834.5</a:t>
            </a:r>
            <a:r>
              <a:rPr lang="en-US" sz="900" dirty="0">
                <a:latin typeface="Helvetica" pitchFamily="34" charset="0"/>
              </a:rPr>
              <a:t>	675.2	700.7	693.8	686.2	686.2	686.2	686.2	686.2	686.2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239.8	184.7	144.8	128.7	165.0	170.0	175.0	180.0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Interstate Stewardship	2.6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105.0	115.0	140.0	145.0	150.0	155.0	165.0	175.0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62.7	64.7	101.0	110.0	125.0	140.0	155.0	170.0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Bridge Modernization 	1.2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25.0	25.0	25.0	25.0	25.0	25.0	25.0	25.0	25.0	25.0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118.5	91.2	202.4	204.1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Capacity/System Enhancement	29.4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IA 17 Boone N of US 30 and E 3 mi				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from 210</a:t>
            </a:r>
            <a:r>
              <a:rPr lang="en-US" sz="900" baseline="30000" dirty="0">
                <a:latin typeface="Helvetica" charset="0"/>
                <a:ea typeface="Helvetica" charset="0"/>
                <a:cs typeface="Helvetica" charset="0"/>
              </a:rPr>
              <a:t>th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St to N of Mediapolis				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2.8	22.3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49.7	21.1	20.6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37.1		65.1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18.7	0.3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218 Bremer Janesville to Waverly					12.9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204.0	194.7	106.1	83.1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Major Interstate Capacity/System Enhancement	75.3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52.5	1.0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Cedar					56.3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150.0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(29.0)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(0.1)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(18.6)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(2.1)	(140.3)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133.1	80.1	136.2	106.2	91.2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116681" y="855594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2021-2030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233363" y="2218267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1" y="1079341"/>
            <a:ext cx="22835" cy="51436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233362" y="5435565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14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B0AE230E-9F98-4E16-87E8-BBC50CB97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  <p:sp>
        <p:nvSpPr>
          <p:cNvPr id="11" name="TextBox 28">
            <a:extLst>
              <a:ext uri="{FF2B5EF4-FFF2-40B4-BE49-F238E27FC236}">
                <a16:creationId xmlns:a16="http://schemas.microsoft.com/office/drawing/2014/main" id="{ADD34981-C641-4143-AFF8-8E030FF3C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3" y="433392"/>
            <a:ext cx="199947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FY 2020 Projects Rescheduled</a:t>
            </a:r>
          </a:p>
        </p:txBody>
      </p:sp>
    </p:spTree>
    <p:extLst>
      <p:ext uri="{BB962C8B-B14F-4D97-AF65-F5344CB8AC3E}">
        <p14:creationId xmlns:p14="http://schemas.microsoft.com/office/powerpoint/2010/main" val="74785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22434"/>
            <a:ext cx="9144000" cy="4102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2020	834.5	675.2	700.7	693.8	686.2	686.2	686.2	686.2	686.2	686.2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242.4	184.7	144.8	128.7	165.0	170.0	175.0	180.0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Interstate Stewardship	(0.3)	(2.7)	1.4	24.1	12.3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105.0	115.0	140.0	145.0	150.0	155.0	165.0	175.0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Pavement Modernization 	0.7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63.9	64.7	101.0	110.0	125.0	140.0	155.0	170.0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Bridge Modernization 	0.2	0.3	0.3	(0.5)	0.9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25.0	25.0	25.0	25.0	25.0	25.0	25.0	25.0	25.0	25.0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Safety Specific 	0.6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147.9	91.2	202.4	204.1	102.7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Capacity/System Enhancement*	(7.8)	74.5	5.5	9.0	3.6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24.8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12.6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27.0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49.3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12.3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0.3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279.3	194.7	106.1	83.1	258.8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Major Interstate Capacity/System Enhancement	0.8	5.8	5.7	(14.2)	(133.4)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2.0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1.0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I-80 Dallas	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Cedar 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(scaled back to just include replacement of Sugar Creek bridges)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50.0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(23.2)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(78.0)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(31.5)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(20.5)	(23.7)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94.3	38.5	136.2	106.2	91.2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116681" y="855594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2021-2030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233364" y="1803401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41"/>
            <a:ext cx="57439" cy="44865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233362" y="5012232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15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B0AE230E-9F98-4E16-87E8-BBC50CB97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  <p:sp>
        <p:nvSpPr>
          <p:cNvPr id="11" name="TextBox 28">
            <a:extLst>
              <a:ext uri="{FF2B5EF4-FFF2-40B4-BE49-F238E27FC236}">
                <a16:creationId xmlns:a16="http://schemas.microsoft.com/office/drawing/2014/main" id="{ADD34981-C641-4143-AFF8-8E030FF3C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2" y="433392"/>
            <a:ext cx="2139869" cy="84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2020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2021 to 2024, add 2025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7C79C3-4FFD-425A-A076-F01BE708977E}"/>
              </a:ext>
            </a:extLst>
          </p:cNvPr>
          <p:cNvSpPr/>
          <p:nvPr/>
        </p:nvSpPr>
        <p:spPr>
          <a:xfrm>
            <a:off x="2557816" y="6214912"/>
            <a:ext cx="639138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2021-2024 program continue to be programmed with cost/schedule updates?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FB5B604-08A8-47A6-9974-8F4315C956B3}"/>
              </a:ext>
            </a:extLst>
          </p:cNvPr>
          <p:cNvSpPr/>
          <p:nvPr/>
        </p:nvSpPr>
        <p:spPr>
          <a:xfrm>
            <a:off x="311572" y="5558929"/>
            <a:ext cx="6391382" cy="71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008000"/>
              </a:buClr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Non-Interstate Capacity/System Enhancement changes include:</a:t>
            </a:r>
          </a:p>
          <a:p>
            <a:pPr marL="628650" lvl="1" indent="-171450">
              <a:buClr>
                <a:srgbClr val="008000"/>
              </a:buClr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Advance Iowa 17 Boone by two years</a:t>
            </a:r>
          </a:p>
          <a:p>
            <a:pPr marL="628650" lvl="1" indent="-171450">
              <a:buClr>
                <a:srgbClr val="008000"/>
              </a:buClr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Advance US 75 Plymouth by one year to 2021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955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9E214-CC27-4B5F-BC0F-00A08DFF5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2021-2025 Highway Program Analysis</a:t>
            </a:r>
            <a:br>
              <a:rPr lang="en-US" sz="2800" dirty="0"/>
            </a:br>
            <a:r>
              <a:rPr lang="en-US" sz="1400" dirty="0"/>
              <a:t>(with updated revenue, FY 2020 projects rescheduled, project cost updates and schedule updates)</a:t>
            </a:r>
            <a:endParaRPr lang="en-US" sz="28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A68BC51-04F6-4B4F-BEBF-92DBBCB5C9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5495859"/>
              </p:ext>
            </p:extLst>
          </p:nvPr>
        </p:nvGraphicFramePr>
        <p:xfrm>
          <a:off x="413886" y="1328286"/>
          <a:ext cx="8272914" cy="5101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D5AB2C-A8C2-4B80-8E7F-0AF03B3A7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118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371140"/>
            <a:ext cx="9144000" cy="4870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	Interstate Stewardship	242.1	182.0	146.2	152.8	177.3	170.0	175.0	180.0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2026 and beyond are placeholders (not programmed yet)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Projects in 2021-2025 are specifically identified in the highway program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Identified projects are 38% roadway reconstruction, 20% pavement resurfacing and maintenance, 21% bridge replacements,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  10% bridge repairs or overlays, 5% rest area improvements and maintenance, 7% other (traffic signs, erosion control, lighting, etc.)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Major projects continuing in the current program include: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Johnson I-80/380/US 218 Interchange reconstruction in 2021-2023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Johnson I-80 1</a:t>
            </a:r>
            <a:r>
              <a:rPr lang="en-US" sz="1000" i="1" baseline="30000" dirty="0">
                <a:latin typeface="Helvetica" charset="0"/>
                <a:ea typeface="Helvetica" charset="0"/>
                <a:cs typeface="Helvetica" charset="0"/>
              </a:rPr>
              <a:t>st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 Ave Interchange reconstruction in Coralville beginning in 2024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Linn I-380 </a:t>
            </a:r>
            <a:r>
              <a:rPr lang="en-US" sz="1000" i="1" dirty="0" err="1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Boyson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Rd Interchange reconstruction in Hiawatha recommended to move from 2024 to 2025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Polk I-35/80/235 Northeast </a:t>
            </a:r>
            <a:r>
              <a:rPr lang="en-US" sz="1000" i="1" dirty="0" err="1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mixmaster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improvements recommended to move from 2022-2023 to 2023-2024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Poweshiek I-80/IA 146 Interchange reconstruction at Grinnell in 2021-2022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Warren I-35 reconstruction at various locations between IA 92 and IA 5 in 2021-2025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Woodbury I-29/IA 141 Interchange reconstruction in 2023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- There are four rest area building replacements: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Mills NB I-29 in 2021 is currently programmed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Iowa EB I-80 in 2022 is currently programmed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Linn SB I-380 in 2023 is to be considered for programming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Polk EB I-80 in 2024 is currently programmed but is recommended to remove from Program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Pottawattamie WB I-80 in 2025 is to be considered for programming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Major projects for consideration to add to the program this year include: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Polk I-35/80 Hickman interchange is to be considered for programming beginning in 2025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85298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2021-2030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32441" y="821890"/>
            <a:ext cx="18101" cy="21041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17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9D59E49D-377A-40DA-A6B9-AEFDD31B9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30619149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371140"/>
            <a:ext cx="9144000" cy="5355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Non-Interstate Pavement Modernization 	105.7	115.0	140.0	145.0	150.0	155.0	165.0	175.0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2022 and beyond are placeholders (no specific projects identified)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Projects in 2021 will be specifically identified in the highway program (to be handed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out in April)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2021 draft projects are 93% pavement resurfacing, 6% pavement widening, and 1% other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Non-Interstate Bridge Modernization 	64.1	65.0	101.3	109.5	125.9	140.0	155.0	170.0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2026 and beyond are placeholders (not programmed yet)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Projects in 2021-2025 will be specifically identified in the highway program (to be handed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out in April)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Draft projects are 61% bridge replacements, 36% bridge repairs or overlays, 2% culvert repairs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or replacements, 1% other</a:t>
            </a:r>
          </a:p>
          <a:p>
            <a:pPr marL="628650" lvl="1" indent="-171450"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Safety Specific 	25.6	25.0	25.0	25.0	25.0	25.0	25.0	25.0	25.0	25.0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2022 and beyond are mostly placeholders (few specific projects identified)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Projects in 2021 will be specifically identified in the highway program (to be handed out in April)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- 2021 draft projects are 86% shoulder paving and widening, 8% interstate median guardrail,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6% other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i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85298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2021-2030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065064" y="831514"/>
            <a:ext cx="46978" cy="47800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18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9D59E49D-377A-40DA-A6B9-AEFDD31B9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12314701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371140"/>
            <a:ext cx="9144000" cy="5032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Non-Interstate Capacity/System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		Enhancement 	140.1	165.7	207.9	213.1	106.3	49.7	76.7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2026 and beyond are project completion costs for projects already in Program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Includes advancing the Iowa 17 Boone County project by two years to meet earmark deadlines</a:t>
            </a:r>
            <a:endParaRPr lang="en-US" sz="1000" dirty="0">
              <a:solidFill>
                <a:srgbClr val="008000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Includes advancing US 75 Plymouth County pavement reconstruction from 2022 to 2021 to help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reduce 2022 overprogrammed amount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Major Interstate Capacity/System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		Enhancement 	280.1	200.5	111.8	68.9	125.4	52.2	51.0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2026 and beyond are project completion costs for projects already in Program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Includes Interstate project changes consistent with Iowa Interstate Investment Plan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recommendations discussed at December 2019 workshop. This includes the following changes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- Scale back I-80 Cedar County to just include replacement of Sugar Creek bridges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- Add in I-80 Dallas County from Grand Prairie Parkway to Jordan Creek Parkway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- Does not add in I-380 Penn Street Interchange area </a:t>
            </a:r>
          </a:p>
          <a:p>
            <a:pPr marL="628650" lvl="1" indent="-171450"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i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85298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2021-2030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065062" y="879642"/>
            <a:ext cx="46979" cy="398111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19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9D59E49D-377A-40DA-A6B9-AEFDD31B9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1147576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82084"/>
            <a:ext cx="9144000" cy="71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Overview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782395"/>
            <a:ext cx="91440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2021-2025 available Highway Program funding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2021-2025 Highway Program Options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Determine 2021-2025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20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Line Item Targets for Programming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2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3F06D7-40EE-4FCA-AE86-FF9E02FA0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37165592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195338"/>
            <a:ext cx="9144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FontTx/>
              <a:buNone/>
            </a:pPr>
            <a:r>
              <a:rPr lang="en-US" sz="3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Candidates</a:t>
            </a:r>
          </a:p>
        </p:txBody>
      </p:sp>
      <p:graphicFrame>
        <p:nvGraphicFramePr>
          <p:cNvPr id="321713" name="Group 177"/>
          <p:cNvGraphicFramePr>
            <a:graphicFrameLocks noGrp="1"/>
          </p:cNvGraphicFramePr>
          <p:nvPr>
            <p:ph/>
            <p:extLst/>
          </p:nvPr>
        </p:nvGraphicFramePr>
        <p:xfrm>
          <a:off x="122852" y="1194068"/>
          <a:ext cx="8619659" cy="4434486"/>
        </p:xfrm>
        <a:graphic>
          <a:graphicData uri="http://schemas.openxmlformats.org/drawingml/2006/table">
            <a:tbl>
              <a:tblPr/>
              <a:tblGrid>
                <a:gridCol w="5877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01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1603">
                  <a:extLst>
                    <a:ext uri="{9D8B030D-6E8A-4147-A177-3AD203B41FA5}">
                      <a16:colId xmlns:a16="http://schemas.microsoft.com/office/drawing/2014/main" val="1034615917"/>
                    </a:ext>
                  </a:extLst>
                </a:gridCol>
                <a:gridCol w="14782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3442">
                  <a:extLst>
                    <a:ext uri="{9D8B030D-6E8A-4147-A177-3AD203B41FA5}">
                      <a16:colId xmlns:a16="http://schemas.microsoft.com/office/drawing/2014/main" val="1131699679"/>
                    </a:ext>
                  </a:extLst>
                </a:gridCol>
                <a:gridCol w="7591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2474">
                  <a:extLst>
                    <a:ext uri="{9D8B030D-6E8A-4147-A177-3AD203B41FA5}">
                      <a16:colId xmlns:a16="http://schemas.microsoft.com/office/drawing/2014/main" val="3677883847"/>
                    </a:ext>
                  </a:extLst>
                </a:gridCol>
              </a:tblGrid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Route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County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Location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Purpose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Description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Consistent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w/ SLRTP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Planning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Status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Approx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Cost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48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Pottawattamie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  <a:r>
                        <a:rPr kumimoji="0" lang="en-US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St in Council Bluffs to I-80 (Broadway Avenue)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Intersection Improvements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(TJ to city)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3053627"/>
                  </a:ext>
                </a:extLst>
              </a:tr>
              <a:tr h="27648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Kimberly Rd in Davenport from N Brady St to Elmore Ave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Intersection    Improvements 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2101014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Woodbury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Gordon Dr Viaduct in Sioux 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Structurally Deficient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Replace Bridge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$55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4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Dubuque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Mississippi River Bridge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Functionally Obsolete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2</a:t>
                      </a:r>
                      <a:r>
                        <a:rPr kumimoji="0" lang="en-US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nd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Bridge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$100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Carroll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Carroll Bypass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Bypass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$120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2718244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Carroll/Greene/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Boone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 Rd N33 to E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US 169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4-Lane Continuity or Mobility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4-Lane or 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$265 M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$130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379566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Story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Intersections in Nevada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Interchanges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$25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7476520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Tama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Intersection At Meskwaki Casino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Interchange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7519304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Cedar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Lisbon bypass to Stanwood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Provide 4-Lane Continuity or Mobility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4-Lane or 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$100 M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$50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901967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Clinton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Calamus to US 61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Provide 4-Lane Continuity or Mobility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4-Lane or 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$75 M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$40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652029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20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788371-ECD5-4DC5-ADF4-76C68E984732}"/>
              </a:ext>
            </a:extLst>
          </p:cNvPr>
          <p:cNvSpPr txBox="1"/>
          <p:nvPr/>
        </p:nvSpPr>
        <p:spPr>
          <a:xfrm>
            <a:off x="195942" y="5815379"/>
            <a:ext cx="46105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Legend: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SLRTP is State Long Range Transportation Plan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Inactive means no planning study work has been done, or previous work is currently obsolete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Active means planning study work is in progress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Complete means planning study work is completed and the project could start development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NA means not addressed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73E2F8-5185-4035-AC6F-F1FD6A960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147231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4709"/>
            <a:ext cx="9144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FontTx/>
              <a:buNone/>
            </a:pPr>
            <a:r>
              <a:rPr lang="en-US" sz="3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Candidates</a:t>
            </a:r>
          </a:p>
        </p:txBody>
      </p:sp>
      <p:graphicFrame>
        <p:nvGraphicFramePr>
          <p:cNvPr id="321713" name="Group 177"/>
          <p:cNvGraphicFramePr>
            <a:graphicFrameLocks noGrp="1"/>
          </p:cNvGraphicFramePr>
          <p:nvPr>
            <p:ph/>
            <p:extLst/>
          </p:nvPr>
        </p:nvGraphicFramePr>
        <p:xfrm>
          <a:off x="94862" y="1028577"/>
          <a:ext cx="8462263" cy="4554279"/>
        </p:xfrm>
        <a:graphic>
          <a:graphicData uri="http://schemas.openxmlformats.org/drawingml/2006/table">
            <a:tbl>
              <a:tblPr/>
              <a:tblGrid>
                <a:gridCol w="578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6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2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1445">
                  <a:extLst>
                    <a:ext uri="{9D8B030D-6E8A-4147-A177-3AD203B41FA5}">
                      <a16:colId xmlns:a16="http://schemas.microsoft.com/office/drawing/2014/main" val="1034615917"/>
                    </a:ext>
                  </a:extLst>
                </a:gridCol>
                <a:gridCol w="14089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3442">
                  <a:extLst>
                    <a:ext uri="{9D8B030D-6E8A-4147-A177-3AD203B41FA5}">
                      <a16:colId xmlns:a16="http://schemas.microsoft.com/office/drawing/2014/main" val="1131699679"/>
                    </a:ext>
                  </a:extLst>
                </a:gridCol>
                <a:gridCol w="7591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2474">
                  <a:extLst>
                    <a:ext uri="{9D8B030D-6E8A-4147-A177-3AD203B41FA5}">
                      <a16:colId xmlns:a16="http://schemas.microsoft.com/office/drawing/2014/main" val="3677883847"/>
                    </a:ext>
                  </a:extLst>
                </a:gridCol>
              </a:tblGrid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Route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County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Location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Purpose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Description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Consistent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w/ SLRTP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Planning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Status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Approx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Cost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48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Story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 of IA 210 to E 13</a:t>
                      </a:r>
                      <a:r>
                        <a:rPr kumimoji="0" lang="en-US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St in Ames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$120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6971384"/>
                  </a:ext>
                </a:extLst>
              </a:tr>
              <a:tr h="27648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35/80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Polk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I-235 Interchange SW of Des Moines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 and Improve Operations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Reconstruct Interchange, Add Lanes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$300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35/80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Polk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SW to NE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Mixmasters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 and Improve Operations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Lanes or Modernize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4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58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Black Hawk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Greenhill Road in Cedar Falls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Interchange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$32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Davis/Wapello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 of Co Rd J37 to Co Rd J12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Provide 4-Lane Continuity or Mobility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4-Lane or 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379566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Mahaska/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Poweshiek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 of Oskaloosa to I-80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0733376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65/69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Warren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Hillcrest Ave in Indianola to IA 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Improve Intersections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0918123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Mississippi River Bridge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Structurally Deficient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Replace Bridge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(IL Lead)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$110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53768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74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North of Lincoln Road in Bettendorf to I-80 in Davenport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$150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085737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Plymouth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 Hinton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Modernize 4-Lane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9036667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21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A85A6A-94B6-498B-9D4E-B9933AF77764}"/>
              </a:ext>
            </a:extLst>
          </p:cNvPr>
          <p:cNvSpPr txBox="1"/>
          <p:nvPr/>
        </p:nvSpPr>
        <p:spPr>
          <a:xfrm>
            <a:off x="195942" y="5815379"/>
            <a:ext cx="46105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Legend: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SLRTP is State Long Range Transportation Plan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Inactive means no planning study work has been done, or previous work is currently obsolete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Active means planning study work is in progress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Complete means planning study work is completed and the project could start development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NA means not addressed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A17DAE-F846-424F-BF40-BD288EDA5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35590511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195338"/>
            <a:ext cx="9144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FontTx/>
              <a:buNone/>
            </a:pPr>
            <a:r>
              <a:rPr lang="en-US" sz="3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Candidates</a:t>
            </a:r>
          </a:p>
        </p:txBody>
      </p:sp>
      <p:graphicFrame>
        <p:nvGraphicFramePr>
          <p:cNvPr id="321713" name="Group 177"/>
          <p:cNvGraphicFramePr>
            <a:graphicFrameLocks noGrp="1"/>
          </p:cNvGraphicFramePr>
          <p:nvPr>
            <p:ph/>
            <p:extLst/>
          </p:nvPr>
        </p:nvGraphicFramePr>
        <p:xfrm>
          <a:off x="131043" y="1194068"/>
          <a:ext cx="8517294" cy="4114800"/>
        </p:xfrm>
        <a:graphic>
          <a:graphicData uri="http://schemas.openxmlformats.org/drawingml/2006/table">
            <a:tbl>
              <a:tblPr/>
              <a:tblGrid>
                <a:gridCol w="576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83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1329">
                  <a:extLst>
                    <a:ext uri="{9D8B030D-6E8A-4147-A177-3AD203B41FA5}">
                      <a16:colId xmlns:a16="http://schemas.microsoft.com/office/drawing/2014/main" val="1034615917"/>
                    </a:ext>
                  </a:extLst>
                </a:gridCol>
                <a:gridCol w="14089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3306">
                  <a:extLst>
                    <a:ext uri="{9D8B030D-6E8A-4147-A177-3AD203B41FA5}">
                      <a16:colId xmlns:a16="http://schemas.microsoft.com/office/drawing/2014/main" val="1131699679"/>
                    </a:ext>
                  </a:extLst>
                </a:gridCol>
                <a:gridCol w="7755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2474">
                  <a:extLst>
                    <a:ext uri="{9D8B030D-6E8A-4147-A177-3AD203B41FA5}">
                      <a16:colId xmlns:a16="http://schemas.microsoft.com/office/drawing/2014/main" val="3677883847"/>
                    </a:ext>
                  </a:extLst>
                </a:gridCol>
              </a:tblGrid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Route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County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Location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Purpose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Description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Consistent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w/ SLRTP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Planning Status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Approx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Cost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Plymouth/Sioux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IA 60 in Le Mars to IA 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prstClr val="white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4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Dallas/Polk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 Rd R16 to Jordan Creek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Polk/Jasper/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Poweshiek/Iowa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Altoona to I-380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583524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Cedar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West Branch to Cedar River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9143180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Cedar/Scott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County Road Y26 to W of I-280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1095588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 of I-280 to W of I-74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Capacity &amp; Operations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2965669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 of I-74 to W of Middle Rd in Bettendorf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Capacity &amp; Operations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097227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 of Middle Rd in Bettendorf to Mississippi River Bridge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Capacity &amp; Operations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Replace Interchange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(Bi-State req.  06/10/08)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0691181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Mississippi River Bridge in Le Claire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Replace with Wider Bridge (IL Lead)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$150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6135440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22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7480C4-B070-4544-A645-F7A199D322C8}"/>
              </a:ext>
            </a:extLst>
          </p:cNvPr>
          <p:cNvSpPr txBox="1"/>
          <p:nvPr/>
        </p:nvSpPr>
        <p:spPr>
          <a:xfrm>
            <a:off x="195942" y="5815379"/>
            <a:ext cx="46105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Legend: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SLRTP is State Long Range Transportation Plan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Inactive means no planning study work has been done, or previous work is currently obsolete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Active means planning study work is in progress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Complete means planning study work is completed and the project could start development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NA means not addressed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B1D5DAE-7DE3-47ED-B6FD-5D8D57FD9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29128730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195338"/>
            <a:ext cx="9144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FontTx/>
              <a:buNone/>
            </a:pPr>
            <a:r>
              <a:rPr lang="en-US" sz="3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Candidates</a:t>
            </a:r>
          </a:p>
        </p:txBody>
      </p:sp>
      <p:graphicFrame>
        <p:nvGraphicFramePr>
          <p:cNvPr id="321713" name="Group 177"/>
          <p:cNvGraphicFramePr>
            <a:graphicFrameLocks noGrp="1"/>
          </p:cNvGraphicFramePr>
          <p:nvPr>
            <p:ph/>
            <p:extLst/>
          </p:nvPr>
        </p:nvGraphicFramePr>
        <p:xfrm>
          <a:off x="205272" y="1380959"/>
          <a:ext cx="8517294" cy="3322320"/>
        </p:xfrm>
        <a:graphic>
          <a:graphicData uri="http://schemas.openxmlformats.org/drawingml/2006/table">
            <a:tbl>
              <a:tblPr/>
              <a:tblGrid>
                <a:gridCol w="576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6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39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9551">
                  <a:extLst>
                    <a:ext uri="{9D8B030D-6E8A-4147-A177-3AD203B41FA5}">
                      <a16:colId xmlns:a16="http://schemas.microsoft.com/office/drawing/2014/main" val="1034615917"/>
                    </a:ext>
                  </a:extLst>
                </a:gridCol>
                <a:gridCol w="14089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3306">
                  <a:extLst>
                    <a:ext uri="{9D8B030D-6E8A-4147-A177-3AD203B41FA5}">
                      <a16:colId xmlns:a16="http://schemas.microsoft.com/office/drawing/2014/main" val="1131699679"/>
                    </a:ext>
                  </a:extLst>
                </a:gridCol>
                <a:gridCol w="7755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2474">
                  <a:extLst>
                    <a:ext uri="{9D8B030D-6E8A-4147-A177-3AD203B41FA5}">
                      <a16:colId xmlns:a16="http://schemas.microsoft.com/office/drawing/2014/main" val="3677883847"/>
                    </a:ext>
                  </a:extLst>
                </a:gridCol>
              </a:tblGrid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Route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County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Location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Purpose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Description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Consistent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w/ SLRTP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Planning Status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Approx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Cost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48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92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Mahaska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SE Oskaloosa Bypass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2-Lane Bypass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Collins Rd in Cedar Rapids from W of Council St to 1st Ave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(Local Lead)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4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151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 Rd X20 Intersection in Springville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Interchange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$23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Johnson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Forevergreen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Rd to S of Co Rd F12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443965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Johnson/Linn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 of Co Rd F12 to S of US 30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3690197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 of US 30 to Blairs Ferry Road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57568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Blairs Ferry Rd to County Home Rd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0521477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23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15103C-E18B-48A7-82B0-F6D9196D3517}"/>
              </a:ext>
            </a:extLst>
          </p:cNvPr>
          <p:cNvSpPr txBox="1"/>
          <p:nvPr/>
        </p:nvSpPr>
        <p:spPr>
          <a:xfrm>
            <a:off x="195942" y="5815379"/>
            <a:ext cx="46105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Legend: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SLRTP is State Long Range Transportation Plan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Inactive means no planning study work has been done, or previous work is currently obsolete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Active means planning study work is in progress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Complete means planning study work is completed and the project could start development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NA means not addressed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89A610-E019-47CF-9B89-70E7E9B59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26201460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4759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Wingdings" pitchFamily="2" charset="2"/>
              <a:buChar char="w"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86575" y="64166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AE089194-1DFD-450A-B017-7C6F055A6E14}" type="slidenum">
              <a:rPr lang="en-US" smtClean="0"/>
              <a:pPr>
                <a:buFont typeface="Wingdings" pitchFamily="2" charset="2"/>
                <a:buNone/>
                <a:defRPr/>
              </a:pPr>
              <a:t>24</a:t>
            </a:fld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478534" y="76200"/>
            <a:ext cx="166546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approved 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9, 2019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302C288-A85C-4BD9-901F-5CBE2324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7150"/>
            <a:ext cx="9020175" cy="5970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Projects in the 2020-2023 Highway Program will continue to be programmed with cost and schedule updates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8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Stewardship through maintaining a state of good repair</a:t>
            </a:r>
            <a:endParaRPr lang="en-US" altLang="en-US" sz="1400" b="1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Interstate funding levels for pavement reconstruction, modernization, bridges, pavement patching/maintenance, rest areas, and other miscellaneous projects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pavement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bridge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funding levels for safety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additional stewardship projects 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Modification through rightsizing the system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Transfer of jurisdiction for portions of primary roadways to cities and counties</a:t>
            </a:r>
          </a:p>
          <a:p>
            <a:pPr lvl="2" indent="0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Optimization through improving operational efficiency and resiliency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intelligent transportation systems infrastructure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Super-2 improvements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Transformation through increasing mobility and travel choices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bypasses and corridor improvements</a:t>
            </a:r>
          </a:p>
          <a:p>
            <a:pPr marL="800100" lvl="1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C8115D1-FD90-4267-835A-BA8D8DD9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71061" y="515270"/>
            <a:ext cx="9144000" cy="33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FY 2020-2024 Highway Program Objectives</a:t>
            </a:r>
          </a:p>
        </p:txBody>
      </p:sp>
    </p:spTree>
    <p:extLst>
      <p:ext uri="{BB962C8B-B14F-4D97-AF65-F5344CB8AC3E}">
        <p14:creationId xmlns:p14="http://schemas.microsoft.com/office/powerpoint/2010/main" val="14788295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0" y="490538"/>
            <a:ext cx="91440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Options of Projects to add to the Highway Program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065420"/>
              </p:ext>
            </p:extLst>
          </p:nvPr>
        </p:nvGraphicFramePr>
        <p:xfrm>
          <a:off x="280668" y="1049782"/>
          <a:ext cx="8396442" cy="4792170"/>
        </p:xfrm>
        <a:graphic>
          <a:graphicData uri="http://schemas.openxmlformats.org/drawingml/2006/table">
            <a:tbl>
              <a:tblPr/>
              <a:tblGrid>
                <a:gridCol w="2481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5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42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42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31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2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042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388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2388">
                  <a:extLst>
                    <a:ext uri="{9D8B030D-6E8A-4147-A177-3AD203B41FA5}">
                      <a16:colId xmlns:a16="http://schemas.microsoft.com/office/drawing/2014/main" val="1566694452"/>
                    </a:ext>
                  </a:extLst>
                </a:gridCol>
                <a:gridCol w="62564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6414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2762">
                  <a:extLst>
                    <a:ext uri="{9D8B030D-6E8A-4147-A177-3AD203B41FA5}">
                      <a16:colId xmlns:a16="http://schemas.microsoft.com/office/drawing/2014/main" val="3298951036"/>
                    </a:ext>
                  </a:extLst>
                </a:gridCol>
                <a:gridCol w="447510">
                  <a:extLst>
                    <a:ext uri="{9D8B030D-6E8A-4147-A177-3AD203B41FA5}">
                      <a16:colId xmlns:a16="http://schemas.microsoft.com/office/drawing/2014/main" val="55335340"/>
                    </a:ext>
                  </a:extLst>
                </a:gridCol>
              </a:tblGrid>
              <a:tr h="19224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2021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2022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2028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2029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Total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Rank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Major</a:t>
                      </a:r>
                      <a:r>
                        <a:rPr lang="en-US" sz="1000" b="1" i="0" u="sng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 </a:t>
                      </a:r>
                      <a:r>
                        <a:rPr lang="en-US" sz="1000" b="1" u="sng" dirty="0">
                          <a:solidFill>
                            <a:schemeClr val="tx1"/>
                          </a:solidFill>
                          <a:latin typeface="Helvetica" charset="0"/>
                          <a:ea typeface="Helvetica" charset="0"/>
                          <a:cs typeface="Helvetica" charset="0"/>
                        </a:rPr>
                        <a:t>Interstate Capacity/System Enhancement (MI funds)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I-35 Story: N of IA 210 to E 13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in Ames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4.9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30.7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39.3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67.6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143.7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646814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I-80 Polk: Hickman Rd Interchange (4R)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28.0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38.4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76.4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5755140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I-80 Scott: Mississippi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River Bridge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50.0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50.0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50.0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150.0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Johnson: Segment 1 N of </a:t>
                      </a: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Forevergreen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Rd to N of Penn St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9.9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12.5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13.0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35.4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49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Johnson: Segment 2 N of Penn St to N of Iowa River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38.6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44.6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26.1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109.3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9842932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Johnson: Segment 3 N of Iowa River to N of 120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NW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16.6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9.5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26.1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49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4112086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Linn: Segment 4 N of 120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NW to US 30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32.4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18.6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51.0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Linn: Blairs Ferry Road to County Home Rd (add lanes)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14.8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12.4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27.2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9627913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Stewardship (Shelf-Ready) Projects</a:t>
                      </a: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500.0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C876101E-CBAD-44FC-A217-D0B3B0063D7B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25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Box 28"/>
          <p:cNvSpPr txBox="1">
            <a:spLocks noChangeArrowheads="1"/>
          </p:cNvSpPr>
          <p:nvPr/>
        </p:nvSpPr>
        <p:spPr bwMode="auto">
          <a:xfrm>
            <a:off x="0" y="6531077"/>
            <a:ext cx="8953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Subject to change as additional information becomes available</a:t>
            </a:r>
            <a:r>
              <a:rPr lang="en-US" altLang="en-US" sz="800" dirty="0">
                <a:solidFill>
                  <a:srgbClr val="0000FF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8B84963-A826-47F5-AB2F-D3AC008479E0}"/>
              </a:ext>
            </a:extLst>
          </p:cNvPr>
          <p:cNvCxnSpPr>
            <a:cxnSpLocks/>
          </p:cNvCxnSpPr>
          <p:nvPr/>
        </p:nvCxnSpPr>
        <p:spPr>
          <a:xfrm>
            <a:off x="4855648" y="880862"/>
            <a:ext cx="0" cy="50528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6">
            <a:extLst>
              <a:ext uri="{FF2B5EF4-FFF2-40B4-BE49-F238E27FC236}">
                <a16:creationId xmlns:a16="http://schemas.microsoft.com/office/drawing/2014/main" id="{1D85A6B3-7BFC-4511-AFA2-B61210988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28559338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27508"/>
              </p:ext>
            </p:extLst>
          </p:nvPr>
        </p:nvGraphicFramePr>
        <p:xfrm>
          <a:off x="304107" y="778996"/>
          <a:ext cx="8246368" cy="5692617"/>
        </p:xfrm>
        <a:graphic>
          <a:graphicData uri="http://schemas.openxmlformats.org/drawingml/2006/table">
            <a:tbl>
              <a:tblPr/>
              <a:tblGrid>
                <a:gridCol w="3952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3729799418"/>
                    </a:ext>
                  </a:extLst>
                </a:gridCol>
                <a:gridCol w="4846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79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014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809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282357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Rank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</a:t>
                      </a:r>
                      <a:r>
                        <a:rPr lang="en-US" sz="1000" b="1" u="sng" dirty="0">
                          <a:solidFill>
                            <a:schemeClr val="tx1"/>
                          </a:solidFill>
                          <a:latin typeface="Helvetica" charset="0"/>
                          <a:ea typeface="Helvetica" charset="0"/>
                          <a:cs typeface="Helvetica" charset="0"/>
                        </a:rPr>
                        <a:t>-Interstate Capacity/System Enhancement (NR funds)</a:t>
                      </a:r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Stewardship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66779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49380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2 Fremont: Missouri River Overflow to I-29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10.0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35479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 Polk: NW 128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in Clive/Urbandale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0.5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884939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12 Woodbury: Gordon Drive bridge in Sioux City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TBD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600829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21 Iowa: South of Belle </a:t>
                      </a: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Plaine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83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58916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34 Mills: Resiliency improvements (could be ER)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TBD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5820766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34 Wapello: Wildwood Dr to US 63 in Ottumwa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30.8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31227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65 Polk: SB turn lane at exit ramp to IA 163 in Pleasant Hill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0.3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669787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67 Scott: Mississippi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River Bridge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110.0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75 Sioux: N of Sioux Center to US 18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250666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218 Lee: NB On Ramp to IA 27 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0.3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8646839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Polk: Traffic Incident Management (TIM) Training Center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TBD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TBD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ITS (multiple locations statewide)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0.1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16401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Culverts (multiple locations statewide)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1.4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0.3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75954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Slide Repairs (multiple locations statewide)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0.9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0.2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1.3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18494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3895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82015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8450429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Options of Projects to add to the Highway Program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26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TextBox 28"/>
          <p:cNvSpPr txBox="1">
            <a:spLocks noChangeArrowheads="1"/>
          </p:cNvSpPr>
          <p:nvPr/>
        </p:nvSpPr>
        <p:spPr bwMode="auto">
          <a:xfrm>
            <a:off x="0" y="6642556"/>
            <a:ext cx="8953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Subject to change as additional information becomes available</a:t>
            </a:r>
            <a:r>
              <a:rPr lang="en-US" altLang="en-US" sz="800" dirty="0">
                <a:solidFill>
                  <a:srgbClr val="0000FF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A52C0B3-EE62-4302-9FA2-1C70745427E6}"/>
              </a:ext>
            </a:extLst>
          </p:cNvPr>
          <p:cNvCxnSpPr>
            <a:cxnSpLocks/>
          </p:cNvCxnSpPr>
          <p:nvPr/>
        </p:nvCxnSpPr>
        <p:spPr>
          <a:xfrm>
            <a:off x="6454524" y="820424"/>
            <a:ext cx="0" cy="60187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6">
            <a:extLst>
              <a:ext uri="{FF2B5EF4-FFF2-40B4-BE49-F238E27FC236}">
                <a16:creationId xmlns:a16="http://schemas.microsoft.com/office/drawing/2014/main" id="{70A5E2B4-D8B5-40C2-87A0-FF1619B686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4716475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936574"/>
              </p:ext>
            </p:extLst>
          </p:nvPr>
        </p:nvGraphicFramePr>
        <p:xfrm>
          <a:off x="92352" y="773347"/>
          <a:ext cx="8803637" cy="4300630"/>
        </p:xfrm>
        <a:graphic>
          <a:graphicData uri="http://schemas.openxmlformats.org/drawingml/2006/table">
            <a:tbl>
              <a:tblPr/>
              <a:tblGrid>
                <a:gridCol w="4034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4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79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74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71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71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7148">
                  <a:extLst>
                    <a:ext uri="{9D8B030D-6E8A-4147-A177-3AD203B41FA5}">
                      <a16:colId xmlns:a16="http://schemas.microsoft.com/office/drawing/2014/main" val="4067398725"/>
                    </a:ext>
                  </a:extLst>
                </a:gridCol>
                <a:gridCol w="50649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7403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250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46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0522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Priority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2398245"/>
                  </a:ext>
                </a:extLst>
              </a:tr>
              <a:tr h="10522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Corridor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Rank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30056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</a:t>
                      </a:r>
                      <a:r>
                        <a:rPr lang="en-US" sz="1000" b="1" u="sng" dirty="0">
                          <a:solidFill>
                            <a:schemeClr val="tx1"/>
                          </a:solidFill>
                          <a:latin typeface="Helvetica" charset="0"/>
                          <a:ea typeface="Helvetica" charset="0"/>
                          <a:cs typeface="Helvetica" charset="0"/>
                        </a:rPr>
                        <a:t>-Interstate Capacity/System Enhancement (NR funds)</a:t>
                      </a:r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Capacity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61306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18 Hancock: E Branch Iowa River to Country Club Dr (Super-2)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900158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Cedar/Clinton: ECL Lisbon to ECL Mechanicsville (Super-2)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17.0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581340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63 Tama: Toledo to Co Rd E29 (Super-2)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9.0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285948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887186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30446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5347917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Potential</a:t>
                      </a:r>
                      <a:r>
                        <a:rPr lang="en-US" sz="1000" b="1" i="0" u="sng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Transfer of Jurisdictions (NR funds)</a:t>
                      </a:r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05333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53814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 Pottawattamie: 6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in Council Bluffs east to I-80 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TBD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341978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78 Henry: </a:t>
                      </a: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Olds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to Louisa County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13.7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56805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78 Louisa: Henry County to US 61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8.4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399773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874618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6756693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Options of Projects to add to the Highway Program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27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TextBox 28"/>
          <p:cNvSpPr txBox="1">
            <a:spLocks noChangeArrowheads="1"/>
          </p:cNvSpPr>
          <p:nvPr/>
        </p:nvSpPr>
        <p:spPr bwMode="auto">
          <a:xfrm>
            <a:off x="0" y="6642556"/>
            <a:ext cx="8953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Subject to change as additional information becomes available</a:t>
            </a:r>
            <a:r>
              <a:rPr lang="en-US" altLang="en-US" sz="800" dirty="0">
                <a:solidFill>
                  <a:srgbClr val="0000FF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6FB9E98-30C6-4269-9ECA-B80DC1A3787B}"/>
              </a:ext>
            </a:extLst>
          </p:cNvPr>
          <p:cNvCxnSpPr>
            <a:cxnSpLocks/>
          </p:cNvCxnSpPr>
          <p:nvPr/>
        </p:nvCxnSpPr>
        <p:spPr>
          <a:xfrm>
            <a:off x="6389569" y="773347"/>
            <a:ext cx="0" cy="41345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6">
            <a:extLst>
              <a:ext uri="{FF2B5EF4-FFF2-40B4-BE49-F238E27FC236}">
                <a16:creationId xmlns:a16="http://schemas.microsoft.com/office/drawing/2014/main" id="{E305D960-9C8C-44E8-9303-9263D4A08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26938992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379" y="2164405"/>
            <a:ext cx="8229600" cy="34873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2021-2024 program continue to be programmed with cost/schedule updates?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should the Program be balanced and what projects should be added to the Program?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28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30439-1FE1-44C6-9DEB-719E917FB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27667248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4759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Wingdings" pitchFamily="2" charset="2"/>
              <a:buChar char="w"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86575" y="64166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AE089194-1DFD-450A-B017-7C6F055A6E14}" type="slidenum">
              <a:rPr lang="en-US" smtClean="0"/>
              <a:pPr>
                <a:buFont typeface="Wingdings" pitchFamily="2" charset="2"/>
                <a:buNone/>
                <a:defRPr/>
              </a:pPr>
              <a:t>29</a:t>
            </a:fld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478534" y="76200"/>
            <a:ext cx="166546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302C288-A85C-4BD9-901F-5CBE2324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7150"/>
            <a:ext cx="9020175" cy="5970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Projects in the 2021-2024 Highway Program will continue to be programmed with cost and schedule updates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8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Stewardship through maintaining a state of good repair</a:t>
            </a:r>
            <a:endParaRPr lang="en-US" altLang="en-US" sz="1400" b="1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Interstate funding levels for pavement reconstruction, modernization, bridges, pavement patching/maintenance, rest areas, and other miscellaneous projects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pavement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bridge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funding levels for safety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additional stewardship projects 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Modification through rightsizing the system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Transfer of jurisdiction for portions of primary roadways to cities and counties</a:t>
            </a:r>
          </a:p>
          <a:p>
            <a:pPr lvl="2" indent="0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Optimization through improving operational efficiency and resiliency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intelligent transportation systems infrastructure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Super-2 improvements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Transformation through increasing mobility and travel choices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</a:t>
            </a:r>
            <a:r>
              <a:rPr lang="en-US" altLang="en-US" sz="1400" strike="sngStrike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bypasses and </a:t>
            </a: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corridor improvements</a:t>
            </a:r>
          </a:p>
          <a:p>
            <a:pPr marL="800100" lvl="1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C8115D1-FD90-4267-835A-BA8D8DD9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28522"/>
            <a:ext cx="9144000" cy="33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Potential FY 2021-2025 Highway Program Objectives</a:t>
            </a:r>
          </a:p>
        </p:txBody>
      </p:sp>
    </p:spTree>
    <p:extLst>
      <p:ext uri="{BB962C8B-B14F-4D97-AF65-F5344CB8AC3E}">
        <p14:creationId xmlns:p14="http://schemas.microsoft.com/office/powerpoint/2010/main" val="2689304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3514"/>
            <a:ext cx="9144000" cy="658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Commission Program Development Schedule (2021-2025)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320248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March 2020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2021-2025 available Highway Program funding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2021-2025 Highway Program Options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Determine 2021-2025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Line Item Targets for Programming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April 2020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Develop the Draft 2021-2025 Highway Program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2021-2025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 2020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Present the Draft 2021-2025 Iowa Transportation Improvement Program to the public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         (including all previous program approvals and draft 2021–2025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 2020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the 2021–2025 Iowa Transportation Improvement Program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3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6784F3B-87F5-477B-8C7A-F7914C47E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36819180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811" y="1378226"/>
            <a:ext cx="8313109" cy="4781569"/>
          </a:xfrm>
        </p:spPr>
        <p:txBody>
          <a:bodyPr/>
          <a:lstStyle/>
          <a:p>
            <a:pPr marL="0" indent="0">
              <a:spcBef>
                <a:spcPct val="0"/>
              </a:spcBef>
              <a:buClrTx/>
              <a:buNone/>
            </a:pPr>
            <a:r>
              <a:rPr lang="en-US" sz="2400" b="1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March Business Meeting</a:t>
            </a:r>
          </a:p>
          <a:p>
            <a:pPr>
              <a:spcBef>
                <a:spcPct val="0"/>
              </a:spcBef>
            </a:pPr>
            <a:r>
              <a:rPr lang="en-US" sz="2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Line Item Targets for Programming</a:t>
            </a:r>
          </a:p>
          <a:p>
            <a:pPr marL="0" indent="0">
              <a:spcBef>
                <a:spcPct val="0"/>
              </a:spcBef>
              <a:buClrTx/>
              <a:buNone/>
            </a:pPr>
            <a:endParaRPr lang="en-US" sz="24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marL="0" indent="0">
              <a:spcBef>
                <a:spcPct val="0"/>
              </a:spcBef>
              <a:buClrTx/>
              <a:buNone/>
            </a:pPr>
            <a:r>
              <a:rPr lang="en-US" sz="2400" b="1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Next March Workshop</a:t>
            </a:r>
          </a:p>
          <a:p>
            <a:pPr>
              <a:spcBef>
                <a:spcPct val="0"/>
              </a:spcBef>
              <a:buClrTx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Discuss 2021-2025 Highway Program Options</a:t>
            </a:r>
          </a:p>
          <a:p>
            <a:pPr>
              <a:spcBef>
                <a:spcPct val="0"/>
              </a:spcBef>
              <a:buClrTx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Determine 2021-2025 Highway Program Objectives</a:t>
            </a:r>
          </a:p>
          <a:p>
            <a:pPr marL="0" indent="0">
              <a:spcBef>
                <a:spcPct val="0"/>
              </a:spcBef>
              <a:buClrTx/>
              <a:buNone/>
            </a:pPr>
            <a:endParaRPr lang="en-US" sz="24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sz="2400" b="1" dirty="0">
                <a:latin typeface="Helvetica" pitchFamily="34" charset="0"/>
                <a:cs typeface="Helvetica" pitchFamily="34" charset="0"/>
              </a:rPr>
              <a:t>April</a:t>
            </a:r>
          </a:p>
          <a:p>
            <a:pPr>
              <a:spcBef>
                <a:spcPct val="0"/>
              </a:spcBef>
            </a:pPr>
            <a:r>
              <a:rPr lang="en-US" sz="2400" dirty="0">
                <a:latin typeface="Helvetica" pitchFamily="34" charset="0"/>
                <a:cs typeface="Helvetica" pitchFamily="34" charset="0"/>
              </a:rPr>
              <a:t>Develop the Draft 2021-2025 Highway Program</a:t>
            </a:r>
          </a:p>
          <a:p>
            <a:pPr>
              <a:spcBef>
                <a:spcPct val="0"/>
              </a:spcBef>
            </a:pPr>
            <a:r>
              <a:rPr lang="en-US" sz="2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2021-2025 Highway Program Objectives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30</a:t>
            </a:fld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FD6037-028F-42C7-BDB2-488D3E92B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379" y="2164405"/>
            <a:ext cx="8229600" cy="34873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2021-2024 program continue to be programmed with cost/schedule updates?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should the Program be balanced and what projects should be added to the Program?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205D77F-644D-484F-96C7-3A3C2E581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4155590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3"/>
          <p:cNvSpPr>
            <a:spLocks noGrp="1"/>
          </p:cNvSpPr>
          <p:nvPr>
            <p:ph type="title"/>
          </p:nvPr>
        </p:nvSpPr>
        <p:spPr>
          <a:xfrm>
            <a:off x="468461" y="0"/>
            <a:ext cx="8305800" cy="868362"/>
          </a:xfrm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FY 20-25 Primary Road/TIME-21 Funds Forecast</a:t>
            </a:r>
            <a:br>
              <a:rPr 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(x $1,000,000)</a:t>
            </a:r>
          </a:p>
        </p:txBody>
      </p:sp>
      <p:sp>
        <p:nvSpPr>
          <p:cNvPr id="58896" name="Rectangle 6"/>
          <p:cNvSpPr>
            <a:spLocks noChangeArrowheads="1"/>
          </p:cNvSpPr>
          <p:nvPr/>
        </p:nvSpPr>
        <p:spPr bwMode="auto">
          <a:xfrm>
            <a:off x="8464259" y="125413"/>
            <a:ext cx="18473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endParaRPr lang="en-US" sz="1000">
              <a:solidFill>
                <a:srgbClr val="000000"/>
              </a:solidFill>
              <a:latin typeface="Helvetica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057F7E-6286-4B19-9901-D90C12D9EC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38" y="733608"/>
            <a:ext cx="8817533" cy="5845123"/>
          </a:xfrm>
          <a:prstGeom prst="rect">
            <a:avLst/>
          </a:prstGeom>
        </p:spPr>
      </p:pic>
      <p:sp>
        <p:nvSpPr>
          <p:cNvPr id="5" name="Rectangle 6">
            <a:extLst>
              <a:ext uri="{FF2B5EF4-FFF2-40B4-BE49-F238E27FC236}">
                <a16:creationId xmlns:a16="http://schemas.microsoft.com/office/drawing/2014/main" id="{D81704AD-625B-4241-B271-153190516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CB9353E7-FC8B-44BE-9CAD-94D5908BB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86838" y="64928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5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553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1255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endParaRPr lang="en-US" sz="2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2021-2025 Highway Program Funding Assumptions</a:t>
            </a:r>
          </a:p>
          <a:p>
            <a:pPr algn="ctr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RUTF/TIME-21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(For Highway Planning Purposes Only)</a:t>
            </a: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0" y="1707449"/>
            <a:ext cx="8746435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None/>
            </a:pPr>
            <a:endParaRPr lang="en-US" sz="14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</a:rPr>
              <a:t>Adjusted baseline from last year to reflect higher than expected vehicle sales and fuel tax revenue in FY 2020</a:t>
            </a: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sz="1800" dirty="0">
              <a:latin typeface="Helvetica" panose="020B0604020202020204" pitchFamily="34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</a:rPr>
              <a:t>Forecast continues to reflect expected slowing of revenues from fees for new registration and reduced fuel tax revenue</a:t>
            </a:r>
          </a:p>
          <a:p>
            <a:pPr lvl="1">
              <a:spcBef>
                <a:spcPct val="0"/>
              </a:spcBef>
              <a:buClrTx/>
              <a:buNone/>
            </a:pPr>
            <a:endParaRPr lang="en-US" sz="1800" dirty="0">
              <a:latin typeface="Helvetica" panose="020B0604020202020204" pitchFamily="34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</a:rPr>
              <a:t>TIME-21 funding cap of $225 million has been met</a:t>
            </a:r>
            <a:endParaRPr lang="en-US" sz="1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sz="1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Average combined RUTF/TIME-21 growth of 0.6% annually </a:t>
            </a:r>
            <a:r>
              <a:rPr 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6039" y="6423301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6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74ED14-A99F-4F39-9303-EA8D96BB8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1885682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106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SzPct val="55000"/>
              <a:buChar char="n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SzPct val="65000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SzPct val="85000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SzPct val="80000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Helvetica" pitchFamily="34" charset="0"/>
              </a:rPr>
              <a:t>2021 - 2025 Forecast of</a:t>
            </a:r>
          </a:p>
          <a:p>
            <a:pPr algn="ctr"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Helvetica" pitchFamily="34" charset="0"/>
              </a:rPr>
              <a:t>Iowa Federal-Aid Formula Transportation Authorized Funds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(x $1,000)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(For Highway Planning Purposes Only)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2324100"/>
            <a:ext cx="9144000" cy="2362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376613" eaLnBrk="0" hangingPunct="0"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3376613" eaLnBrk="0" hangingPunct="0">
              <a:buSzPct val="55000"/>
              <a:buChar char="n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3376613" eaLnBrk="0" hangingPunct="0">
              <a:buSzPct val="65000"/>
              <a:buChar char="l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3376613" eaLnBrk="0" hangingPunct="0">
              <a:buSzPct val="85000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3376613" eaLnBrk="0" hangingPunct="0">
              <a:buSzPct val="80000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33766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33766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33766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33766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National Highway Performance Program	311,400	311,400	311,400	311,400	 311,400 	 311,400 	 311,400 	 311,400 	 311,400 	 311,400 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Surface Transportation Block Grant	144,700	5,800	144,700	5,800	144,700	5,800	144,700	5,800	144,700	5,800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Congestion Mitigation &amp; Air Quality                  	11,900	4,900	11,900	4,900	11,900	4,900	11,900	4,900	11,900	4,900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Highway Safety Improvement Program	28,400	26,400	28,400	26,400	28,400	26,400	28,400	26,400	28,400	26,400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Rail-Highway Crossing	5,800	5,800	5,800	5,800	5,800	5,800	5,800	5,800	5,800	5,800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Transportation Alternatives Set-aside	4,700	 — 	4,700	 —	4,700	 —	4,700	 —	4,700	 —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Flexible TAP Set-aside	4,700	 — 	4,700	 —	4,700	 —	4,700	 —	4,700	 —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Federal Recreational Trails Set-aside	1,400	 — 	1,400	 —	1,400	 —	1,400	 —	1,400	 —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Metropolitan Planning	  2,100	— 	2,100	 —	2,200	 —	2,200	 —	2,200	 —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Statewide Planning and Research 	10,700	10,300	10,700	10,300	10,700	10,300	10,700	10,300	10,700	10,300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National Highway Freight Program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18,400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16,600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18,400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16,600</a:t>
            </a:r>
            <a:r>
              <a:rPr lang="en-US" altLang="en-US" sz="1000" dirty="0">
                <a:latin typeface="Helvetica" pitchFamily="34" charset="0"/>
              </a:rPr>
              <a:t> 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18,400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16,600</a:t>
            </a:r>
            <a:r>
              <a:rPr lang="en-US" altLang="en-US" sz="1000" u="sng" dirty="0">
                <a:latin typeface="Helvetica" pitchFamily="34" charset="0"/>
              </a:rPr>
              <a:t> 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18,400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16,600</a:t>
            </a:r>
            <a:r>
              <a:rPr lang="en-US" altLang="en-US" sz="1000" u="sng" dirty="0">
                <a:latin typeface="Helvetica" pitchFamily="34" charset="0"/>
              </a:rPr>
              <a:t> 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18,400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 16,600</a:t>
            </a:r>
            <a:r>
              <a:rPr lang="en-US" altLang="en-US" sz="1000" u="sng" dirty="0">
                <a:latin typeface="Helvetica" pitchFamily="34" charset="0"/>
              </a:rPr>
              <a:t> 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Total		544,300	   381,200	544,300	381,200	544,300	381,200	544,300	381,200	544,300	381,200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sz="1000" dirty="0">
              <a:latin typeface="Helvetica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4668611"/>
            <a:ext cx="9144000" cy="1398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SzPct val="55000"/>
              <a:buChar char="n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SzPct val="65000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SzPct val="85000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SzPct val="80000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Total Federal-Aid Formula Funds Forecast to DOT Programs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(x $1,000,000)</a:t>
            </a:r>
          </a:p>
          <a:p>
            <a:pPr algn="ctr" eaLnBrk="1" hangingPunct="1">
              <a:lnSpc>
                <a:spcPct val="0"/>
              </a:lnSpc>
              <a:spcBef>
                <a:spcPct val="50000"/>
              </a:spcBef>
              <a:buClrTx/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	       </a:t>
            </a: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2021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 ($381.2 @ 92.0% Obligation Authority = $350.7) + (August Redistribution $15.0) + (HIP/BR $36.3) = $402.0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2022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 ($381.2 @ 92.0% Obligation Authority = $350.7) + (August Redistribution $15.0) = $365.7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2023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 ($381.2 @ 92.0% Obligation Authority = $350.7) + (August Redistribution $15.0) = $365.7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2024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 ($381.2 @ 92.0% Obligation Authority = $350.7) + (August Redistribution $15.0) = $365.7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2025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 ($381.2 @ 92.0% Obligation Authority = $350.7) + (August Redistribution $15.0) = $365.7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810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SzPct val="55000"/>
              <a:buChar char="n"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SzPct val="65000"/>
              <a:buChar char="l"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SzPct val="85000"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SzPct val="80000"/>
              <a:buChar char="§"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2021		2022		2023		2024		2025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to		to		to		to		to	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Cities,	2021	Cities,	2022	Cities,	2023	Cities,	2024	Cities	2025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Counties,	to	Counties,	to	Counties,	to	Counties,	to	Counties,	to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DOT	DOT	DOT	DOT	DOT	DOT	DOT	DOT	DOT	DOT</a:t>
            </a: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28194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35052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41910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48006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54864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60960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67056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73152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79248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>
            <a:off x="85344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6951B834-D739-49B6-8C54-0EBD8F774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C17E4220-D2EB-4A4C-8ED0-62418925D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7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607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783454" y="765110"/>
            <a:ext cx="7772400" cy="88250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Federal Funding Status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23539" y="1480555"/>
            <a:ext cx="8815526" cy="433320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The FAST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 Act authorizes federal funding through September 30, 2020.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1800" kern="0" dirty="0">
                <a:solidFill>
                  <a:srgbClr val="000000"/>
                </a:solidFill>
                <a:latin typeface="Helvetica" pitchFamily="34" charset="0"/>
              </a:rPr>
              <a:t>FAST Act funding allocations were determined by Commission in 2016.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endParaRPr lang="en-US" sz="1800" kern="0" dirty="0">
              <a:solidFill>
                <a:srgbClr val="000000"/>
              </a:solidFill>
              <a:latin typeface="Helvetic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The next Highway Trust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 Fund cliff is in 2022, leaving uncertainty in all but one year of this next five-year program.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Contingency plan has been developed should significant reduction in federal funding occur. Continue to identify specific project impacts with this Program.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endParaRPr lang="en-US" sz="1800" kern="0" dirty="0">
              <a:solidFill>
                <a:srgbClr val="000000"/>
              </a:solidFill>
              <a:latin typeface="Helvetic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Recent annual appropriations have included additional funding beyond authorized levels.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endParaRPr lang="en-US" sz="1800" kern="0" dirty="0">
              <a:solidFill>
                <a:srgbClr val="000000"/>
              </a:solidFill>
              <a:latin typeface="Helvetic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/>
              <a:pPr>
                <a:buNone/>
                <a:defRPr/>
              </a:pPr>
              <a:t>8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B720B6-285A-4775-923A-212EB2622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0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3212168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354718"/>
              </p:ext>
            </p:extLst>
          </p:nvPr>
        </p:nvGraphicFramePr>
        <p:xfrm>
          <a:off x="179964" y="981069"/>
          <a:ext cx="8784072" cy="4759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7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65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DRAFT 2021 - 2025 IOWA HIGHWAY PROGRAM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50" b="1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PROJECT ESTIMATED COSTS X $1000</a:t>
                      </a:r>
                      <a:endParaRPr lang="en-US" sz="850" b="1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    LOCATION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FUNDING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TYPE OF WORK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2021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2022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2023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2024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2025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584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4963436"/>
                  </a:ext>
                </a:extLst>
              </a:tr>
              <a:tr h="207736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AMERICANS WITH DISABILITIES ACT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574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CONSTRUCTION INDUSTRY TRAINING PROGRAM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CONSTRUCTION INDUSTRY TRAINING PROGRAM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141117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COOPERATIVE CITY/COUNTY/STATE HIGHWAY RESEARCH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3094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EMERGENCY &amp; CONTINGENCY - U-STEP/C-STEP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0606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POST LETTING PROJECT COST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38064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POST LETTING PROJECT COST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457361"/>
                  </a:ext>
                </a:extLst>
              </a:tr>
              <a:tr h="214264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PREVOCATIONAL TRAINING AND DBE SUPPORT SERVICES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30989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PREVOCATIONAL TRAINING AND DBE SUPPORT SERVICES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5683509"/>
                  </a:ext>
                </a:extLst>
              </a:tr>
              <a:tr h="203055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SCENIC BYWAY PROGRAM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86648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CONSULTANT SERVICES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OUTSIDE SERV. ENGINEER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82500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82500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82500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82500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82500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CONSULTANT SERVICES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OUTSIDE SERV. ENGINEER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0" i="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0" i="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0" i="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0" i="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0" i="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7719969"/>
                  </a:ext>
                </a:extLst>
              </a:tr>
              <a:tr h="202426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CONTRACT MAINTENANCE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31350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31350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31350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31350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31350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CONTRACT MAINTENANCE (BRIDGE)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31714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CONTRACT MAINTENANCE (PAVEMENT)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250467"/>
                  </a:ext>
                </a:extLst>
              </a:tr>
              <a:tr h="193578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RAILROAD CROSSINGS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ROADSIDE IMPROVEMENT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LANDSCAPING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226964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TRAFFIC CONTROL DEVICES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TRAFFIC SIGNS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1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219458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i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ABBREVIATIONS</a:t>
                      </a:r>
                      <a:endParaRPr lang="en-US" sz="850" b="1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i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4R - INTERSTATE STEWARDSHIP</a:t>
                      </a:r>
                      <a:endParaRPr lang="en-US" sz="85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i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3R - NON-INTERSTATE PAVEMENT MODERNIZATION</a:t>
                      </a:r>
                      <a:endParaRPr lang="en-US" sz="85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i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SR - SAFETY SPECIFIC</a:t>
                      </a:r>
                      <a:endParaRPr lang="en-US" sz="85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6"/>
                  </a:ext>
                </a:extLst>
              </a:tr>
            </a:tbl>
          </a:graphicData>
        </a:graphic>
      </p:graphicFrame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259558" y="6119713"/>
            <a:ext cx="459716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 typeface="Wingdings" pitchFamily="2" charset="2"/>
              <a:buNone/>
              <a:defRPr/>
            </a:pPr>
            <a:r>
              <a:rPr lang="en-US" sz="1100" kern="0" dirty="0">
                <a:solidFill>
                  <a:srgbClr val="008000"/>
                </a:solidFill>
                <a:latin typeface="Helvetica" pitchFamily="34" charset="0"/>
                <a:cs typeface="Helvetica" pitchFamily="34" charset="0"/>
              </a:rPr>
              <a:t>At what levels should the line item targets be programmed?</a:t>
            </a:r>
          </a:p>
          <a:p>
            <a:pPr lvl="1">
              <a:spcBef>
                <a:spcPct val="0"/>
              </a:spcBef>
              <a:buClrTx/>
              <a:buNone/>
              <a:defRPr/>
            </a:pPr>
            <a:r>
              <a:rPr lang="en-US" sz="11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March Action Item: Line Item Targets for Programming</a:t>
            </a:r>
            <a:endParaRPr lang="en-US" sz="1100" dirty="0">
              <a:solidFill>
                <a:srgbClr val="008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CDE6BAA4-A2AC-4351-86DC-8211CBB4481B}" type="slidenum">
              <a:rPr lang="en-US" smtClean="0"/>
              <a:pPr>
                <a:buFont typeface="Wingdings" pitchFamily="2" charset="2"/>
                <a:buNone/>
                <a:defRPr/>
              </a:pPr>
              <a:t>9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D0FEF14-C4A3-4DAA-861C-76152C565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10, 2020</a:t>
            </a:r>
          </a:p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shown Feb 11, 2020</a:t>
            </a:r>
            <a:endParaRPr lang="en-US" sz="1000" dirty="0">
              <a:solidFill>
                <a:srgbClr val="FF0000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29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34982</TotalTime>
  <Words>2855</Words>
  <Application>Microsoft Office PowerPoint</Application>
  <PresentationFormat>On-screen Show (4:3)</PresentationFormat>
  <Paragraphs>1261</Paragraphs>
  <Slides>30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Helvetica</vt:lpstr>
      <vt:lpstr>Times New Roman</vt:lpstr>
      <vt:lpstr>Wingdings</vt:lpstr>
      <vt:lpstr>Office Theme</vt:lpstr>
      <vt:lpstr>2021-2025   Highway Program   Development  </vt:lpstr>
      <vt:lpstr>PowerPoint Presentation</vt:lpstr>
      <vt:lpstr>PowerPoint Presentation</vt:lpstr>
      <vt:lpstr>Decision Points</vt:lpstr>
      <vt:lpstr>FY 20-25 Primary Road/TIME-21 Funds Forecast (x $1,000,000)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2021-2025 Highway Program Analysis (with updated revenue, FY 2020 projects rescheduled, project cost updates and schedule updates)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Decision Points</vt:lpstr>
      <vt:lpstr>PowerPoint Presentation</vt:lpstr>
      <vt:lpstr>Next Steps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1801</cp:revision>
  <cp:lastPrinted>2020-03-09T17:55:42Z</cp:lastPrinted>
  <dcterms:created xsi:type="dcterms:W3CDTF">2001-05-04T13:55:51Z</dcterms:created>
  <dcterms:modified xsi:type="dcterms:W3CDTF">2020-03-09T17:55:51Z</dcterms:modified>
</cp:coreProperties>
</file>