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9" r:id="rId5"/>
  </p:sldMasterIdLst>
  <p:notesMasterIdLst>
    <p:notesMasterId r:id="rId17"/>
  </p:notesMasterIdLst>
  <p:sldIdLst>
    <p:sldId id="257" r:id="rId6"/>
    <p:sldId id="335" r:id="rId7"/>
    <p:sldId id="337" r:id="rId8"/>
    <p:sldId id="336" r:id="rId9"/>
    <p:sldId id="313" r:id="rId10"/>
    <p:sldId id="344" r:id="rId11"/>
    <p:sldId id="340" r:id="rId12"/>
    <p:sldId id="314" r:id="rId13"/>
    <p:sldId id="343" r:id="rId14"/>
    <p:sldId id="345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12378C-B1A4-465A-88F4-F6A6BBEEBA33}">
          <p14:sldIdLst>
            <p14:sldId id="257"/>
            <p14:sldId id="335"/>
            <p14:sldId id="337"/>
          </p14:sldIdLst>
        </p14:section>
        <p14:section name="Untitled Section" id="{7A954743-B25B-4F25-9145-51FF86E87350}">
          <p14:sldIdLst>
            <p14:sldId id="336"/>
            <p14:sldId id="313"/>
            <p14:sldId id="344"/>
            <p14:sldId id="340"/>
            <p14:sldId id="314"/>
            <p14:sldId id="343"/>
            <p14:sldId id="345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brich, Matthew" initials="HM" lastIdx="1" clrIdx="0">
    <p:extLst>
      <p:ext uri="{19B8F6BF-5375-455C-9EA6-DF929625EA0E}">
        <p15:presenceInfo xmlns:p15="http://schemas.microsoft.com/office/powerpoint/2012/main" userId="S-1-5-21-133048727-1090477886-634672238-36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7512D-00E3-4698-99A5-A35B4B254E1B}" v="156" dt="2021-03-02T16:21:41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35" autoAdjust="0"/>
  </p:normalViewPr>
  <p:slideViewPr>
    <p:cSldViewPr snapToGrid="0">
      <p:cViewPr varScale="1">
        <p:scale>
          <a:sx n="104" d="100"/>
          <a:sy n="104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brich, Matthew" userId="9d8dfec4-8d66-444b-9b2f-b99afef796b3" providerId="ADAL" clId="{C3F7512D-00E3-4698-99A5-A35B4B254E1B}"/>
    <pc:docChg chg="custSel modSld">
      <pc:chgData name="Haubrich, Matthew" userId="9d8dfec4-8d66-444b-9b2f-b99afef796b3" providerId="ADAL" clId="{C3F7512D-00E3-4698-99A5-A35B4B254E1B}" dt="2021-03-02T16:21:49.439" v="163" actId="1076"/>
      <pc:docMkLst>
        <pc:docMk/>
      </pc:docMkLst>
      <pc:sldChg chg="addSp delSp modSp mod">
        <pc:chgData name="Haubrich, Matthew" userId="9d8dfec4-8d66-444b-9b2f-b99afef796b3" providerId="ADAL" clId="{C3F7512D-00E3-4698-99A5-A35B4B254E1B}" dt="2021-03-02T16:21:49.439" v="163" actId="1076"/>
        <pc:sldMkLst>
          <pc:docMk/>
          <pc:sldMk cId="21730520" sldId="314"/>
        </pc:sldMkLst>
        <pc:spChg chg="del">
          <ac:chgData name="Haubrich, Matthew" userId="9d8dfec4-8d66-444b-9b2f-b99afef796b3" providerId="ADAL" clId="{C3F7512D-00E3-4698-99A5-A35B4B254E1B}" dt="2021-03-02T03:11:17.944" v="1" actId="478"/>
          <ac:spMkLst>
            <pc:docMk/>
            <pc:sldMk cId="21730520" sldId="314"/>
            <ac:spMk id="9" creationId="{E5FF4D0B-569A-458B-A4B2-DA05A6AFA6CF}"/>
          </ac:spMkLst>
        </pc:spChg>
        <pc:graphicFrameChg chg="add del mod">
          <ac:chgData name="Haubrich, Matthew" userId="9d8dfec4-8d66-444b-9b2f-b99afef796b3" providerId="ADAL" clId="{C3F7512D-00E3-4698-99A5-A35B4B254E1B}" dt="2021-03-02T16:14:52.531" v="32" actId="478"/>
          <ac:graphicFrameMkLst>
            <pc:docMk/>
            <pc:sldMk cId="21730520" sldId="314"/>
            <ac:graphicFrameMk id="7" creationId="{39C111B6-584B-4548-B15A-AB26119C7DC2}"/>
          </ac:graphicFrameMkLst>
        </pc:graphicFrameChg>
        <pc:graphicFrameChg chg="add del mod">
          <ac:chgData name="Haubrich, Matthew" userId="9d8dfec4-8d66-444b-9b2f-b99afef796b3" providerId="ADAL" clId="{C3F7512D-00E3-4698-99A5-A35B4B254E1B}" dt="2021-03-02T16:15:27.494" v="76" actId="478"/>
          <ac:graphicFrameMkLst>
            <pc:docMk/>
            <pc:sldMk cId="21730520" sldId="314"/>
            <ac:graphicFrameMk id="8" creationId="{39C111B6-584B-4548-B15A-AB26119C7DC2}"/>
          </ac:graphicFrameMkLst>
        </pc:graphicFrameChg>
        <pc:graphicFrameChg chg="add mod">
          <ac:chgData name="Haubrich, Matthew" userId="9d8dfec4-8d66-444b-9b2f-b99afef796b3" providerId="ADAL" clId="{C3F7512D-00E3-4698-99A5-A35B4B254E1B}" dt="2021-03-02T16:17:09.110" v="124" actId="1036"/>
          <ac:graphicFrameMkLst>
            <pc:docMk/>
            <pc:sldMk cId="21730520" sldId="314"/>
            <ac:graphicFrameMk id="9" creationId="{39C111B6-584B-4548-B15A-AB26119C7DC2}"/>
          </ac:graphicFrameMkLst>
        </pc:graphicFrameChg>
        <pc:graphicFrameChg chg="add mod">
          <ac:chgData name="Haubrich, Matthew" userId="9d8dfec4-8d66-444b-9b2f-b99afef796b3" providerId="ADAL" clId="{C3F7512D-00E3-4698-99A5-A35B4B254E1B}" dt="2021-03-02T16:17:31.071" v="158" actId="1035"/>
          <ac:graphicFrameMkLst>
            <pc:docMk/>
            <pc:sldMk cId="21730520" sldId="314"/>
            <ac:graphicFrameMk id="10" creationId="{91D7AF77-BF92-42B0-8FDD-44B40D32DD16}"/>
          </ac:graphicFrameMkLst>
        </pc:graphicFrameChg>
        <pc:graphicFrameChg chg="del">
          <ac:chgData name="Haubrich, Matthew" userId="9d8dfec4-8d66-444b-9b2f-b99afef796b3" providerId="ADAL" clId="{C3F7512D-00E3-4698-99A5-A35B4B254E1B}" dt="2021-03-02T16:17:13.404" v="125" actId="478"/>
          <ac:graphicFrameMkLst>
            <pc:docMk/>
            <pc:sldMk cId="21730520" sldId="314"/>
            <ac:graphicFrameMk id="11" creationId="{6156DDEE-EAF4-4781-ABB6-B128D6864E2C}"/>
          </ac:graphicFrameMkLst>
        </pc:graphicFrameChg>
        <pc:graphicFrameChg chg="add">
          <ac:chgData name="Haubrich, Matthew" userId="9d8dfec4-8d66-444b-9b2f-b99afef796b3" providerId="ADAL" clId="{C3F7512D-00E3-4698-99A5-A35B4B254E1B}" dt="2021-03-02T16:21:00.224" v="161"/>
          <ac:graphicFrameMkLst>
            <pc:docMk/>
            <pc:sldMk cId="21730520" sldId="314"/>
            <ac:graphicFrameMk id="12" creationId="{B0502927-DF91-464C-B6D2-1DD4EA0D031E}"/>
          </ac:graphicFrameMkLst>
        </pc:graphicFrameChg>
        <pc:graphicFrameChg chg="del">
          <ac:chgData name="Haubrich, Matthew" userId="9d8dfec4-8d66-444b-9b2f-b99afef796b3" providerId="ADAL" clId="{C3F7512D-00E3-4698-99A5-A35B4B254E1B}" dt="2021-03-02T16:12:19.650" v="4" actId="478"/>
          <ac:graphicFrameMkLst>
            <pc:docMk/>
            <pc:sldMk cId="21730520" sldId="314"/>
            <ac:graphicFrameMk id="16" creationId="{DFE99AE5-D1CC-40F3-8C31-D34DF02F4E02}"/>
          </ac:graphicFrameMkLst>
        </pc:graphicFrameChg>
        <pc:picChg chg="del">
          <ac:chgData name="Haubrich, Matthew" userId="9d8dfec4-8d66-444b-9b2f-b99afef796b3" providerId="ADAL" clId="{C3F7512D-00E3-4698-99A5-A35B4B254E1B}" dt="2021-03-02T16:20:59.045" v="159" actId="478"/>
          <ac:picMkLst>
            <pc:docMk/>
            <pc:sldMk cId="21730520" sldId="314"/>
            <ac:picMk id="3" creationId="{24F2221A-9FE9-4AA4-A406-100BFFF4440F}"/>
          </ac:picMkLst>
        </pc:picChg>
        <pc:picChg chg="add mod">
          <ac:chgData name="Haubrich, Matthew" userId="9d8dfec4-8d66-444b-9b2f-b99afef796b3" providerId="ADAL" clId="{C3F7512D-00E3-4698-99A5-A35B4B254E1B}" dt="2021-03-02T16:21:49.439" v="163" actId="1076"/>
          <ac:picMkLst>
            <pc:docMk/>
            <pc:sldMk cId="21730520" sldId="314"/>
            <ac:picMk id="4" creationId="{6497AD27-ABCB-47EC-B841-ABF54C57FE3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Stewardship%20Analysis%202022-203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-my.sharepoint.com/personal/matthew_haubrich_iowadot_us/Documents/AssetMgmt/Commission%20Workshops/2021-03/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-my.sharepoint.com/personal/matthew_haubrich_iowadot_us/Documents/AssetMgmt/Commission%20Workshops/2021-03/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'Purchasing Power'!$A$2:$A$5</c:f>
              <c:strCache>
                <c:ptCount val="4"/>
                <c:pt idx="0">
                  <c:v>Bridge Replacements</c:v>
                </c:pt>
                <c:pt idx="1">
                  <c:v>Pavement Resurfacing</c:v>
                </c:pt>
                <c:pt idx="2">
                  <c:v>2-lane Reconstruction</c:v>
                </c:pt>
                <c:pt idx="3">
                  <c:v>New Expressway</c:v>
                </c:pt>
              </c:strCache>
            </c:strRef>
          </c:cat>
          <c:val>
            <c:numRef>
              <c:f>'Purchasing Power'!$B$2:$B$5</c:f>
              <c:numCache>
                <c:formatCode>General</c:formatCode>
                <c:ptCount val="4"/>
                <c:pt idx="0">
                  <c:v>10</c:v>
                </c:pt>
                <c:pt idx="1">
                  <c:v>65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E-4170-97B0-760160AEE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58640"/>
        <c:axId val="841358968"/>
      </c:barChart>
      <c:catAx>
        <c:axId val="84135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58968"/>
        <c:crosses val="autoZero"/>
        <c:auto val="1"/>
        <c:lblAlgn val="ctr"/>
        <c:lblOffset val="100"/>
        <c:noMultiLvlLbl val="0"/>
      </c:catAx>
      <c:valAx>
        <c:axId val="841358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135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6"/>
          <c:order val="1"/>
          <c:tx>
            <c:strRef>
              <c:f>'[Stewardship Analysis 2022-2036.xlsx]Sheet2'!$A$7</c:f>
              <c:strCache>
                <c:ptCount val="1"/>
                <c:pt idx="0">
                  <c:v>Non-Interstate Stewardship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'[Stewardship Analysis 2022-2036.xlsx]Sheet2'!$B$1:$K$1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'[Stewardship Analysis 2022-2036.xlsx]Sheet2'!$B$7:$K$7</c:f>
              <c:numCache>
                <c:formatCode>General</c:formatCode>
                <c:ptCount val="10"/>
                <c:pt idx="0">
                  <c:v>205</c:v>
                </c:pt>
                <c:pt idx="1">
                  <c:v>266</c:v>
                </c:pt>
                <c:pt idx="2">
                  <c:v>280</c:v>
                </c:pt>
                <c:pt idx="3">
                  <c:v>301</c:v>
                </c:pt>
                <c:pt idx="4">
                  <c:v>320</c:v>
                </c:pt>
                <c:pt idx="5">
                  <c:v>345</c:v>
                </c:pt>
                <c:pt idx="6">
                  <c:v>370</c:v>
                </c:pt>
                <c:pt idx="7">
                  <c:v>395</c:v>
                </c:pt>
                <c:pt idx="8">
                  <c:v>405</c:v>
                </c:pt>
                <c:pt idx="9">
                  <c:v>415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5F81-4B5B-9FA5-DF223EC8D8ED}"/>
            </c:ext>
          </c:extLst>
        </c:ser>
        <c:ser>
          <c:idx val="10"/>
          <c:order val="2"/>
          <c:tx>
            <c:strRef>
              <c:f>'[Stewardship Analysis 2022-2036.xlsx]Sheet2'!$A$11</c:f>
              <c:strCache>
                <c:ptCount val="1"/>
                <c:pt idx="0">
                  <c:v>Non-Interstate Capacity/Enhancement (NR)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'[Stewardship Analysis 2022-2036.xlsx]Sheet2'!$B$1:$K$1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'[Stewardship Analysis 2022-2036.xlsx]Sheet2'!$B$11:$K$11</c:f>
              <c:numCache>
                <c:formatCode>General</c:formatCode>
                <c:ptCount val="10"/>
                <c:pt idx="0">
                  <c:v>138</c:v>
                </c:pt>
                <c:pt idx="1">
                  <c:v>227</c:v>
                </c:pt>
                <c:pt idx="2">
                  <c:v>218</c:v>
                </c:pt>
                <c:pt idx="3">
                  <c:v>102</c:v>
                </c:pt>
                <c:pt idx="4">
                  <c:v>93</c:v>
                </c:pt>
                <c:pt idx="5">
                  <c:v>27</c:v>
                </c:pt>
                <c:pt idx="6">
                  <c:v>52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5F81-4B5B-9FA5-DF223EC8D8ED}"/>
            </c:ext>
          </c:extLst>
        </c:ser>
        <c:ser>
          <c:idx val="9"/>
          <c:order val="3"/>
          <c:tx>
            <c:strRef>
              <c:f>'[Stewardship Analysis 2022-2036.xlsx]Sheet2'!$A$10</c:f>
              <c:strCache>
                <c:ptCount val="1"/>
                <c:pt idx="0">
                  <c:v>Interstate Programs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'[Stewardship Analysis 2022-2036.xlsx]Sheet2'!$B$1:$K$1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'[Stewardship Analysis 2022-2036.xlsx]Sheet2'!$B$10:$K$10</c:f>
              <c:numCache>
                <c:formatCode>General</c:formatCode>
                <c:ptCount val="10"/>
                <c:pt idx="0">
                  <c:v>383</c:v>
                </c:pt>
                <c:pt idx="1">
                  <c:v>258</c:v>
                </c:pt>
                <c:pt idx="2">
                  <c:v>222</c:v>
                </c:pt>
                <c:pt idx="3">
                  <c:v>302</c:v>
                </c:pt>
                <c:pt idx="4">
                  <c:v>239</c:v>
                </c:pt>
                <c:pt idx="5">
                  <c:v>330</c:v>
                </c:pt>
                <c:pt idx="6">
                  <c:v>330</c:v>
                </c:pt>
                <c:pt idx="7">
                  <c:v>330</c:v>
                </c:pt>
                <c:pt idx="8">
                  <c:v>330</c:v>
                </c:pt>
                <c:pt idx="9">
                  <c:v>330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5F81-4B5B-9FA5-DF223EC8D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687264"/>
        <c:axId val="441683984"/>
      </c:barChart>
      <c:lineChart>
        <c:grouping val="standard"/>
        <c:varyColors val="0"/>
        <c:ser>
          <c:idx val="1"/>
          <c:order val="0"/>
          <c:tx>
            <c:strRef>
              <c:f>'[Stewardship Analysis 2022-2036.xlsx]Sheet2'!$A$2</c:f>
              <c:strCache>
                <c:ptCount val="1"/>
                <c:pt idx="0">
                  <c:v>Revenue (forecast from March 2020)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'[Stewardship Analysis 2022-2036.xlsx]Sheet2'!$B$1:$K$1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f>'[Stewardship Analysis 2022-2036.xlsx]Sheet2'!$B$2:$K$2</c:f>
              <c:numCache>
                <c:formatCode>General</c:formatCode>
                <c:ptCount val="10"/>
                <c:pt idx="0">
                  <c:v>675</c:v>
                </c:pt>
                <c:pt idx="1">
                  <c:v>701</c:v>
                </c:pt>
                <c:pt idx="2">
                  <c:v>694</c:v>
                </c:pt>
                <c:pt idx="3">
                  <c:v>686</c:v>
                </c:pt>
                <c:pt idx="4">
                  <c:v>686</c:v>
                </c:pt>
                <c:pt idx="5">
                  <c:v>686</c:v>
                </c:pt>
                <c:pt idx="6">
                  <c:v>686</c:v>
                </c:pt>
                <c:pt idx="7">
                  <c:v>686</c:v>
                </c:pt>
                <c:pt idx="8">
                  <c:v>686</c:v>
                </c:pt>
                <c:pt idx="9">
                  <c:v>686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5F81-4B5B-9FA5-DF223EC8D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687264"/>
        <c:axId val="441683984"/>
      </c:lineChart>
      <c:catAx>
        <c:axId val="4416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83984"/>
        <c:crosses val="autoZero"/>
        <c:auto val="1"/>
        <c:lblAlgn val="ctr"/>
        <c:lblOffset val="100"/>
        <c:noMultiLvlLbl val="0"/>
      </c:catAx>
      <c:valAx>
        <c:axId val="44168398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Bridge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8"/>
          <c:order val="6"/>
          <c:tx>
            <c:strRef>
              <c:f>Bridge!$A$9</c:f>
              <c:strCache>
                <c:ptCount val="1"/>
                <c:pt idx="0">
                  <c:v>Bridge P %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Bridge!$B$1:$P$1</c15:sqref>
                  </c15:fullRef>
                </c:ext>
              </c:extLst>
              <c:f>Bridge!$F$1:$O$1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Bridge!$B$9:$P$9</c15:sqref>
                  </c15:fullRef>
                </c:ext>
              </c:extLst>
              <c:f>Bridge!$F$9:$O$9</c:f>
              <c:numCache>
                <c:formatCode>0</c:formatCode>
                <c:ptCount val="10"/>
                <c:pt idx="0">
                  <c:v>54.54545454545454</c:v>
                </c:pt>
                <c:pt idx="1">
                  <c:v>54.54545454545454</c:v>
                </c:pt>
                <c:pt idx="2">
                  <c:v>54.54545454545454</c:v>
                </c:pt>
                <c:pt idx="3">
                  <c:v>54.54545454545454</c:v>
                </c:pt>
                <c:pt idx="4">
                  <c:v>54.54545454545454</c:v>
                </c:pt>
                <c:pt idx="5">
                  <c:v>54.54545454545454</c:v>
                </c:pt>
                <c:pt idx="6">
                  <c:v>54.54545454545454</c:v>
                </c:pt>
                <c:pt idx="7">
                  <c:v>54.54545454545454</c:v>
                </c:pt>
                <c:pt idx="8">
                  <c:v>54.54545454545454</c:v>
                </c:pt>
                <c:pt idx="9">
                  <c:v>54.54545454545454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F-4F62-9317-363AB6236CE5}"/>
            </c:ext>
          </c:extLst>
        </c:ser>
        <c:ser>
          <c:idx val="7"/>
          <c:order val="7"/>
          <c:tx>
            <c:strRef>
              <c:f>Bridge!$A$8</c:f>
              <c:strCache>
                <c:ptCount val="1"/>
                <c:pt idx="0">
                  <c:v>Bridge F %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Bridge!$B$1:$P$1</c15:sqref>
                  </c15:fullRef>
                </c:ext>
              </c:extLst>
              <c:f>Bridge!$F$1:$O$1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Bridge!$B$8:$P$8</c15:sqref>
                  </c15:fullRef>
                </c:ext>
              </c:extLst>
              <c:f>Bridge!$F$8:$O$8</c:f>
              <c:numCache>
                <c:formatCode>0</c:formatCode>
                <c:ptCount val="10"/>
                <c:pt idx="0">
                  <c:v>21.818181818181817</c:v>
                </c:pt>
                <c:pt idx="1">
                  <c:v>21.818181818181817</c:v>
                </c:pt>
                <c:pt idx="2">
                  <c:v>21.818181818181817</c:v>
                </c:pt>
                <c:pt idx="3">
                  <c:v>21.818181818181817</c:v>
                </c:pt>
                <c:pt idx="4">
                  <c:v>21.818181818181817</c:v>
                </c:pt>
                <c:pt idx="5">
                  <c:v>21.818181818181817</c:v>
                </c:pt>
                <c:pt idx="6">
                  <c:v>21.818181818181817</c:v>
                </c:pt>
                <c:pt idx="7">
                  <c:v>21.818181818181817</c:v>
                </c:pt>
                <c:pt idx="8">
                  <c:v>21.818181818181817</c:v>
                </c:pt>
                <c:pt idx="9">
                  <c:v>21.818181818181817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5F-4F62-9317-363AB6236CE5}"/>
            </c:ext>
          </c:extLst>
        </c:ser>
        <c:ser>
          <c:idx val="4"/>
          <c:order val="8"/>
          <c:tx>
            <c:strRef>
              <c:f>Bridge!$A$7</c:f>
              <c:strCache>
                <c:ptCount val="1"/>
                <c:pt idx="0">
                  <c:v>Bridge G %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Bridge!$B$1:$P$1</c15:sqref>
                  </c15:fullRef>
                </c:ext>
              </c:extLst>
              <c:f>Bridge!$F$1:$O$1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Bridge!$B$7:$P$7</c15:sqref>
                  </c15:fullRef>
                </c:ext>
              </c:extLst>
              <c:f>Bridge!$F$7:$O$7</c:f>
              <c:numCache>
                <c:formatCode>0</c:formatCode>
                <c:ptCount val="10"/>
                <c:pt idx="0">
                  <c:v>23.636363636363637</c:v>
                </c:pt>
                <c:pt idx="1">
                  <c:v>23.636363636363637</c:v>
                </c:pt>
                <c:pt idx="2">
                  <c:v>23.636363636363637</c:v>
                </c:pt>
                <c:pt idx="3">
                  <c:v>23.636363636363637</c:v>
                </c:pt>
                <c:pt idx="4">
                  <c:v>23.636363636363637</c:v>
                </c:pt>
                <c:pt idx="5">
                  <c:v>23.636363636363637</c:v>
                </c:pt>
                <c:pt idx="6">
                  <c:v>23.636363636363637</c:v>
                </c:pt>
                <c:pt idx="7">
                  <c:v>23.636363636363637</c:v>
                </c:pt>
                <c:pt idx="8">
                  <c:v>23.636363636363637</c:v>
                </c:pt>
                <c:pt idx="9">
                  <c:v>23.636363636363637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5F-4F62-9317-363AB623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3"/>
          <c:order val="3"/>
          <c:tx>
            <c:strRef>
              <c:f>Bridge!$A$4</c:f>
              <c:strCache>
                <c:ptCount val="1"/>
                <c:pt idx="0">
                  <c:v>CFL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Bridge!$B$1:$P$1</c15:sqref>
                  </c15:fullRef>
                </c:ext>
              </c:extLst>
              <c:f>Bridge!$F$1:$O$1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Bridge!$B$4:$P$4</c15:sqref>
                  </c15:fullRef>
                </c:ext>
              </c:extLst>
              <c:f>Bridge!$F$4:$O$4</c:f>
              <c:numCache>
                <c:formatCode>General</c:formatCode>
                <c:ptCount val="10"/>
                <c:pt idx="0">
                  <c:v>77.592855924652241</c:v>
                </c:pt>
                <c:pt idx="1">
                  <c:v>77.237204385462576</c:v>
                </c:pt>
                <c:pt idx="2">
                  <c:v>76.552174843304442</c:v>
                </c:pt>
                <c:pt idx="3">
                  <c:v>75.716825784987535</c:v>
                </c:pt>
                <c:pt idx="4">
                  <c:v>74.695136429349816</c:v>
                </c:pt>
                <c:pt idx="5">
                  <c:v>74.522958946523616</c:v>
                </c:pt>
                <c:pt idx="6">
                  <c:v>73.811842819703983</c:v>
                </c:pt>
                <c:pt idx="7">
                  <c:v>73.047055415938047</c:v>
                </c:pt>
                <c:pt idx="8">
                  <c:v>72.866060180789844</c:v>
                </c:pt>
                <c:pt idx="9">
                  <c:v>72.624334668953196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5F-4F62-9317-363AB6236CE5}"/>
            </c:ext>
          </c:extLst>
        </c:ser>
        <c:ser>
          <c:idx val="6"/>
          <c:order val="4"/>
          <c:tx>
            <c:strRef>
              <c:f>Bridge!$A$5</c:f>
              <c:strCache>
                <c:ptCount val="1"/>
                <c:pt idx="0">
                  <c:v>+10M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Bridge!$B$5:$P$5</c15:sqref>
                  </c15:fullRef>
                </c:ext>
              </c:extLst>
              <c:f>Bridge!$F$5:$O$5</c:f>
              <c:numCache>
                <c:formatCode>General</c:formatCode>
                <c:ptCount val="10"/>
                <c:pt idx="0">
                  <c:v>77.599594852368483</c:v>
                </c:pt>
                <c:pt idx="1">
                  <c:v>77.196999552892379</c:v>
                </c:pt>
                <c:pt idx="2">
                  <c:v>76.557874882773689</c:v>
                </c:pt>
                <c:pt idx="3">
                  <c:v>75.700452379578039</c:v>
                </c:pt>
                <c:pt idx="4">
                  <c:v>74.817485463545054</c:v>
                </c:pt>
                <c:pt idx="5">
                  <c:v>74.726967776908566</c:v>
                </c:pt>
                <c:pt idx="6">
                  <c:v>74.118963995066167</c:v>
                </c:pt>
                <c:pt idx="7">
                  <c:v>73.436010789321713</c:v>
                </c:pt>
                <c:pt idx="8">
                  <c:v>73.293255155192156</c:v>
                </c:pt>
                <c:pt idx="9">
                  <c:v>73.033427136983136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5F-4F62-9317-363AB6236CE5}"/>
            </c:ext>
          </c:extLst>
        </c:ser>
        <c:ser>
          <c:idx val="5"/>
          <c:order val="5"/>
          <c:tx>
            <c:strRef>
              <c:f>Bridge!$A$6</c:f>
              <c:strCache>
                <c:ptCount val="1"/>
                <c:pt idx="0">
                  <c:v>+30M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Bridge!$B$6:$P$6</c15:sqref>
                  </c15:fullRef>
                </c:ext>
              </c:extLst>
              <c:f>Bridge!$F$6:$O$6</c:f>
              <c:numCache>
                <c:formatCode>General</c:formatCode>
                <c:ptCount val="10"/>
                <c:pt idx="0">
                  <c:v>77.600617137823917</c:v>
                </c:pt>
                <c:pt idx="1">
                  <c:v>77.220161815569554</c:v>
                </c:pt>
                <c:pt idx="2">
                  <c:v>76.578538943640069</c:v>
                </c:pt>
                <c:pt idx="3">
                  <c:v>75.722168549292448</c:v>
                </c:pt>
                <c:pt idx="4">
                  <c:v>74.923055139621113</c:v>
                </c:pt>
                <c:pt idx="5">
                  <c:v>74.899400240657243</c:v>
                </c:pt>
                <c:pt idx="6">
                  <c:v>74.781016284132861</c:v>
                </c:pt>
                <c:pt idx="7">
                  <c:v>74.286773625057663</c:v>
                </c:pt>
                <c:pt idx="8">
                  <c:v>74.279437555821559</c:v>
                </c:pt>
                <c:pt idx="9">
                  <c:v>74.126763507563851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5F-4F62-9317-363AB623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Bridge!$A$1</c15:sqref>
                        </c15:formulaRef>
                      </c:ext>
                    </c:extLst>
                    <c:strCache>
                      <c:ptCount val="1"/>
                      <c:pt idx="0">
                        <c:v>Pavement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ullRef>
                          <c15:sqref>Bridge!$B$1:$P$1</c15:sqref>
                        </c15:fullRef>
                        <c15:formulaRef>
                          <c15:sqref>Bridge!$F$1:$O$1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Bridge!$B$1:$P$1</c15:sqref>
                        </c15:fullRef>
                        <c15:formulaRef>
                          <c15:sqref>Bridge!$F$1:$O$1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EB5F-4F62-9317-363AB6236CE5}"/>
                  </c:ext>
                </c:extLst>
              </c15:ser>
            </c15:filteredLineSeries>
            <c15:filteredLineSeries>
              <c15:ser>
                <c:idx val="0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Bridge!$A$2</c15:sqref>
                        </c15:formulaRef>
                      </c:ext>
                    </c:extLst>
                    <c:strCache>
                      <c:ptCount val="1"/>
                      <c:pt idx="0">
                        <c:v>-30M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Bridge!$B$1:$P$1</c15:sqref>
                        </c15:fullRef>
                        <c15:formulaRef>
                          <c15:sqref>Bridge!$F$1:$O$1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Bridge!$B$2:$P$2</c15:sqref>
                        </c15:fullRef>
                        <c15:formulaRef>
                          <c15:sqref>Bridge!$F$2:$O$2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77.593251915114294</c:v>
                      </c:pt>
                      <c:pt idx="1">
                        <c:v>77.204289649558163</c:v>
                      </c:pt>
                      <c:pt idx="2">
                        <c:v>76.594953633210324</c:v>
                      </c:pt>
                      <c:pt idx="3">
                        <c:v>75.757312677006098</c:v>
                      </c:pt>
                      <c:pt idx="4">
                        <c:v>74.639065983344082</c:v>
                      </c:pt>
                      <c:pt idx="5">
                        <c:v>74.369154429501734</c:v>
                      </c:pt>
                      <c:pt idx="6">
                        <c:v>73.595678559372047</c:v>
                      </c:pt>
                      <c:pt idx="7">
                        <c:v>72.727192702585768</c:v>
                      </c:pt>
                      <c:pt idx="8">
                        <c:v>72.456367764727503</c:v>
                      </c:pt>
                      <c:pt idx="9">
                        <c:v>72.138378797878602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B5F-4F62-9317-363AB6236CE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Bridge!$A$3</c15:sqref>
                        </c15:formulaRef>
                      </c:ext>
                    </c:extLst>
                    <c:strCache>
                      <c:ptCount val="1"/>
                      <c:pt idx="0">
                        <c:v>-10M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Bridge!$B$1:$P$1</c15:sqref>
                        </c15:fullRef>
                        <c15:formulaRef>
                          <c15:sqref>Bridge!$F$1:$O$1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Bridge!$B$3:$P$3</c15:sqref>
                        </c15:fullRef>
                        <c15:formulaRef>
                          <c15:sqref>Bridge!$F$3:$O$3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77.592855924652241</c:v>
                      </c:pt>
                      <c:pt idx="1">
                        <c:v>77.237204385462576</c:v>
                      </c:pt>
                      <c:pt idx="2">
                        <c:v>76.552174843304442</c:v>
                      </c:pt>
                      <c:pt idx="3">
                        <c:v>75.716825784987535</c:v>
                      </c:pt>
                      <c:pt idx="4">
                        <c:v>74.695136429349816</c:v>
                      </c:pt>
                      <c:pt idx="5">
                        <c:v>74.522958946523616</c:v>
                      </c:pt>
                      <c:pt idx="6">
                        <c:v>73.811842819703983</c:v>
                      </c:pt>
                      <c:pt idx="7">
                        <c:v>73.047055415938047</c:v>
                      </c:pt>
                      <c:pt idx="8">
                        <c:v>72.866060180789844</c:v>
                      </c:pt>
                      <c:pt idx="9">
                        <c:v>72.624334668953196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B5F-4F62-9317-363AB6236CE5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85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Pavement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8"/>
          <c:order val="6"/>
          <c:tx>
            <c:strRef>
              <c:f>Pavement!$A$9</c:f>
              <c:strCache>
                <c:ptCount val="1"/>
                <c:pt idx="0">
                  <c:v>Pri Pav 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Pavement!$B$1:$P$1</c15:sqref>
                  </c15:fullRef>
                </c:ext>
              </c:extLst>
              <c:f>Pavement!$F$1:$O$1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Pavement!$B$9:$P$9</c15:sqref>
                  </c15:fullRef>
                </c:ext>
              </c:extLst>
              <c:f>Pavement!$F$9:$O$9</c:f>
              <c:numCache>
                <c:formatCode>General</c:formatCode>
                <c:ptCount val="10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2-4AA5-9489-BF31ECEBEE46}"/>
            </c:ext>
          </c:extLst>
        </c:ser>
        <c:ser>
          <c:idx val="7"/>
          <c:order val="7"/>
          <c:tx>
            <c:strRef>
              <c:f>Pavement!$A$8</c:f>
              <c:strCache>
                <c:ptCount val="1"/>
                <c:pt idx="0">
                  <c:v>Pri Pav F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Pavement!$B$1:$P$1</c15:sqref>
                  </c15:fullRef>
                </c:ext>
              </c:extLst>
              <c:f>Pavement!$F$1:$O$1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Pavement!$B$8:$P$8</c15:sqref>
                  </c15:fullRef>
                </c:ext>
              </c:extLst>
              <c:f>Pavement!$F$8:$O$8</c:f>
              <c:numCache>
                <c:formatCode>General</c:formatCode>
                <c:ptCount val="10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2-4AA5-9489-BF31ECEBEE46}"/>
            </c:ext>
          </c:extLst>
        </c:ser>
        <c:ser>
          <c:idx val="4"/>
          <c:order val="8"/>
          <c:tx>
            <c:strRef>
              <c:f>Pavement!$A$7</c:f>
              <c:strCache>
                <c:ptCount val="1"/>
                <c:pt idx="0">
                  <c:v>Pri Pav G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Pavement!$B$1:$P$1</c15:sqref>
                  </c15:fullRef>
                </c:ext>
              </c:extLst>
              <c:f>Pavement!$F$1:$O$1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Pavement!$B$7:$P$7</c15:sqref>
                  </c15:fullRef>
                </c:ext>
              </c:extLst>
              <c:f>Pavement!$F$7:$O$7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2-4AA5-9489-BF31ECEB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3"/>
          <c:order val="3"/>
          <c:tx>
            <c:strRef>
              <c:f>Pavement!$A$4</c:f>
              <c:strCache>
                <c:ptCount val="1"/>
                <c:pt idx="0">
                  <c:v>CFL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Pavement!$B$1:$P$1</c15:sqref>
                  </c15:fullRef>
                </c:ext>
              </c:extLst>
              <c:f>Pavement!$F$1:$O$1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Pavement!$B$4:$P$4</c15:sqref>
                  </c15:fullRef>
                </c:ext>
              </c:extLst>
              <c:f>Pavement!$F$4:$O$4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74.852580000000003</c:v>
                </c:pt>
                <c:pt idx="2">
                  <c:v>74.716099999999997</c:v>
                </c:pt>
                <c:pt idx="3">
                  <c:v>74.471149999999994</c:v>
                </c:pt>
                <c:pt idx="4">
                  <c:v>74.307519999999997</c:v>
                </c:pt>
                <c:pt idx="5">
                  <c:v>74.442660000000004</c:v>
                </c:pt>
                <c:pt idx="6">
                  <c:v>74.355959999999996</c:v>
                </c:pt>
                <c:pt idx="7">
                  <c:v>74.225070000000002</c:v>
                </c:pt>
                <c:pt idx="8">
                  <c:v>74.000119999999995</c:v>
                </c:pt>
                <c:pt idx="9">
                  <c:v>73.921350000000004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A2-4AA5-9489-BF31ECEBEE46}"/>
            </c:ext>
          </c:extLst>
        </c:ser>
        <c:ser>
          <c:idx val="6"/>
          <c:order val="4"/>
          <c:tx>
            <c:strRef>
              <c:f>Pavement!$A$5</c:f>
              <c:strCache>
                <c:ptCount val="1"/>
                <c:pt idx="0">
                  <c:v>+10M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Pavement!$B$5:$P$5</c15:sqref>
                  </c15:fullRef>
                </c:ext>
              </c:extLst>
              <c:f>Pavement!$F$5:$O$5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74.845339999999993</c:v>
                </c:pt>
                <c:pt idx="2">
                  <c:v>74.696209999999994</c:v>
                </c:pt>
                <c:pt idx="3">
                  <c:v>74.436419999999998</c:v>
                </c:pt>
                <c:pt idx="4">
                  <c:v>74.309669999999997</c:v>
                </c:pt>
                <c:pt idx="5">
                  <c:v>74.439639999999997</c:v>
                </c:pt>
                <c:pt idx="6">
                  <c:v>74.400970000000001</c:v>
                </c:pt>
                <c:pt idx="7">
                  <c:v>74.305819999999997</c:v>
                </c:pt>
                <c:pt idx="8">
                  <c:v>74.106560000000002</c:v>
                </c:pt>
                <c:pt idx="9">
                  <c:v>74.054919999999996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FA2-4AA5-9489-BF31ECEBEE46}"/>
            </c:ext>
          </c:extLst>
        </c:ser>
        <c:ser>
          <c:idx val="5"/>
          <c:order val="5"/>
          <c:tx>
            <c:strRef>
              <c:f>Pavement!$A$6</c:f>
              <c:strCache>
                <c:ptCount val="1"/>
                <c:pt idx="0">
                  <c:v>+30M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Pavement!$B$6:$P$6</c15:sqref>
                  </c15:fullRef>
                </c:ext>
              </c:extLst>
              <c:f>Pavement!$F$6:$O$6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74.838189999999997</c:v>
                </c:pt>
                <c:pt idx="2">
                  <c:v>74.686130000000006</c:v>
                </c:pt>
                <c:pt idx="3">
                  <c:v>74.438999999999993</c:v>
                </c:pt>
                <c:pt idx="4">
                  <c:v>74.31138</c:v>
                </c:pt>
                <c:pt idx="5">
                  <c:v>74.43468</c:v>
                </c:pt>
                <c:pt idx="6">
                  <c:v>74.511060000000001</c:v>
                </c:pt>
                <c:pt idx="7">
                  <c:v>74.476960000000005</c:v>
                </c:pt>
                <c:pt idx="8">
                  <c:v>74.482339999999994</c:v>
                </c:pt>
                <c:pt idx="9">
                  <c:v>74.314930000000004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FA2-4AA5-9489-BF31ECEB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Pavement!$A$1</c15:sqref>
                        </c15:formulaRef>
                      </c:ext>
                    </c:extLst>
                    <c:strCache>
                      <c:ptCount val="1"/>
                      <c:pt idx="0">
                        <c:v>Pavement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ullRef>
                          <c15:sqref>Pavement!$B$1:$P$1</c15:sqref>
                        </c15:fullRef>
                        <c15:formulaRef>
                          <c15:sqref>Pavement!$F$1:$O$1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Pavement!$B$1:$P$1</c15:sqref>
                        </c15:fullRef>
                        <c15:formulaRef>
                          <c15:sqref>Pavement!$F$1:$O$1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6FA2-4AA5-9489-BF31ECEBEE46}"/>
                  </c:ext>
                </c:extLst>
              </c15:ser>
            </c15:filteredLineSeries>
            <c15:filteredLineSeries>
              <c15:ser>
                <c:idx val="0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Pavement!$A$2</c15:sqref>
                        </c15:formulaRef>
                      </c:ext>
                    </c:extLst>
                    <c:strCache>
                      <c:ptCount val="1"/>
                      <c:pt idx="0">
                        <c:v>-30M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Pavement!$B$1:$P$1</c15:sqref>
                        </c15:fullRef>
                        <c15:formulaRef>
                          <c15:sqref>Pavement!$F$1:$O$1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Pavement!$B$2:$P$2</c15:sqref>
                        </c15:fullRef>
                        <c15:formulaRef>
                          <c15:sqref>Pavement!$F$2:$O$2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75.055549999999997</c:v>
                      </c:pt>
                      <c:pt idx="1">
                        <c:v>74.838189999999997</c:v>
                      </c:pt>
                      <c:pt idx="2">
                        <c:v>74.686109999999999</c:v>
                      </c:pt>
                      <c:pt idx="3">
                        <c:v>74.439030000000002</c:v>
                      </c:pt>
                      <c:pt idx="4">
                        <c:v>74.311409999999995</c:v>
                      </c:pt>
                      <c:pt idx="5">
                        <c:v>74.434709999999995</c:v>
                      </c:pt>
                      <c:pt idx="6">
                        <c:v>74.187539999999998</c:v>
                      </c:pt>
                      <c:pt idx="7">
                        <c:v>73.910899999999998</c:v>
                      </c:pt>
                      <c:pt idx="8">
                        <c:v>73.627459999999999</c:v>
                      </c:pt>
                      <c:pt idx="9">
                        <c:v>73.288460000000001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FA2-4AA5-9489-BF31ECEBEE46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Pavement!$A$3</c15:sqref>
                        </c15:formulaRef>
                      </c:ext>
                    </c:extLst>
                    <c:strCache>
                      <c:ptCount val="1"/>
                      <c:pt idx="0">
                        <c:v>-10M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Pavement!$B$1:$P$1</c15:sqref>
                        </c15:fullRef>
                        <c15:formulaRef>
                          <c15:sqref>Pavement!$F$1:$O$1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Pavement!$B$3:$P$3</c15:sqref>
                        </c15:fullRef>
                        <c15:formulaRef>
                          <c15:sqref>Pavement!$F$3:$O$3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75.055549999999997</c:v>
                      </c:pt>
                      <c:pt idx="1">
                        <c:v>74.846900000000005</c:v>
                      </c:pt>
                      <c:pt idx="2">
                        <c:v>74.699259999999995</c:v>
                      </c:pt>
                      <c:pt idx="3">
                        <c:v>74.449929999999995</c:v>
                      </c:pt>
                      <c:pt idx="4">
                        <c:v>74.310100000000006</c:v>
                      </c:pt>
                      <c:pt idx="5">
                        <c:v>74.436999999999998</c:v>
                      </c:pt>
                      <c:pt idx="6">
                        <c:v>74.302480000000003</c:v>
                      </c:pt>
                      <c:pt idx="7">
                        <c:v>74.133330000000001</c:v>
                      </c:pt>
                      <c:pt idx="8">
                        <c:v>73.877780000000001</c:v>
                      </c:pt>
                      <c:pt idx="9">
                        <c:v>73.698689999999999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FA2-4AA5-9489-BF31ECEBEE46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85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7BAC9-E3E8-484D-B82F-8598440F313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4418-ABC8-4147-8823-971692039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0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7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average costs from the 2021 Office</a:t>
            </a:r>
            <a:r>
              <a:rPr lang="en-US" baseline="0" dirty="0"/>
              <a:t> of Design “Transportation Construction Costs” fact sheet., Scott Neubauer gave bridge estimates (replacement = $3M each).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Make sure to mention the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difference is the Non-Interstate Stewardship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1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the 75% scenario that we showed last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2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graphic came from the Pavement LCP report done by HDR and </a:t>
            </a:r>
            <a:r>
              <a:rPr lang="en-US" dirty="0" err="1"/>
              <a:t>APTech</a:t>
            </a:r>
            <a:r>
              <a:rPr lang="en-US" dirty="0"/>
              <a:t>.  It’s an update of the old Byron Shire Council graphic that we had been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6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SLRTP – focus on stewardship and modernizing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44AC-43F9-4529-B1FD-7C0D12AC06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75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2D58-1E06-4DCE-8889-825802168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57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8DFB-531F-4F92-B36D-9EC2A807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56" y="435006"/>
            <a:ext cx="2433800" cy="1036468"/>
          </a:xfrm>
        </p:spPr>
        <p:txBody>
          <a:bodyPr anchor="b">
            <a:normAutofit/>
          </a:bodyPr>
          <a:lstStyle>
            <a:lvl1pPr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06EA2-574B-40D2-800A-405E0034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8656" y="1471474"/>
            <a:ext cx="2433800" cy="502698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6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 sz="1350" kern="0" dirty="0">
                <a:solidFill>
                  <a:sysClr val="windowText" lastClr="000000"/>
                </a:solidFill>
              </a:rPr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 smtClean="0">
                <a:solidFill>
                  <a:sysClr val="windowText" lastClr="000000"/>
                </a:solidFill>
              </a:rPr>
              <a:pPr defTabSz="685800"/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2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45668"/>
            <a:ext cx="9144000" cy="1712067"/>
          </a:xfrm>
        </p:spPr>
        <p:txBody>
          <a:bodyPr>
            <a:normAutofit fontScale="55000" lnSpcReduction="20000"/>
          </a:bodyPr>
          <a:lstStyle/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Commission Workshop</a:t>
            </a: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March 9, 2021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Matt Haubrich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Strategic Performance Division</a:t>
            </a:r>
          </a:p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73" y="1006576"/>
            <a:ext cx="6262455" cy="26307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B182BB-62CC-4A1C-B2CC-B5F30AC44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2" y="5703158"/>
            <a:ext cx="192633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194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298"/>
            <a:ext cx="7886700" cy="4782665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previous presentations: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have a “wave” of bridges built in the 1960s and 1970s that are all getting to the point where major rehab or replacement is needed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current replacement rates, we’re implicitly expecting pavements to last 120 years (40-year design life)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deterioration of pavements and bridges is forecast to occur without steady growth in stewardship spending.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steady growth in overall stewardship spending in order to maintain a state of good repair across the primary highway system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 future capacity expansion to locations with forecast congestion that cannot be addressed effectively through operational improvements.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Asset Management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Information to Inform Decisions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/>
              <a:t>3</a:t>
            </a:fld>
            <a:endParaRPr lang="en-US" sz="135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1304"/>
            <a:ext cx="7886700" cy="430546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Nov-2020 – Integrated Corridor Management (ICM) study update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Dec-2020 – Interstate Plan and Prioritization Weighting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Jan-2021 – Bridge Management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Feb-2021 – Pavement Management 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Mar-2021 – Program Trade-off Analysis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May-2021 – Draft Program Asset Management Summary</a:t>
            </a:r>
          </a:p>
        </p:txBody>
      </p:sp>
    </p:spTree>
    <p:extLst>
      <p:ext uri="{BB962C8B-B14F-4D97-AF65-F5344CB8AC3E}">
        <p14:creationId xmlns:p14="http://schemas.microsoft.com/office/powerpoint/2010/main" val="45799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Program Trade-off Analysis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194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Cost Comparisons for Investment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298"/>
            <a:ext cx="7886700" cy="4782665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$10M investment results in: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Not quite 1 mile of new expressway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4+ miles of 2-lane pavement reconstruction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21+ miles of pavement resurfacing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3+ bridge replacements</a:t>
            </a: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C7F266-9C6F-4BEC-AA36-7374AC85E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371102"/>
              </p:ext>
            </p:extLst>
          </p:nvPr>
        </p:nvGraphicFramePr>
        <p:xfrm>
          <a:off x="4793921" y="3505200"/>
          <a:ext cx="3566684" cy="226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30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Program Summary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306287"/>
            <a:ext cx="7886700" cy="482402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Table below adapted from program development materials presented in previous Commission workshops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assumptions: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Flat revenue in outer years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Interstate investment will be funded at approximately $330M per year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 targets for future years will be adopted by future Commission action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908"/>
              </p:ext>
            </p:extLst>
          </p:nvPr>
        </p:nvGraphicFramePr>
        <p:xfrm>
          <a:off x="628648" y="3487240"/>
          <a:ext cx="7886702" cy="2259972"/>
        </p:xfrm>
        <a:graphic>
          <a:graphicData uri="http://schemas.openxmlformats.org/drawingml/2006/table">
            <a:tbl>
              <a:tblPr/>
              <a:tblGrid>
                <a:gridCol w="2418132">
                  <a:extLst>
                    <a:ext uri="{9D8B030D-6E8A-4147-A177-3AD203B41FA5}">
                      <a16:colId xmlns:a16="http://schemas.microsoft.com/office/drawing/2014/main" val="3110013945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770925533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31006573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99560725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528086552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57567390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951919366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22881757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67357172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29072021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100662905"/>
                    </a:ext>
                  </a:extLst>
                </a:gridCol>
              </a:tblGrid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96018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(forecast from March 2020)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42387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28272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Pavement Modernization (3R)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0859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Bridge Modernization (BR)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0717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Specific (SR)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71183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Stewardship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9672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Stewardship (4R)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4884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Interstate (MI)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355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Programs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4056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Capacity/Enhancement (NR)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45221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45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(50)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97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65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Funding Summary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7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4A1387-5974-4F4E-848D-8120B01A8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12755"/>
              </p:ext>
            </p:extLst>
          </p:nvPr>
        </p:nvGraphicFramePr>
        <p:xfrm>
          <a:off x="238124" y="962526"/>
          <a:ext cx="8593055" cy="509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919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1038"/>
            <a:ext cx="7886700" cy="551235"/>
          </a:xfrm>
        </p:spPr>
        <p:txBody>
          <a:bodyPr>
            <a:noAutofit/>
          </a:bodyPr>
          <a:lstStyle/>
          <a:p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Performance Comparison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8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C111B6-584B-4548-B15A-AB26119C7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34372"/>
              </p:ext>
            </p:extLst>
          </p:nvPr>
        </p:nvGraphicFramePr>
        <p:xfrm>
          <a:off x="738187" y="3543246"/>
          <a:ext cx="766762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1D7AF77-BF92-42B0-8FDD-44B40D32D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160056"/>
              </p:ext>
            </p:extLst>
          </p:nvPr>
        </p:nvGraphicFramePr>
        <p:xfrm>
          <a:off x="738187" y="903150"/>
          <a:ext cx="766762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497AD27-ABCB-47EC-B841-ABF54C57F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74" y="6276488"/>
            <a:ext cx="72580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We Set Targets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9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AFE7AB-7F80-4F9A-99B3-4F6BDE320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5" y="1918044"/>
            <a:ext cx="8148975" cy="4077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379FF8-A891-4757-B198-55FE59660E80}"/>
              </a:ext>
            </a:extLst>
          </p:cNvPr>
          <p:cNvSpPr txBox="1"/>
          <p:nvPr/>
        </p:nvSpPr>
        <p:spPr>
          <a:xfrm>
            <a:off x="6031149" y="365127"/>
            <a:ext cx="258017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Good roads cost less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If we maintain assets in good condition, we can minimize their lifecycle cost.  In the long run, this allows us to invest in other priorities.</a:t>
            </a:r>
          </a:p>
        </p:txBody>
      </p:sp>
    </p:spTree>
    <p:extLst>
      <p:ext uri="{BB962C8B-B14F-4D97-AF65-F5344CB8AC3E}">
        <p14:creationId xmlns:p14="http://schemas.microsoft.com/office/powerpoint/2010/main" val="35977368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T Theme">
      <a:majorFont>
        <a:latin typeface="Eurosta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FC832E9778943BE123BC060D0C402" ma:contentTypeVersion="6" ma:contentTypeDescription="Create a new document." ma:contentTypeScope="" ma:versionID="b1dbf238d6db2eac543c231ec599f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2873021d8c0cf1fb09921515ab28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FC743A-3234-4614-AC5D-316F823B12E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2DDEB6-ADFE-4A58-ADAE-0FF2F95E6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5CE887-A13D-474C-95F1-77E42537E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3745</TotalTime>
  <Words>603</Words>
  <Application>Microsoft Office PowerPoint</Application>
  <PresentationFormat>On-screen Show (4:3)</PresentationFormat>
  <Paragraphs>205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Eurostar</vt:lpstr>
      <vt:lpstr>Microsoft Sans Serif</vt:lpstr>
      <vt:lpstr>1_Office Theme</vt:lpstr>
      <vt:lpstr>Office Theme</vt:lpstr>
      <vt:lpstr>PowerPoint Presentation</vt:lpstr>
      <vt:lpstr>PowerPoint Presentation</vt:lpstr>
      <vt:lpstr>Information to Inform Decisions</vt:lpstr>
      <vt:lpstr>PowerPoint Presentation</vt:lpstr>
      <vt:lpstr>Cost Comparisons for Investment Options</vt:lpstr>
      <vt:lpstr>Program Summary</vt:lpstr>
      <vt:lpstr>Stewardship Funding Summary</vt:lpstr>
      <vt:lpstr>Stewardship Performance Comparison</vt:lpstr>
      <vt:lpstr>How We Set Targets</vt:lpstr>
      <vt:lpstr>Summary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Matthew.Haubrich@iowadot.us</dc:creator>
  <cp:lastModifiedBy>Haubrich, Matthew</cp:lastModifiedBy>
  <cp:revision>180</cp:revision>
  <dcterms:created xsi:type="dcterms:W3CDTF">2017-11-22T13:15:27Z</dcterms:created>
  <dcterms:modified xsi:type="dcterms:W3CDTF">2021-03-02T16:21:50Z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0x01010021DFC832E9778943BE123BC060D0C402</vt:lpwstr>
  </property>
  <property fmtid="{D5CDD505-2E9C-101B-9397-08002B2CF9AE}" pid="3" name="_dlc_DocIdItemGuid">
    <vt:lpwstr>5e519d89-9d1d-432a-bd73-ff7dd666682b</vt:lpwstr>
  </property>
</Properties>
</file>