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881" r:id="rId1"/>
  </p:sldMasterIdLst>
  <p:notesMasterIdLst>
    <p:notesMasterId r:id="rId32"/>
  </p:notesMasterIdLst>
  <p:handoutMasterIdLst>
    <p:handoutMasterId r:id="rId33"/>
  </p:handoutMasterIdLst>
  <p:sldIdLst>
    <p:sldId id="633" r:id="rId2"/>
    <p:sldId id="825" r:id="rId3"/>
    <p:sldId id="703" r:id="rId4"/>
    <p:sldId id="727" r:id="rId5"/>
    <p:sldId id="716" r:id="rId6"/>
    <p:sldId id="764" r:id="rId7"/>
    <p:sldId id="835" r:id="rId8"/>
    <p:sldId id="719" r:id="rId9"/>
    <p:sldId id="720" r:id="rId10"/>
    <p:sldId id="836" r:id="rId11"/>
    <p:sldId id="837" r:id="rId12"/>
    <p:sldId id="838" r:id="rId13"/>
    <p:sldId id="847" r:id="rId14"/>
    <p:sldId id="848" r:id="rId15"/>
    <p:sldId id="849" r:id="rId16"/>
    <p:sldId id="851" r:id="rId17"/>
    <p:sldId id="850" r:id="rId18"/>
    <p:sldId id="832" r:id="rId19"/>
    <p:sldId id="834" r:id="rId20"/>
    <p:sldId id="843" r:id="rId21"/>
    <p:sldId id="844" r:id="rId22"/>
    <p:sldId id="845" r:id="rId23"/>
    <p:sldId id="846" r:id="rId24"/>
    <p:sldId id="842" r:id="rId25"/>
    <p:sldId id="839" r:id="rId26"/>
    <p:sldId id="840" r:id="rId27"/>
    <p:sldId id="841" r:id="rId28"/>
    <p:sldId id="759" r:id="rId29"/>
    <p:sldId id="830" r:id="rId30"/>
    <p:sldId id="662" r:id="rId3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99"/>
    <a:srgbClr val="FFFFCC"/>
    <a:srgbClr val="FF0000"/>
    <a:srgbClr val="0000FF"/>
    <a:srgbClr val="990099"/>
    <a:srgbClr val="0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74" autoAdjust="0"/>
    <p:restoredTop sz="90151" autoAdjust="0"/>
  </p:normalViewPr>
  <p:slideViewPr>
    <p:cSldViewPr snapToGrid="0">
      <p:cViewPr varScale="1">
        <p:scale>
          <a:sx n="113" d="100"/>
          <a:sy n="113" d="100"/>
        </p:scale>
        <p:origin x="120" y="8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508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Interstate Stewardship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197.6</c:v>
                </c:pt>
                <c:pt idx="1">
                  <c:v>162.1</c:v>
                </c:pt>
                <c:pt idx="2">
                  <c:v>143.5</c:v>
                </c:pt>
                <c:pt idx="3">
                  <c:v>151.69999999999999</c:v>
                </c:pt>
                <c:pt idx="4">
                  <c:v>149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7D-46B1-A4A5-91A4D9E6EC9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Major Interstate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288</c:v>
                </c:pt>
                <c:pt idx="1">
                  <c:v>90</c:v>
                </c:pt>
                <c:pt idx="2">
                  <c:v>70.5</c:v>
                </c:pt>
                <c:pt idx="3">
                  <c:v>109.6</c:v>
                </c:pt>
                <c:pt idx="4">
                  <c:v>76.5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7D-46B1-A4A5-91A4D9E6EC9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Non-Interstate Pavement Modernization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117.7</c:v>
                </c:pt>
                <c:pt idx="1">
                  <c:v>140</c:v>
                </c:pt>
                <c:pt idx="2">
                  <c:v>145</c:v>
                </c:pt>
                <c:pt idx="3">
                  <c:v>150</c:v>
                </c:pt>
                <c:pt idx="4">
                  <c:v>155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C7D-46B1-A4A5-91A4D9E6EC9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Non-Interstate Bridge Modernization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  <c:pt idx="0">
                  <c:v>64.5</c:v>
                </c:pt>
                <c:pt idx="1">
                  <c:v>101.7</c:v>
                </c:pt>
                <c:pt idx="2">
                  <c:v>110.6</c:v>
                </c:pt>
                <c:pt idx="3">
                  <c:v>125.8</c:v>
                </c:pt>
                <c:pt idx="4">
                  <c:v>140.30000000000001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C7D-46B1-A4A5-91A4D9E6EC9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Non-Interstate Capacity/Enhancement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Sheet1!$F$2:$F$6</c:f>
              <c:numCache>
                <c:formatCode>General</c:formatCode>
                <c:ptCount val="5"/>
                <c:pt idx="0">
                  <c:v>133.69999999999999</c:v>
                </c:pt>
                <c:pt idx="1">
                  <c:v>190.5</c:v>
                </c:pt>
                <c:pt idx="2">
                  <c:v>266.3</c:v>
                </c:pt>
                <c:pt idx="3">
                  <c:v>129</c:v>
                </c:pt>
                <c:pt idx="4">
                  <c:v>139.9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C7D-46B1-A4A5-91A4D9E6EC9C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Safety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Sheet1!$G$2:$G$6</c:f>
              <c:numCache>
                <c:formatCode>General</c:formatCode>
                <c:ptCount val="5"/>
                <c:pt idx="0">
                  <c:v>31.9</c:v>
                </c:pt>
                <c:pt idx="1">
                  <c:v>31</c:v>
                </c:pt>
                <c:pt idx="2">
                  <c:v>32</c:v>
                </c:pt>
                <c:pt idx="3">
                  <c:v>33</c:v>
                </c:pt>
                <c:pt idx="4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C7D-46B1-A4A5-91A4D9E6EC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04230792"/>
        <c:axId val="604233744"/>
      </c:barChart>
      <c:catAx>
        <c:axId val="604230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4233744"/>
        <c:crosses val="autoZero"/>
        <c:auto val="1"/>
        <c:lblAlgn val="ctr"/>
        <c:lblOffset val="100"/>
        <c:noMultiLvlLbl val="0"/>
      </c:catAx>
      <c:valAx>
        <c:axId val="604233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4230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777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777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02E9FA6-72E5-485C-9AC8-94B66A78EA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53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777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696913"/>
            <a:ext cx="4630737" cy="3471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145" y="4398283"/>
            <a:ext cx="5140112" cy="416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777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fld id="{E7669DD5-6282-41B8-9E81-F6594F2D7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485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888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12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3208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13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0765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14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59666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15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95717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17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62766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18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44378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19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25024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77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B6BD1137-7CB8-4BAC-81D8-69FE8A93D38B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84CE5A-0D8A-4329-A297-0250A4F5DE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4354F-195E-4620-9BBF-EE1CA0AFF5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09625" y="609600"/>
            <a:ext cx="7958138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9E343-2B46-47EA-9E0A-C9FF6D1503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08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6018F-02C5-492A-A396-60FCB4AFE8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EA00E3-29D0-4240-843B-43CFF80D3D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C0A35A-7F2A-4818-BE4F-BD985AAD31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550D3-1F65-4CDB-9A8E-82FEAFC52E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A245A-4344-4ADD-88E1-2801F720F3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3C34-C3E1-402C-B999-0740D77D1EB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88A0CD-188E-41B4-85D2-A4D943DD92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0310A5-C358-4C54-90DC-01EB34AE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82" r:id="rId1"/>
    <p:sldLayoutId id="2147484883" r:id="rId2"/>
    <p:sldLayoutId id="2147484884" r:id="rId3"/>
    <p:sldLayoutId id="2147484885" r:id="rId4"/>
    <p:sldLayoutId id="2147484886" r:id="rId5"/>
    <p:sldLayoutId id="2147484887" r:id="rId6"/>
    <p:sldLayoutId id="2147484888" r:id="rId7"/>
    <p:sldLayoutId id="2147484889" r:id="rId8"/>
    <p:sldLayoutId id="2147484890" r:id="rId9"/>
    <p:sldLayoutId id="2147484891" r:id="rId10"/>
    <p:sldLayoutId id="2147484892" r:id="rId11"/>
    <p:sldLayoutId id="2147484893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24763"/>
            <a:ext cx="7772400" cy="415733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2022-2026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Highway Program 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Development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sz="1400" i="1" dirty="0">
                <a:solidFill>
                  <a:srgbClr val="FF0000"/>
                </a:solidFill>
                <a:latin typeface="Helvetica" pitchFamily="34" charset="0"/>
                <a:cs typeface="Helvetica" pitchFamily="34" charset="0"/>
              </a:rPr>
            </a:br>
            <a:endParaRPr lang="en-US" sz="1400" i="1" dirty="0">
              <a:solidFill>
                <a:srgbClr val="FF000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7783997" y="327293"/>
            <a:ext cx="99899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9, 2021</a:t>
            </a:r>
          </a:p>
        </p:txBody>
      </p:sp>
    </p:spTree>
    <p:extLst>
      <p:ext uri="{BB962C8B-B14F-4D97-AF65-F5344CB8AC3E}">
        <p14:creationId xmlns:p14="http://schemas.microsoft.com/office/powerpoint/2010/main" val="670708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1865313"/>
            <a:ext cx="9144000" cy="4890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Estimated Income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A.  Primary Road Fund (PRF)	719.0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5.0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721.2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5.1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725.8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6.7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729.8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7.2</a:t>
            </a:r>
            <a:endParaRPr lang="en-US" sz="10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B.  Est. TIME-21 Revenue to PRF	135.0		135.0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135.0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1000" dirty="0">
                <a:latin typeface="Helvetica" pitchFamily="34" charset="0"/>
              </a:rPr>
              <a:t>135.0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endParaRPr lang="en-US" sz="10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C.  Miscellaneous (State)	25.0		25.0		25.0	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25.0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D.  Federal-Aid (Formula)                               	     365.7             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 7.0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365.7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7.0 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365.7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7.0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365.7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7.0 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endParaRPr lang="en-US" sz="10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(based on $</a:t>
            </a:r>
            <a:r>
              <a:rPr lang="en-US" sz="1000" dirty="0">
                <a:latin typeface="Helvetica" pitchFamily="34" charset="0"/>
              </a:rPr>
              <a:t>280M 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solidFill>
                <a:srgbClr val="FF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	Estimated Income Total	1244.7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12.0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1246.9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12.1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1251.5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13.7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1255.5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14.2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endParaRPr lang="en-US" sz="10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Allocations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E.  Budget (PRF)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  	       Operations/Maintenance	363.8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-9.8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375.5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-10.7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387.0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-10.3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398.6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-10.1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F.  Emergency, Contingency, U-STEP,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	C-STEP, Traffic Control Devices, Roadside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	Improvements, Research, Byways, Others	45.3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0.3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45.3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0.5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45.3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0.8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45.3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1.0 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G.  Statewide Consultant Services	85.0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85.0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 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85.0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 	</a:t>
            </a:r>
            <a:r>
              <a:rPr lang="en-US" sz="1000" dirty="0">
                <a:latin typeface="Helvetica" pitchFamily="34" charset="0"/>
              </a:rPr>
              <a:t>85.0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 </a:t>
            </a:r>
            <a:r>
              <a:rPr lang="en-US" sz="1000" dirty="0">
                <a:solidFill>
                  <a:srgbClr val="00B050"/>
                </a:solidFill>
                <a:latin typeface="Helvetica" pitchFamily="34" charset="0"/>
              </a:rPr>
              <a:t> 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H.  Statewide Contract Maintenance	35.4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0.5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35.4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1.0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35.4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1.5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35.4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2.0 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I.  RR Crossing Protection	5.0		5.0		5.0		5.0	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solidFill>
                <a:srgbClr val="FF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Allocations Total	534.5	    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-9.0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546.2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-9.2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557.7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-8.0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569.3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-7.1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endParaRPr lang="en-US" sz="10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Funds Available for ROW/Construction	710.2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21.0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700.7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21.3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693.8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21.7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686.2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21.3</a:t>
            </a:r>
            <a:endParaRPr lang="en-US" sz="8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endParaRPr lang="en-US" sz="1000" dirty="0">
              <a:solidFill>
                <a:srgbClr val="000000"/>
              </a:solidFill>
              <a:latin typeface="Helvetica" pitchFamily="34" charset="0"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1262063"/>
            <a:ext cx="9144000" cy="502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ClrTx/>
              <a:buFontTx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</a:pPr>
            <a:r>
              <a:rPr lang="en-US" sz="12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2022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2022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2023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2023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2024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2024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2025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2025</a:t>
            </a:r>
            <a:r>
              <a:rPr lang="en-US" sz="1000" dirty="0">
                <a:solidFill>
                  <a:srgbClr val="FF9900"/>
                </a:solidFill>
                <a:latin typeface="Helvetica" pitchFamily="34" charset="0"/>
              </a:rPr>
              <a:t>	</a:t>
            </a:r>
          </a:p>
          <a:p>
            <a:pPr>
              <a:lnSpc>
                <a:spcPct val="50000"/>
              </a:lnSpc>
              <a:spcBef>
                <a:spcPct val="50000"/>
              </a:spcBef>
              <a:buClrTx/>
              <a:buFontTx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(Mar ‘20)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(Mar ‘21)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(Mar ‘20) </a:t>
            </a:r>
            <a:r>
              <a:rPr lang="en-US" sz="1000" dirty="0">
                <a:solidFill>
                  <a:srgbClr val="0000FF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(Mar ‘21)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(Mar ‘20) 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(Mar ‘21)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(Mar ‘20) </a:t>
            </a:r>
            <a:r>
              <a:rPr lang="en-US" sz="1000" dirty="0">
                <a:solidFill>
                  <a:srgbClr val="0000FF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(Mar ‘21)</a:t>
            </a:r>
            <a:r>
              <a:rPr lang="en-US" sz="1000" dirty="0">
                <a:solidFill>
                  <a:srgbClr val="00B050"/>
                </a:solidFill>
                <a:latin typeface="Helvetica" pitchFamily="34" charset="0"/>
              </a:rPr>
              <a:t>	</a:t>
            </a:r>
          </a:p>
          <a:p>
            <a:pPr>
              <a:lnSpc>
                <a:spcPct val="50000"/>
              </a:lnSpc>
              <a:spcBef>
                <a:spcPct val="50000"/>
              </a:spcBef>
              <a:buClrTx/>
              <a:buFontTx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</a:pPr>
            <a:r>
              <a:rPr lang="en-US" sz="1000" dirty="0">
                <a:solidFill>
                  <a:srgbClr val="FF9900"/>
                </a:solidFill>
                <a:latin typeface="Helvetica" pitchFamily="34" charset="0"/>
              </a:rPr>
              <a:t>	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change</a:t>
            </a:r>
            <a:r>
              <a:rPr lang="en-US" sz="1000" dirty="0">
                <a:solidFill>
                  <a:srgbClr val="0000FF"/>
                </a:solidFill>
                <a:latin typeface="Helvetica" pitchFamily="34" charset="0"/>
              </a:rPr>
              <a:t>	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change</a:t>
            </a:r>
            <a:r>
              <a:rPr lang="en-US" sz="1000" dirty="0">
                <a:solidFill>
                  <a:srgbClr val="0000FF"/>
                </a:solidFill>
                <a:latin typeface="Helvetica" pitchFamily="34" charset="0"/>
              </a:rPr>
              <a:t>	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change</a:t>
            </a:r>
            <a:r>
              <a:rPr lang="en-US" sz="1000" dirty="0">
                <a:solidFill>
                  <a:srgbClr val="0000FF"/>
                </a:solidFill>
                <a:latin typeface="Helvetica" pitchFamily="34" charset="0"/>
              </a:rPr>
              <a:t>	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change</a:t>
            </a:r>
          </a:p>
        </p:txBody>
      </p:sp>
      <p:sp>
        <p:nvSpPr>
          <p:cNvPr id="22532" name="Rectangle 6"/>
          <p:cNvSpPr>
            <a:spLocks noChangeArrowheads="1"/>
          </p:cNvSpPr>
          <p:nvPr/>
        </p:nvSpPr>
        <p:spPr bwMode="auto">
          <a:xfrm>
            <a:off x="0" y="385763"/>
            <a:ext cx="9144000" cy="71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2022 - 2025 Highway Program Funding </a:t>
            </a:r>
            <a:r>
              <a:rPr lang="en-US" sz="2000" dirty="0">
                <a:solidFill>
                  <a:srgbClr val="008000"/>
                </a:solidFill>
                <a:latin typeface="Arial" charset="0"/>
              </a:rPr>
              <a:t>with Possible Changes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That Could Impact Funds Available for ROW/Construction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Arial" charset="0"/>
              </a:rPr>
              <a:t>For Highway Planning Purposes Only (x $1,000,000)</a:t>
            </a:r>
          </a:p>
        </p:txBody>
      </p:sp>
      <p:sp>
        <p:nvSpPr>
          <p:cNvPr id="22533" name="Line 13"/>
          <p:cNvSpPr>
            <a:spLocks noChangeShapeType="1"/>
          </p:cNvSpPr>
          <p:nvPr/>
        </p:nvSpPr>
        <p:spPr bwMode="auto">
          <a:xfrm>
            <a:off x="7343775" y="17367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4" name="Line 14"/>
          <p:cNvSpPr>
            <a:spLocks noChangeShapeType="1"/>
          </p:cNvSpPr>
          <p:nvPr/>
        </p:nvSpPr>
        <p:spPr bwMode="auto">
          <a:xfrm>
            <a:off x="4133850" y="33496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Line 15"/>
          <p:cNvSpPr>
            <a:spLocks noChangeShapeType="1"/>
          </p:cNvSpPr>
          <p:nvPr/>
        </p:nvSpPr>
        <p:spPr bwMode="auto">
          <a:xfrm>
            <a:off x="5429250" y="33496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16"/>
          <p:cNvSpPr>
            <a:spLocks noChangeShapeType="1"/>
          </p:cNvSpPr>
          <p:nvPr/>
        </p:nvSpPr>
        <p:spPr bwMode="auto">
          <a:xfrm>
            <a:off x="2881313" y="335280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17"/>
          <p:cNvSpPr>
            <a:spLocks noChangeShapeType="1"/>
          </p:cNvSpPr>
          <p:nvPr/>
        </p:nvSpPr>
        <p:spPr bwMode="auto">
          <a:xfrm>
            <a:off x="6710363" y="3348038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Line 19"/>
          <p:cNvSpPr>
            <a:spLocks noChangeShapeType="1"/>
          </p:cNvSpPr>
          <p:nvPr/>
        </p:nvSpPr>
        <p:spPr bwMode="auto">
          <a:xfrm>
            <a:off x="3505200" y="33496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Line 20"/>
          <p:cNvSpPr>
            <a:spLocks noChangeShapeType="1"/>
          </p:cNvSpPr>
          <p:nvPr/>
        </p:nvSpPr>
        <p:spPr bwMode="auto">
          <a:xfrm>
            <a:off x="4791075" y="33496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Line 21"/>
          <p:cNvSpPr>
            <a:spLocks noChangeShapeType="1"/>
          </p:cNvSpPr>
          <p:nvPr/>
        </p:nvSpPr>
        <p:spPr bwMode="auto">
          <a:xfrm>
            <a:off x="6105525" y="33496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1" name="Line 22"/>
          <p:cNvSpPr>
            <a:spLocks noChangeShapeType="1"/>
          </p:cNvSpPr>
          <p:nvPr/>
        </p:nvSpPr>
        <p:spPr bwMode="auto">
          <a:xfrm>
            <a:off x="7324725" y="33496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2" name="Line 23"/>
          <p:cNvSpPr>
            <a:spLocks noChangeShapeType="1"/>
          </p:cNvSpPr>
          <p:nvPr/>
        </p:nvSpPr>
        <p:spPr bwMode="auto">
          <a:xfrm>
            <a:off x="4143375" y="55340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3" name="Line 24"/>
          <p:cNvSpPr>
            <a:spLocks noChangeShapeType="1"/>
          </p:cNvSpPr>
          <p:nvPr/>
        </p:nvSpPr>
        <p:spPr bwMode="auto">
          <a:xfrm>
            <a:off x="5438775" y="551497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4" name="Line 25"/>
          <p:cNvSpPr>
            <a:spLocks noChangeShapeType="1"/>
          </p:cNvSpPr>
          <p:nvPr/>
        </p:nvSpPr>
        <p:spPr bwMode="auto">
          <a:xfrm>
            <a:off x="2863850" y="55467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5" name="Line 26"/>
          <p:cNvSpPr>
            <a:spLocks noChangeShapeType="1"/>
          </p:cNvSpPr>
          <p:nvPr/>
        </p:nvSpPr>
        <p:spPr bwMode="auto">
          <a:xfrm>
            <a:off x="6719888" y="5513388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6" name="Line 28"/>
          <p:cNvSpPr>
            <a:spLocks noChangeShapeType="1"/>
          </p:cNvSpPr>
          <p:nvPr/>
        </p:nvSpPr>
        <p:spPr bwMode="auto">
          <a:xfrm>
            <a:off x="3517900" y="554355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7" name="Line 29"/>
          <p:cNvSpPr>
            <a:spLocks noChangeShapeType="1"/>
          </p:cNvSpPr>
          <p:nvPr/>
        </p:nvSpPr>
        <p:spPr bwMode="auto">
          <a:xfrm>
            <a:off x="4781550" y="552450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8" name="Line 30"/>
          <p:cNvSpPr>
            <a:spLocks noChangeShapeType="1"/>
          </p:cNvSpPr>
          <p:nvPr/>
        </p:nvSpPr>
        <p:spPr bwMode="auto">
          <a:xfrm>
            <a:off x="6086475" y="551497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9" name="Line 31"/>
          <p:cNvSpPr>
            <a:spLocks noChangeShapeType="1"/>
          </p:cNvSpPr>
          <p:nvPr/>
        </p:nvSpPr>
        <p:spPr bwMode="auto">
          <a:xfrm>
            <a:off x="7334250" y="550545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0" name="Line 34"/>
          <p:cNvSpPr>
            <a:spLocks noChangeShapeType="1"/>
          </p:cNvSpPr>
          <p:nvPr/>
        </p:nvSpPr>
        <p:spPr bwMode="auto">
          <a:xfrm>
            <a:off x="4140200" y="6091238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1" name="Line 35"/>
          <p:cNvSpPr>
            <a:spLocks noChangeShapeType="1"/>
          </p:cNvSpPr>
          <p:nvPr/>
        </p:nvSpPr>
        <p:spPr bwMode="auto">
          <a:xfrm>
            <a:off x="5435600" y="6091238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2" name="Line 36"/>
          <p:cNvSpPr>
            <a:spLocks noChangeShapeType="1"/>
          </p:cNvSpPr>
          <p:nvPr/>
        </p:nvSpPr>
        <p:spPr bwMode="auto">
          <a:xfrm>
            <a:off x="2838450" y="6103938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3" name="Line 37"/>
          <p:cNvSpPr>
            <a:spLocks noChangeShapeType="1"/>
          </p:cNvSpPr>
          <p:nvPr/>
        </p:nvSpPr>
        <p:spPr bwMode="auto">
          <a:xfrm>
            <a:off x="6716713" y="609917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4" name="Line 39"/>
          <p:cNvSpPr>
            <a:spLocks noChangeShapeType="1"/>
          </p:cNvSpPr>
          <p:nvPr/>
        </p:nvSpPr>
        <p:spPr bwMode="auto">
          <a:xfrm>
            <a:off x="3502025" y="6100763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5" name="Line 40"/>
          <p:cNvSpPr>
            <a:spLocks noChangeShapeType="1"/>
          </p:cNvSpPr>
          <p:nvPr/>
        </p:nvSpPr>
        <p:spPr bwMode="auto">
          <a:xfrm>
            <a:off x="4778375" y="6091238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6" name="Line 41"/>
          <p:cNvSpPr>
            <a:spLocks noChangeShapeType="1"/>
          </p:cNvSpPr>
          <p:nvPr/>
        </p:nvSpPr>
        <p:spPr bwMode="auto">
          <a:xfrm>
            <a:off x="6083300" y="6091238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7" name="Line 42"/>
          <p:cNvSpPr>
            <a:spLocks noChangeShapeType="1"/>
          </p:cNvSpPr>
          <p:nvPr/>
        </p:nvSpPr>
        <p:spPr bwMode="auto">
          <a:xfrm>
            <a:off x="7331075" y="6091238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0" name="Line 4"/>
          <p:cNvSpPr>
            <a:spLocks noChangeShapeType="1"/>
          </p:cNvSpPr>
          <p:nvPr/>
        </p:nvSpPr>
        <p:spPr bwMode="auto">
          <a:xfrm>
            <a:off x="4191000" y="17367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1" name="Line 5"/>
          <p:cNvSpPr>
            <a:spLocks noChangeShapeType="1"/>
          </p:cNvSpPr>
          <p:nvPr/>
        </p:nvSpPr>
        <p:spPr bwMode="auto">
          <a:xfrm>
            <a:off x="5495925" y="17367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2" name="Line 7"/>
          <p:cNvSpPr>
            <a:spLocks noChangeShapeType="1"/>
          </p:cNvSpPr>
          <p:nvPr/>
        </p:nvSpPr>
        <p:spPr bwMode="auto">
          <a:xfrm>
            <a:off x="2900363" y="173037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3" name="Line 8"/>
          <p:cNvSpPr>
            <a:spLocks noChangeShapeType="1"/>
          </p:cNvSpPr>
          <p:nvPr/>
        </p:nvSpPr>
        <p:spPr bwMode="auto">
          <a:xfrm>
            <a:off x="6767513" y="1735138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4" name="Line 10"/>
          <p:cNvSpPr>
            <a:spLocks noChangeShapeType="1"/>
          </p:cNvSpPr>
          <p:nvPr/>
        </p:nvSpPr>
        <p:spPr bwMode="auto">
          <a:xfrm>
            <a:off x="3543300" y="17367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5" name="Line 11"/>
          <p:cNvSpPr>
            <a:spLocks noChangeShapeType="1"/>
          </p:cNvSpPr>
          <p:nvPr/>
        </p:nvSpPr>
        <p:spPr bwMode="auto">
          <a:xfrm>
            <a:off x="4829175" y="17367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6" name="Line 12"/>
          <p:cNvSpPr>
            <a:spLocks noChangeShapeType="1"/>
          </p:cNvSpPr>
          <p:nvPr/>
        </p:nvSpPr>
        <p:spPr bwMode="auto">
          <a:xfrm>
            <a:off x="6143625" y="17367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Rectangle 6"/>
          <p:cNvSpPr>
            <a:spLocks noChangeArrowheads="1"/>
          </p:cNvSpPr>
          <p:nvPr/>
        </p:nvSpPr>
        <p:spPr bwMode="auto">
          <a:xfrm>
            <a:off x="7975379" y="167805"/>
            <a:ext cx="99899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9, 2021</a:t>
            </a:r>
          </a:p>
        </p:txBody>
      </p:sp>
      <p:sp>
        <p:nvSpPr>
          <p:cNvPr id="40" name="Slide Number Placeholder 5">
            <a:extLst>
              <a:ext uri="{FF2B5EF4-FFF2-40B4-BE49-F238E27FC236}">
                <a16:creationId xmlns:a16="http://schemas.microsoft.com/office/drawing/2014/main" id="{695BA5F0-DAF0-48B8-AAD0-982115C0C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10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902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1865313"/>
            <a:ext cx="9144000" cy="4498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Estimated Income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A.  Primary Road Fund (PRF)	724.0</a:t>
            </a:r>
            <a:r>
              <a:rPr lang="en-US" sz="1000" dirty="0">
                <a:latin typeface="Helvetica" pitchFamily="34" charset="0"/>
              </a:rPr>
              <a:t>		726.3		732.5		737.0		743.3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B.  Est. TIME-21 Revenue to PRF	135.0		135.0		135.0		135.0		135.0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C.  Miscellaneous (State)	25.0		25.0		25.0		25.0		25.0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D.  Federal-Aid (Formula)                               	     372.7             		372.7	  	372.7	 	372.7	 	372.7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	Estimated Income Total	1256.7		1259.0		1265.2		1269.7		1276.0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Allocations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E.  Budget (PRF)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  	       Operations/Maintenance	354.0		364.8		376.7		388.5		400.4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F.  Emergency, Contingency, U-STEP,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	C-STEP, Traffic Control Devices, Roadside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	Improvements, Research, Byways, Others	45.6		45.8		46.1		46.3		46.3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G.  Statewide Consultant Services	85.0		85.0	 	85.0	 	85.0	 	85.0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H.  Statewide Contract Maintenance	35.9		36.4		36.9		37.4		37.9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I.  RR Crossing Protection	5.0		5.0		5.0		5.0		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	Allocations Total	525.5		537.0		549.7		562.2		574.6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Funds Available for ROW/Construction	731.2		722.0		715.5	 	707.5	  	701.4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1442816"/>
            <a:ext cx="9144000" cy="348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ClrTx/>
              <a:buFontTx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</a:pPr>
            <a:r>
              <a:rPr lang="en-US" sz="12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2022		2023		2024	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2025	</a:t>
            </a:r>
            <a:r>
              <a:rPr lang="en-US" sz="1000" dirty="0">
                <a:solidFill>
                  <a:srgbClr val="FF99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2026</a:t>
            </a:r>
          </a:p>
          <a:p>
            <a:pPr>
              <a:lnSpc>
                <a:spcPct val="50000"/>
              </a:lnSpc>
              <a:spcBef>
                <a:spcPct val="50000"/>
              </a:spcBef>
              <a:buClrTx/>
              <a:buFontTx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	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sz="1000" dirty="0">
              <a:solidFill>
                <a:srgbClr val="0000FF"/>
              </a:solidFill>
              <a:latin typeface="Helvetica" pitchFamily="34" charset="0"/>
            </a:endParaRPr>
          </a:p>
        </p:txBody>
      </p:sp>
      <p:sp>
        <p:nvSpPr>
          <p:cNvPr id="22532" name="Rectangle 6"/>
          <p:cNvSpPr>
            <a:spLocks noChangeArrowheads="1"/>
          </p:cNvSpPr>
          <p:nvPr/>
        </p:nvSpPr>
        <p:spPr bwMode="auto">
          <a:xfrm>
            <a:off x="0" y="385763"/>
            <a:ext cx="9144000" cy="71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2022 – 2026 Highway Program Funding 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Available for ROW/Construction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Arial" charset="0"/>
              </a:rPr>
              <a:t>For Highway Planning Purposes Only (x $1,000,000)</a:t>
            </a:r>
          </a:p>
        </p:txBody>
      </p:sp>
      <p:sp>
        <p:nvSpPr>
          <p:cNvPr id="22533" name="Line 13"/>
          <p:cNvSpPr>
            <a:spLocks noChangeShapeType="1"/>
          </p:cNvSpPr>
          <p:nvPr/>
        </p:nvSpPr>
        <p:spPr bwMode="auto">
          <a:xfrm>
            <a:off x="7944118" y="173037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4" name="Line 14"/>
          <p:cNvSpPr>
            <a:spLocks noChangeShapeType="1"/>
          </p:cNvSpPr>
          <p:nvPr/>
        </p:nvSpPr>
        <p:spPr bwMode="auto">
          <a:xfrm>
            <a:off x="4133850" y="3126332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Line 15"/>
          <p:cNvSpPr>
            <a:spLocks noChangeShapeType="1"/>
          </p:cNvSpPr>
          <p:nvPr/>
        </p:nvSpPr>
        <p:spPr bwMode="auto">
          <a:xfrm>
            <a:off x="5429250" y="3126332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16"/>
          <p:cNvSpPr>
            <a:spLocks noChangeShapeType="1"/>
          </p:cNvSpPr>
          <p:nvPr/>
        </p:nvSpPr>
        <p:spPr bwMode="auto">
          <a:xfrm>
            <a:off x="2881313" y="3129507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17"/>
          <p:cNvSpPr>
            <a:spLocks noChangeShapeType="1"/>
          </p:cNvSpPr>
          <p:nvPr/>
        </p:nvSpPr>
        <p:spPr bwMode="auto">
          <a:xfrm>
            <a:off x="6710363" y="312474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1" name="Line 22"/>
          <p:cNvSpPr>
            <a:spLocks noChangeShapeType="1"/>
          </p:cNvSpPr>
          <p:nvPr/>
        </p:nvSpPr>
        <p:spPr bwMode="auto">
          <a:xfrm>
            <a:off x="7944118" y="3129507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2" name="Line 23"/>
          <p:cNvSpPr>
            <a:spLocks noChangeShapeType="1"/>
          </p:cNvSpPr>
          <p:nvPr/>
        </p:nvSpPr>
        <p:spPr bwMode="auto">
          <a:xfrm>
            <a:off x="4143375" y="5183136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3" name="Line 24"/>
          <p:cNvSpPr>
            <a:spLocks noChangeShapeType="1"/>
          </p:cNvSpPr>
          <p:nvPr/>
        </p:nvSpPr>
        <p:spPr bwMode="auto">
          <a:xfrm>
            <a:off x="5438775" y="5164086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4" name="Line 25"/>
          <p:cNvSpPr>
            <a:spLocks noChangeShapeType="1"/>
          </p:cNvSpPr>
          <p:nvPr/>
        </p:nvSpPr>
        <p:spPr bwMode="auto">
          <a:xfrm>
            <a:off x="2863850" y="5195836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5" name="Line 26"/>
          <p:cNvSpPr>
            <a:spLocks noChangeShapeType="1"/>
          </p:cNvSpPr>
          <p:nvPr/>
        </p:nvSpPr>
        <p:spPr bwMode="auto">
          <a:xfrm>
            <a:off x="6719888" y="5162499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9" name="Line 31"/>
          <p:cNvSpPr>
            <a:spLocks noChangeShapeType="1"/>
          </p:cNvSpPr>
          <p:nvPr/>
        </p:nvSpPr>
        <p:spPr bwMode="auto">
          <a:xfrm>
            <a:off x="7944118" y="5164086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0" name="Line 34"/>
          <p:cNvSpPr>
            <a:spLocks noChangeShapeType="1"/>
          </p:cNvSpPr>
          <p:nvPr/>
        </p:nvSpPr>
        <p:spPr bwMode="auto">
          <a:xfrm>
            <a:off x="4140200" y="5740349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1" name="Line 35"/>
          <p:cNvSpPr>
            <a:spLocks noChangeShapeType="1"/>
          </p:cNvSpPr>
          <p:nvPr/>
        </p:nvSpPr>
        <p:spPr bwMode="auto">
          <a:xfrm>
            <a:off x="5435600" y="5740349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2" name="Line 36"/>
          <p:cNvSpPr>
            <a:spLocks noChangeShapeType="1"/>
          </p:cNvSpPr>
          <p:nvPr/>
        </p:nvSpPr>
        <p:spPr bwMode="auto">
          <a:xfrm>
            <a:off x="2838450" y="5753049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3" name="Line 37"/>
          <p:cNvSpPr>
            <a:spLocks noChangeShapeType="1"/>
          </p:cNvSpPr>
          <p:nvPr/>
        </p:nvSpPr>
        <p:spPr bwMode="auto">
          <a:xfrm>
            <a:off x="6716713" y="5748286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7" name="Line 42"/>
          <p:cNvSpPr>
            <a:spLocks noChangeShapeType="1"/>
          </p:cNvSpPr>
          <p:nvPr/>
        </p:nvSpPr>
        <p:spPr bwMode="auto">
          <a:xfrm>
            <a:off x="7944118" y="5739131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0" name="Line 4"/>
          <p:cNvSpPr>
            <a:spLocks noChangeShapeType="1"/>
          </p:cNvSpPr>
          <p:nvPr/>
        </p:nvSpPr>
        <p:spPr bwMode="auto">
          <a:xfrm>
            <a:off x="4191000" y="17367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1" name="Line 5"/>
          <p:cNvSpPr>
            <a:spLocks noChangeShapeType="1"/>
          </p:cNvSpPr>
          <p:nvPr/>
        </p:nvSpPr>
        <p:spPr bwMode="auto">
          <a:xfrm>
            <a:off x="5495925" y="17367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2" name="Line 7"/>
          <p:cNvSpPr>
            <a:spLocks noChangeShapeType="1"/>
          </p:cNvSpPr>
          <p:nvPr/>
        </p:nvSpPr>
        <p:spPr bwMode="auto">
          <a:xfrm>
            <a:off x="2900363" y="173037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3" name="Line 8"/>
          <p:cNvSpPr>
            <a:spLocks noChangeShapeType="1"/>
          </p:cNvSpPr>
          <p:nvPr/>
        </p:nvSpPr>
        <p:spPr bwMode="auto">
          <a:xfrm>
            <a:off x="6767513" y="1735138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auto">
          <a:xfrm>
            <a:off x="7957746" y="167805"/>
            <a:ext cx="103425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9,  2021</a:t>
            </a:r>
          </a:p>
        </p:txBody>
      </p:sp>
      <p:sp>
        <p:nvSpPr>
          <p:cNvPr id="28" name="Slide Number Placeholder 5">
            <a:extLst>
              <a:ext uri="{FF2B5EF4-FFF2-40B4-BE49-F238E27FC236}">
                <a16:creationId xmlns:a16="http://schemas.microsoft.com/office/drawing/2014/main" id="{BDAB3453-4438-434D-8FEE-2ABA8E604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11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007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432059"/>
            <a:ext cx="9144000" cy="3229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Projected Funds as of March 2020	 675.2	700.7	693.8	686.2	686.2	686.2	686.2	686.2	686.2 	686.2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182.0	146.2	152.8	177.3	170.0	175.0	180.0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115.0	140.0	145.0	150.0	155.0	165.0	175.0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 65.0	101.3	109.5	125.9	140.0	155.0	170.0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Safety Specific 	25.0	25.0	25.0	25.0	25.0	25.0	25.0	25.0	25.0	25.0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137.8	226.7	217.6	102.1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N of Mediapolis to N of IA 78					 24.8	0.1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	 12.6	27.0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US 30 ECL Lisbon to ECL Mechanicsville					17.0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	 42.9		51.5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63 NW Oskaloosa bypass					12.3	0.3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Major Interstate Capacity/System Enhancement	 200.5	111.8	68.9	125.4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Polk/Story					 2.0	1.0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Dallas					 0.2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	 50.0	50.0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 (50.1)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(50.3)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(25.0)	(19.5)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34.4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	87.8	84.7	106.2	91.2 	76.2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901436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2022-2031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93664" y="1861931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57830" y="1079340"/>
            <a:ext cx="14370" cy="449595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93663" y="4354785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12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kern="0" dirty="0">
                <a:solidFill>
                  <a:srgbClr val="000000"/>
                </a:solidFill>
                <a:latin typeface="Helvetica" pitchFamily="34" charset="0"/>
              </a:rPr>
              <a:t>March 9, 2021</a:t>
            </a:r>
          </a:p>
        </p:txBody>
      </p:sp>
      <p:sp>
        <p:nvSpPr>
          <p:cNvPr id="11" name="TextBox 28">
            <a:extLst>
              <a:ext uri="{FF2B5EF4-FFF2-40B4-BE49-F238E27FC236}">
                <a16:creationId xmlns:a16="http://schemas.microsoft.com/office/drawing/2014/main" id="{21AE6421-98C0-437A-BAE3-555C89129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363" y="433392"/>
            <a:ext cx="199947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Added 2026 project completion cost</a:t>
            </a:r>
          </a:p>
        </p:txBody>
      </p:sp>
    </p:spTree>
    <p:extLst>
      <p:ext uri="{BB962C8B-B14F-4D97-AF65-F5344CB8AC3E}">
        <p14:creationId xmlns:p14="http://schemas.microsoft.com/office/powerpoint/2010/main" val="9664496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432059"/>
            <a:ext cx="9144000" cy="4392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Projected Funds as of March 2021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731.2	722.0	715.5	707.5	701.4	701.4	701.4	701.4	701.4 	701.4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Program Balance (FY 20) Carryover	(52.3)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Federal FY 2020 Redistribution	45.8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Operations Budget Reversion (FY 20)	4.4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COVID Relief Funds	55.5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Cash Flow Adjustment	(70.0)	(35.0)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9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Projected Funds	714.6	687.0	715.5	707.5	701.4	701.4	701.4	701.4	701.4	701.4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182.0	146.2	152.8	177.3	170.0	175.0	180.0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115.0	140.0	145.0	150.0	155.0	165.0	175.0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 65.0	101.3	109.5	125.9	140.0	155.0	170.0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Safety Specific 	25.0	25.0	25.0	25.0	25.0	25.0	25.0	25.0	25.0	25.0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137.8	226.7	217.6	102.1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N of Mediapolis to N of IA 78					 24.8	0.1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	 12.6	27.0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ECL Lisbon to ECL Mechanicsville					17.0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	 42.9		51.5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63 NW Oskaloosa bypass					12.3	0.3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Major Interstate Capacity/System Enhancement	 200.5	111.8	68.9	125.4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Polk/Story					 2.0	1.0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Dallas					 0.2 		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	 50.0	50.0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 (10.7)	(64.0)	(3.3)	1.8	49.6	103.0	99.9	121.4	106.4 	91.4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901436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2022-2031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0" y="2763631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V="1">
            <a:off x="6146800" y="1079339"/>
            <a:ext cx="11030" cy="476266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131763" y="5370785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13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kern="0" dirty="0">
                <a:solidFill>
                  <a:srgbClr val="000000"/>
                </a:solidFill>
                <a:latin typeface="Helvetica" pitchFamily="34" charset="0"/>
              </a:rPr>
              <a:t>March 9, 2021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363" y="433392"/>
            <a:ext cx="1999474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</p:txBody>
      </p:sp>
    </p:spTree>
    <p:extLst>
      <p:ext uri="{BB962C8B-B14F-4D97-AF65-F5344CB8AC3E}">
        <p14:creationId xmlns:p14="http://schemas.microsoft.com/office/powerpoint/2010/main" val="9532766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432059"/>
            <a:ext cx="9144000" cy="4323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Projected Funds as of March 2021	714.6	687.0	715.5	707.5	701.4	 701.4 	 701.4 	 701.4 	 701.4 	 701.4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FY 2021 Projects Rescheduled	40.1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solidFill>
                <a:srgbClr val="008000"/>
              </a:solidFill>
              <a:latin typeface="Helvetica" pitchFamily="34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pitchFamily="34" charset="0"/>
                <a:ea typeface="Helvetica" charset="0"/>
                <a:cs typeface="Helvetica" charset="0"/>
              </a:rPr>
              <a:t>Projected Funds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754.7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687.0	715.5	707.5	701.4	 701.4 	 701.4 	 701.4 	 701.4 	 701.4 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endParaRPr lang="en-US" sz="9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182.0	146.2	152.8	177.3	170.0	175.0	180.0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Interstate Stewardship	1.2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115.0	140.0	145.0	150.0	155.0	165.0	175.0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 65.0	101.3	109.5	125.9	140.0	155.0	170.0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Safety Specific 	25.0	25.0	25.0	25.0	25.0	25.0	25.0	25.0	25.0	25.0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137.8	226.7	217.6	102.1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Non-Interstate Capacity/System Enhancement 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11.6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N of Mediapolis to N of IA 78					 24.8	0.1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	 12.6	27.0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ECL Lisbon to ECL Mechanicsville					17.0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	 42.9		51.5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63 NW Oskaloosa bypass					12.3	0.3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Major Interstate Capacity/System Enhancement	 200.5	111.8	68.9	125.4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Major Interstate Capacity/System Enhancement 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27.3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Polk/Story					 2.0	1.0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Dallas					 0.2 		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	 50.0	50.0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 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(10.7)	(64.0)	(3.3)	1.8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49.6	103.0	99.9	121.4	106.4 	91.4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901436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2022-2031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0" y="2242931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V="1">
            <a:off x="6146800" y="1079339"/>
            <a:ext cx="11030" cy="476266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0" y="5317393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14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kern="0" dirty="0">
                <a:solidFill>
                  <a:srgbClr val="000000"/>
                </a:solidFill>
                <a:latin typeface="Helvetica" pitchFamily="34" charset="0"/>
              </a:rPr>
              <a:t>March 9, 2021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363" y="433392"/>
            <a:ext cx="1999474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FY 2021 Projects Rescheduled</a:t>
            </a:r>
          </a:p>
        </p:txBody>
      </p:sp>
    </p:spTree>
    <p:extLst>
      <p:ext uri="{BB962C8B-B14F-4D97-AF65-F5344CB8AC3E}">
        <p14:creationId xmlns:p14="http://schemas.microsoft.com/office/powerpoint/2010/main" val="41423928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432059"/>
            <a:ext cx="9144000" cy="4102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Projected Funds as of March 2021	754.7	687.0	715.5	707.5	701.4	 701.4 	 701.4 	 701.4 	 701.4 	 701.4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183.2	146.2	152.8	177.3	170.0	175.0	180.0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Interstate Stewardship	14.4	15.9	(9.3)	(25.6)	(21.0)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115.0	140.0	145.0	150.0	155.0	165.0	175.0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Non-Interstate Pavement Modernization	2.7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 65.0	101.3	109.5	125.9	140.0	155.0	170.0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Non-Interstate Bridge Modernization	(0.5)	0.4	1.1	(0.1)	0.3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Safety Specific 	25.0	25.0	25.0	25.0	25.0	25.0	25.0	25.0	25.0	25.0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Safety Specific	1.9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Safety Specific (target increase)	5.0	6.0	7.0	8.0	9.0	10.0	11.0	12.0	13.0	14.0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149.4	226.7	217.6	102.1 	109.6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Non-Interstate Capacity/System Enhancement 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(15.7)	(36.2)	48.7	26.9	30.3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N of Mediapolis to N of IA 78					 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0.4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	 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21.6	6.7 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ECL Lisbon to ECL Mechanicsville		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	 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49.2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63 NW Oskaloosa bypass					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0.2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Major Interstate Capacity/System Enhancement	 227.8	111.8	68.9	125.4 	52.2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Major Interstate Capacity/System Enhancement 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60.2	(21.8)	1.6	(15.8)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24.3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Polk/Story					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1.2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Dallas					 		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	 	50.0 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50.0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 (78.7)	(28.3)	(52.4)	8.4	6.7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48.8	83.7	109.4	93.4 	77.4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901436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2022-2031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0" y="1785731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V="1">
            <a:off x="6146800" y="1079339"/>
            <a:ext cx="11030" cy="476266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0" y="5133075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15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kern="0" dirty="0">
                <a:solidFill>
                  <a:srgbClr val="000000"/>
                </a:solidFill>
                <a:latin typeface="Helvetica" pitchFamily="34" charset="0"/>
              </a:rPr>
              <a:t>March 9, 2021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363" y="433392"/>
            <a:ext cx="1999474" cy="840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FY 2021 Projects Rescheduled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Rescheduling and cost changes of projects programmed in years 2022 to 2025, add 2026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6458686-1961-47A5-AE0E-880D87B5785A}"/>
              </a:ext>
            </a:extLst>
          </p:cNvPr>
          <p:cNvSpPr/>
          <p:nvPr/>
        </p:nvSpPr>
        <p:spPr>
          <a:xfrm>
            <a:off x="2557816" y="6214912"/>
            <a:ext cx="639138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1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Should projects in the 2022-2025 program continue to be programmed with cost/schedule updates?</a:t>
            </a:r>
          </a:p>
        </p:txBody>
      </p:sp>
    </p:spTree>
    <p:extLst>
      <p:ext uri="{BB962C8B-B14F-4D97-AF65-F5344CB8AC3E}">
        <p14:creationId xmlns:p14="http://schemas.microsoft.com/office/powerpoint/2010/main" val="38345170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9E214-CC27-4B5F-BC0F-00A08DFF5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2022-2026 Highway Program Analysis</a:t>
            </a:r>
            <a:br>
              <a:rPr lang="en-US" sz="2800" dirty="0"/>
            </a:br>
            <a:r>
              <a:rPr lang="en-US" sz="1400" dirty="0"/>
              <a:t>(with updated revenue, FY 2021 projects rescheduled, project cost updates and schedule updates)</a:t>
            </a:r>
            <a:endParaRPr lang="en-US" sz="2800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A68BC51-04F6-4B4F-BEBF-92DBBCB5C9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7755634"/>
              </p:ext>
            </p:extLst>
          </p:nvPr>
        </p:nvGraphicFramePr>
        <p:xfrm>
          <a:off x="413886" y="1328286"/>
          <a:ext cx="8272914" cy="51013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D5AB2C-A8C2-4B80-8E7F-0AF03B3A7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/>
              <a:pPr>
                <a:buFont typeface="Wingdings" pitchFamily="2" charset="2"/>
                <a:buNone/>
                <a:defRPr/>
              </a:pPr>
              <a:t>16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05DCF81-4065-4586-9EFD-7E98F0B9323A}"/>
              </a:ext>
            </a:extLst>
          </p:cNvPr>
          <p:cNvCxnSpPr/>
          <p:nvPr/>
        </p:nvCxnSpPr>
        <p:spPr>
          <a:xfrm>
            <a:off x="1126067" y="2091267"/>
            <a:ext cx="1024466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656A6D7-5C02-4704-BB03-2EB06D619290}"/>
              </a:ext>
            </a:extLst>
          </p:cNvPr>
          <p:cNvCxnSpPr/>
          <p:nvPr/>
        </p:nvCxnSpPr>
        <p:spPr>
          <a:xfrm>
            <a:off x="2683933" y="2413000"/>
            <a:ext cx="1024466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FB80AE5-74E6-4159-A825-56C21F8BA0D6}"/>
              </a:ext>
            </a:extLst>
          </p:cNvPr>
          <p:cNvCxnSpPr/>
          <p:nvPr/>
        </p:nvCxnSpPr>
        <p:spPr>
          <a:xfrm>
            <a:off x="5715000" y="2260601"/>
            <a:ext cx="1024466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916AE08-6F06-4A6B-8D04-418CF4FCB56A}"/>
              </a:ext>
            </a:extLst>
          </p:cNvPr>
          <p:cNvCxnSpPr/>
          <p:nvPr/>
        </p:nvCxnSpPr>
        <p:spPr>
          <a:xfrm>
            <a:off x="4174067" y="2235200"/>
            <a:ext cx="1024466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0D0C127-5FDF-4CB5-8F54-7FC1A11A43EA}"/>
              </a:ext>
            </a:extLst>
          </p:cNvPr>
          <p:cNvCxnSpPr/>
          <p:nvPr/>
        </p:nvCxnSpPr>
        <p:spPr>
          <a:xfrm>
            <a:off x="7213600" y="2311401"/>
            <a:ext cx="1024466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EFF08CD-E927-4E8D-AA57-607EEA7F8C9D}"/>
              </a:ext>
            </a:extLst>
          </p:cNvPr>
          <p:cNvCxnSpPr/>
          <p:nvPr/>
        </p:nvCxnSpPr>
        <p:spPr>
          <a:xfrm>
            <a:off x="3107267" y="6527801"/>
            <a:ext cx="1024466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082F2B9-0548-487A-9E16-CF557CFB0EAB}"/>
              </a:ext>
            </a:extLst>
          </p:cNvPr>
          <p:cNvSpPr txBox="1"/>
          <p:nvPr/>
        </p:nvSpPr>
        <p:spPr>
          <a:xfrm>
            <a:off x="4174067" y="6383867"/>
            <a:ext cx="2082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>
                <a:latin typeface="+mn-lt"/>
              </a:rPr>
              <a:t>Projected Revenue</a:t>
            </a:r>
          </a:p>
        </p:txBody>
      </p:sp>
    </p:spTree>
    <p:extLst>
      <p:ext uri="{BB962C8B-B14F-4D97-AF65-F5344CB8AC3E}">
        <p14:creationId xmlns:p14="http://schemas.microsoft.com/office/powerpoint/2010/main" val="25568965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829964"/>
            <a:ext cx="9144000" cy="6001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10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10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	Interstate Stewardship	197.6	162.1	143.5	151.7	149.0	175.0	180.0	185.0	190.0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2027 and beyond are placeholders (not programmed yet)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Projects in 2022-2026 are specifically identified in the highway program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Identified projects are 33% roadway reconstruction, 20% pavement resurfacing and maintenance, 26% bridge replacements,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  7% bridge repairs or overlays, 6% rest area improvements and maintenance, 8% other (traffic signs, erosion control, lighting, etc.)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Major projects continuing in the current program include: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Dallas I-80 from US 6/169 to Co Rd R16 reconstruction in 2022-2024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Johnson I-80/380/US 218 Interchange reconstruction in 2022-2023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Johnson I-80 1</a:t>
            </a:r>
            <a:r>
              <a:rPr lang="en-US" sz="1000" i="1" baseline="300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st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 Ave Interchange reconstruction in Coralville recommended to move from 2024 to 2023 to align with BUILD Grant timeline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Linn I-380 </a:t>
            </a:r>
            <a:r>
              <a:rPr lang="en-US" sz="1000" i="1" dirty="0" err="1">
                <a:latin typeface="Helvetica" charset="0"/>
                <a:ea typeface="Helvetica" charset="0"/>
                <a:cs typeface="Helvetica" charset="0"/>
              </a:rPr>
              <a:t>Boyson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 Rd Interchange reconstruction in Hiawatha in 2025 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Polk I-80 from Northeast </a:t>
            </a:r>
            <a:r>
              <a:rPr lang="en-US" sz="1000" i="1" dirty="0" err="1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mixmaster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 to US 65 recommend to move from beginning in 2024 to beginning 2025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Polk I-35/80 Hickman interchange reconstruction beginning in 2025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Polk I-35/80/235 Northeast </a:t>
            </a:r>
            <a:r>
              <a:rPr lang="en-US" sz="1000" i="1" dirty="0" err="1">
                <a:latin typeface="Helvetica" charset="0"/>
                <a:ea typeface="Helvetica" charset="0"/>
                <a:cs typeface="Helvetica" charset="0"/>
              </a:rPr>
              <a:t>mixmaster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 improvements in 2023-2024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Poweshiek I-80/IA 146 Interchange reconstruction at Grinnell in 2022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Warren NB I-35 from S of Co Rd G14 to N of Adams Street reconstruction recommend to move from 2025 to 2026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Warren NB I-35 from Clarke County to Clanton Creek paving recommend to move from 2025 to 2026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Woodbury I-29/IA 141 Interchange reconstruction recommend to move from 2023 to 2024</a:t>
            </a:r>
            <a:endParaRPr lang="en-US" sz="1000" i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- There are four rest area building replacements: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Iowa EB I-80 in 2022 is currently programmed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Iowa EB I-80 truck parking expansion is recommended to move from 2023 to 2024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Linn SB I-380 in 2023 is currently programmed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Mills NB I-29 in 2021 is currently programmed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Polk EB I-80 in 2026 is recommended to be programmed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Pottawattamie WB I-80 in 2025 is currently programmed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- Recommend adding weigh station ramp/parking improvements with one site per year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- Recommend adding I-235 ramp metering in 2023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Major projects for consideration to add to the program this year include: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	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Warren NB I-35 from N or North River to S of Badger Creek in 2026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852981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2022-2031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32440" y="821890"/>
            <a:ext cx="25763" cy="144544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17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9D59E49D-377A-40DA-A6B9-AEFDD31B9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3997" y="327293"/>
            <a:ext cx="99899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9, 2021</a:t>
            </a:r>
          </a:p>
        </p:txBody>
      </p:sp>
    </p:spTree>
    <p:extLst>
      <p:ext uri="{BB962C8B-B14F-4D97-AF65-F5344CB8AC3E}">
        <p14:creationId xmlns:p14="http://schemas.microsoft.com/office/powerpoint/2010/main" val="14884534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371140"/>
            <a:ext cx="9144000" cy="5517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10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Non-Interstate Pavement Modernization 	117.7	140.0	145.0	150.0	155.0	165.0	175.0	185.0	190.0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2023 and beyond are placeholders (no specific projects identified)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Projects in 2022 will be specifically identified in the highway program (to be handed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out in April)</a:t>
            </a: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2022 draft projects are 96% pavement resurfacing, 3% pavement widening, and 1% other</a:t>
            </a: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Non-Interstate Bridge Modernization 	64.5	101.7	110.6	125.8	140.3	155.0	170.0	185.0	190.0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2027 and beyond are placeholders (not programmed yet)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Projects in 2022-2026 will be specifically identified in the highway program (to be handed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out in April)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Draft projects are 65% bridge replacements, 33% bridge repairs or overlays, 2% culvert repairs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or replacements, 1% other</a:t>
            </a:r>
          </a:p>
          <a:p>
            <a:pPr marL="628650" lvl="1" indent="-171450"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Safety Specific 	31.9	31.0	32.0	33.0	34.0	35.0	36.0	37.0	38.0	39.0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2023 and beyond are mostly placeholders (few specific projects identified)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- Recommend increasing safety target by $5 million in FY 2022 and increasing $1 million per year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Projects in 2022 will be specifically identified in the highway program (to be handed out in April)</a:t>
            </a: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- 2022 draft projects are 78% shoulder paving and widening, 10% interstate median guardrail,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12% other</a:t>
            </a: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i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852981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2022-2031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065064" y="831514"/>
            <a:ext cx="46978" cy="47800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18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9D59E49D-377A-40DA-A6B9-AEFDD31B9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3997" y="327293"/>
            <a:ext cx="99899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9, 2021</a:t>
            </a:r>
          </a:p>
        </p:txBody>
      </p:sp>
    </p:spTree>
    <p:extLst>
      <p:ext uri="{BB962C8B-B14F-4D97-AF65-F5344CB8AC3E}">
        <p14:creationId xmlns:p14="http://schemas.microsoft.com/office/powerpoint/2010/main" val="12314701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371140"/>
            <a:ext cx="9144000" cy="4062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10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Non-Interstate Capacity/System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		Enhancement 	133.7	190.5	266.3	129.0	139.9	71.4	6.7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2027 and beyond are project completion costs for projects already in Program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- Dubuque Iowa 3 reconstruction delayed from 2021 to 2022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10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Major Interstate Capacity/System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		Enhancement 	288.0	90.0	70.5	109.6	76.5	51.2	50.0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2027 and beyond are project completion costs for projects already in Program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- Johnson I-80 from East of Iowa 1 to E of Co Rd X30 schedule adjusted due to delayed letting and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concept modification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 - 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Scott I-80 Mississippi River Bridge moved to begin in 2026 from 2025 due to development schedule</a:t>
            </a:r>
            <a:endParaRPr lang="en-US" sz="1000" dirty="0">
              <a:solidFill>
                <a:srgbClr val="008000"/>
              </a:solidFill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i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852981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2022-2031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58195" y="905042"/>
            <a:ext cx="46979" cy="398111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19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9D59E49D-377A-40DA-A6B9-AEFDD31B9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3997" y="327293"/>
            <a:ext cx="99899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9, 2021</a:t>
            </a:r>
          </a:p>
        </p:txBody>
      </p:sp>
    </p:spTree>
    <p:extLst>
      <p:ext uri="{BB962C8B-B14F-4D97-AF65-F5344CB8AC3E}">
        <p14:creationId xmlns:p14="http://schemas.microsoft.com/office/powerpoint/2010/main" val="1147576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782084"/>
            <a:ext cx="9144000" cy="719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8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Overview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12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782395"/>
            <a:ext cx="9144000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Tx/>
              <a:buNone/>
            </a:pP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Discuss 2022-2026 available Highway Program funding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Discuss 2022-2026 Highway Program Options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Determine 2022-2026 Highway Program Objectives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r>
              <a:rPr lang="en-US" sz="20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Line Item Targets for Programming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2</a:t>
            </a:fld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13F06D7-40EE-4FCA-AE86-FF9E02FA0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3997" y="327293"/>
            <a:ext cx="99899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9, 2021</a:t>
            </a:r>
          </a:p>
        </p:txBody>
      </p:sp>
    </p:spTree>
    <p:extLst>
      <p:ext uri="{BB962C8B-B14F-4D97-AF65-F5344CB8AC3E}">
        <p14:creationId xmlns:p14="http://schemas.microsoft.com/office/powerpoint/2010/main" val="37165592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-520700" y="79817"/>
            <a:ext cx="91440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5000"/>
              </a:lnSpc>
              <a:spcBef>
                <a:spcPct val="0"/>
              </a:spcBef>
              <a:buClrTx/>
              <a:buFontTx/>
              <a:buNone/>
            </a:pPr>
            <a:r>
              <a:rPr lang="en-US" sz="36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Studies/Requests</a:t>
            </a:r>
          </a:p>
        </p:txBody>
      </p:sp>
      <p:graphicFrame>
        <p:nvGraphicFramePr>
          <p:cNvPr id="321713" name="Group 177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789932787"/>
              </p:ext>
            </p:extLst>
          </p:nvPr>
        </p:nvGraphicFramePr>
        <p:xfrm>
          <a:off x="195942" y="870983"/>
          <a:ext cx="8610049" cy="5336127"/>
        </p:xfrm>
        <a:graphic>
          <a:graphicData uri="http://schemas.openxmlformats.org/drawingml/2006/table">
            <a:tbl>
              <a:tblPr/>
              <a:tblGrid>
                <a:gridCol w="5505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23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23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1603">
                  <a:extLst>
                    <a:ext uri="{9D8B030D-6E8A-4147-A177-3AD203B41FA5}">
                      <a16:colId xmlns:a16="http://schemas.microsoft.com/office/drawing/2014/main" val="1034615917"/>
                    </a:ext>
                  </a:extLst>
                </a:gridCol>
                <a:gridCol w="14782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3442">
                  <a:extLst>
                    <a:ext uri="{9D8B030D-6E8A-4147-A177-3AD203B41FA5}">
                      <a16:colId xmlns:a16="http://schemas.microsoft.com/office/drawing/2014/main" val="1131699679"/>
                    </a:ext>
                  </a:extLst>
                </a:gridCol>
                <a:gridCol w="7591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2474">
                  <a:extLst>
                    <a:ext uri="{9D8B030D-6E8A-4147-A177-3AD203B41FA5}">
                      <a16:colId xmlns:a16="http://schemas.microsoft.com/office/drawing/2014/main" val="3677883847"/>
                    </a:ext>
                  </a:extLst>
                </a:gridCol>
              </a:tblGrid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Route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County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Location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Purpose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Description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Consistent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w/ SLRTP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Planning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Status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Approx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Cost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48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Pottawattamie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</a:t>
                      </a:r>
                      <a:r>
                        <a:rPr kumimoji="0" lang="en-US" sz="1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St in Council Bluffs to I-80 (Broadway Avenue)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Intersection Improvements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(TJ to city)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Complete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$10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3053627"/>
                  </a:ext>
                </a:extLst>
              </a:tr>
              <a:tr h="27648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Scott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Kimberly Rd in Davenport from N Brady St to Elmore Ave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Intersection    Improvements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2101014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12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Woodbury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Gordon Dr Viaduct in Sioux 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Structurally Deficient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Replace Bridge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$90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44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18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Clay/Palo Alto/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Kossuth/Hancock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Spencer to Garner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Mobility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4284404"/>
                  </a:ext>
                </a:extLst>
              </a:tr>
              <a:tr h="27644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20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Dubuque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 of Old Highway Rd to Devon Drive in Dubuque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Modernize intersection with Northwest Arterial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Begin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FY 21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4380563"/>
                  </a:ext>
                </a:extLst>
              </a:tr>
              <a:tr h="27644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20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Dubuque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Mississippi River Bridge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Functionally Obsolete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2</a:t>
                      </a:r>
                      <a:r>
                        <a:rPr kumimoji="0" lang="en-US" sz="1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nd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Bridge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Complete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$100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Carroll/Greene/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Boone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 Rd N33 to E 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Jct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US 169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4-Lane Continuity or Mobility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4-Lane or 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$265 M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$130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7379566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Story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Intersections in Nevada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Interchanges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Complete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$25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7476520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Tama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Intersection At Meskwaki Casino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Interchange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7519304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Cedar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Lisbon bypass to Stanwood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Provide 4-Lane Continuity or Mobility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4-Lane or 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Complete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$100 M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$50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901967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Clinton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Calamus to US 61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Provide 4-Lane Continuity or Mobility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4-Lane or 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Complete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$75 M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$40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1652029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Mills/Montgomery/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Adams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E of Glenwood to E of Creston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Mobility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Begin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FY 21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4643383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103A245A-4344-4ADD-88E1-2801F720F32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20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73E2F8-5185-4035-AC6F-F1FD6A960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6969" y="117590"/>
            <a:ext cx="99899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9, 2021</a:t>
            </a:r>
          </a:p>
        </p:txBody>
      </p:sp>
    </p:spTree>
    <p:extLst>
      <p:ext uri="{BB962C8B-B14F-4D97-AF65-F5344CB8AC3E}">
        <p14:creationId xmlns:p14="http://schemas.microsoft.com/office/powerpoint/2010/main" val="11683448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-736600" y="0"/>
            <a:ext cx="91440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5000"/>
              </a:lnSpc>
              <a:spcBef>
                <a:spcPct val="0"/>
              </a:spcBef>
              <a:buClrTx/>
              <a:buFontTx/>
              <a:buNone/>
            </a:pPr>
            <a:r>
              <a:rPr lang="en-US" sz="36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Studies/Requests</a:t>
            </a:r>
          </a:p>
        </p:txBody>
      </p:sp>
      <p:graphicFrame>
        <p:nvGraphicFramePr>
          <p:cNvPr id="321713" name="Group 177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864434339"/>
              </p:ext>
            </p:extLst>
          </p:nvPr>
        </p:nvGraphicFramePr>
        <p:xfrm>
          <a:off x="173407" y="657801"/>
          <a:ext cx="8462263" cy="6200199"/>
        </p:xfrm>
        <a:graphic>
          <a:graphicData uri="http://schemas.openxmlformats.org/drawingml/2006/table">
            <a:tbl>
              <a:tblPr/>
              <a:tblGrid>
                <a:gridCol w="578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37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35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2826">
                  <a:extLst>
                    <a:ext uri="{9D8B030D-6E8A-4147-A177-3AD203B41FA5}">
                      <a16:colId xmlns:a16="http://schemas.microsoft.com/office/drawing/2014/main" val="1034615917"/>
                    </a:ext>
                  </a:extLst>
                </a:gridCol>
                <a:gridCol w="14089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3442">
                  <a:extLst>
                    <a:ext uri="{9D8B030D-6E8A-4147-A177-3AD203B41FA5}">
                      <a16:colId xmlns:a16="http://schemas.microsoft.com/office/drawing/2014/main" val="1131699679"/>
                    </a:ext>
                  </a:extLst>
                </a:gridCol>
                <a:gridCol w="7591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2474">
                  <a:extLst>
                    <a:ext uri="{9D8B030D-6E8A-4147-A177-3AD203B41FA5}">
                      <a16:colId xmlns:a16="http://schemas.microsoft.com/office/drawing/2014/main" val="3677883847"/>
                    </a:ext>
                  </a:extLst>
                </a:gridCol>
              </a:tblGrid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Route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County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Location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Purpose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Description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Consistent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w/ SLRTP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Planning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Status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Approx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Cost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48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Union/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Clarke/Lucas/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Monroe/Wapello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E of Creston to W of Ottumwa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Mobility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68830"/>
                  </a:ext>
                </a:extLst>
              </a:tr>
              <a:tr h="27648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Story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 of IA 210 to E 13</a:t>
                      </a:r>
                      <a:r>
                        <a:rPr kumimoji="0" lang="en-US" sz="1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St in Ames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$120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6971384"/>
                  </a:ext>
                </a:extLst>
              </a:tr>
              <a:tr h="27648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35/80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Polk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I-235 Interchange SW of Des Moines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 and Improve Operations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Reconstruct Interchange, Add Lanes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$300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35/80/235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Polk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SW to NE 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Mixmasters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 and Improve Operations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Lanes, Modernize, and/or ICM strategies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Phase I - $90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44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58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Black Hawk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Greenhill Road in Cedar Falls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Interchange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Complete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$32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Davis/Wapello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Bloomfield to Ottumwa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Provide 4-Lane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Continuity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Mobility and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4-Lane or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Begin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FY 21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7379566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Mahaska/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Poweshiek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 of Oskaloosa to I-80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0733376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Poweshiek/Tama/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Black Hawk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 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Jct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US 6 to Hudson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Mobility and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793049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65/69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Warren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Hillcrest Ave in Indianola to IA 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Improve Intersections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0918123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Polk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Army Post Road to I-80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5514720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Scott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Mississippi River Bridge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Structurally Deficient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Replace Bridge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(IL Lead)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$110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553768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74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Scott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North of Lincoln Road in Bettendorf to I-80 in Davenport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Complete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$150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085737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75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Plymouth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In Hinton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Modernize 4-Lane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9036667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103A245A-4344-4ADD-88E1-2801F720F32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21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A17DAE-F846-424F-BF40-BD288EDA5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4000" y="327293"/>
            <a:ext cx="99899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9, 2021</a:t>
            </a:r>
          </a:p>
        </p:txBody>
      </p:sp>
    </p:spTree>
    <p:extLst>
      <p:ext uri="{BB962C8B-B14F-4D97-AF65-F5344CB8AC3E}">
        <p14:creationId xmlns:p14="http://schemas.microsoft.com/office/powerpoint/2010/main" val="21844770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-673100" y="140126"/>
            <a:ext cx="91440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5000"/>
              </a:lnSpc>
              <a:spcBef>
                <a:spcPct val="0"/>
              </a:spcBef>
              <a:buClrTx/>
              <a:buFontTx/>
              <a:buNone/>
            </a:pPr>
            <a:r>
              <a:rPr lang="en-US" sz="36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Studies/Requests</a:t>
            </a:r>
          </a:p>
        </p:txBody>
      </p:sp>
      <p:graphicFrame>
        <p:nvGraphicFramePr>
          <p:cNvPr id="321713" name="Group 177"/>
          <p:cNvGraphicFramePr>
            <a:graphicFrameLocks noGrp="1"/>
          </p:cNvGraphicFramePr>
          <p:nvPr>
            <p:ph/>
          </p:nvPr>
        </p:nvGraphicFramePr>
        <p:xfrm>
          <a:off x="131043" y="1194068"/>
          <a:ext cx="8517294" cy="4114800"/>
        </p:xfrm>
        <a:graphic>
          <a:graphicData uri="http://schemas.openxmlformats.org/drawingml/2006/table">
            <a:tbl>
              <a:tblPr/>
              <a:tblGrid>
                <a:gridCol w="5769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83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1329">
                  <a:extLst>
                    <a:ext uri="{9D8B030D-6E8A-4147-A177-3AD203B41FA5}">
                      <a16:colId xmlns:a16="http://schemas.microsoft.com/office/drawing/2014/main" val="1034615917"/>
                    </a:ext>
                  </a:extLst>
                </a:gridCol>
                <a:gridCol w="14089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3306">
                  <a:extLst>
                    <a:ext uri="{9D8B030D-6E8A-4147-A177-3AD203B41FA5}">
                      <a16:colId xmlns:a16="http://schemas.microsoft.com/office/drawing/2014/main" val="1131699679"/>
                    </a:ext>
                  </a:extLst>
                </a:gridCol>
                <a:gridCol w="7755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2474">
                  <a:extLst>
                    <a:ext uri="{9D8B030D-6E8A-4147-A177-3AD203B41FA5}">
                      <a16:colId xmlns:a16="http://schemas.microsoft.com/office/drawing/2014/main" val="3677883847"/>
                    </a:ext>
                  </a:extLst>
                </a:gridCol>
              </a:tblGrid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Route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County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Location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Purpose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Description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Consistent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w/ SLRTP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Planning Status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Approx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Cost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75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Plymouth/Sioux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IA 60 in Le Mars to IA 10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prstClr val="white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44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Dallas/Polk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 Rd R16 to Jordan Creek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Polk/Jasper/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Poweshiek/Iowa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Altoona to I-380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1583524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Cedar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West Branch to Cedar River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9143180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Cedar/Scott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County Road Y26 to W of I-280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1095588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Scott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 of I-280 to W of I-74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Capacity &amp; Operations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2965669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Scott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 of I-74 to W of Middle Rd in Bettendorf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Capacity &amp; Operations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097227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Scott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 of Middle Rd in Bettendorf to Mississippi River Bridge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Capacity &amp; Operations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Replace Interchange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(Bi-State req.  06/10/08)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0691181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Scott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Mississippi River Bridge in Le Claire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Replace with Wider Bridge (IL Lead)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$150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6135440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103A245A-4344-4ADD-88E1-2801F720F32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22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7480C4-B070-4544-A645-F7A199D322C8}"/>
              </a:ext>
            </a:extLst>
          </p:cNvPr>
          <p:cNvSpPr txBox="1"/>
          <p:nvPr/>
        </p:nvSpPr>
        <p:spPr>
          <a:xfrm>
            <a:off x="195942" y="5815379"/>
            <a:ext cx="461055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Legend: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SLRTP is State Long Range Transportation Plan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Inactive means no planning study work has been done, or previous work is currently obsolete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Active means planning study work is in progress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Complete means planning study work is completed and the project could start development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NA means not addressed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B1D5DAE-7DE3-47ED-B6FD-5D8D57FD9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4000" y="327293"/>
            <a:ext cx="99899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9, 2021</a:t>
            </a:r>
          </a:p>
        </p:txBody>
      </p:sp>
    </p:spTree>
    <p:extLst>
      <p:ext uri="{BB962C8B-B14F-4D97-AF65-F5344CB8AC3E}">
        <p14:creationId xmlns:p14="http://schemas.microsoft.com/office/powerpoint/2010/main" val="17811042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-736600" y="140126"/>
            <a:ext cx="91440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5000"/>
              </a:lnSpc>
              <a:spcBef>
                <a:spcPct val="0"/>
              </a:spcBef>
              <a:buClrTx/>
              <a:buFontTx/>
              <a:buNone/>
            </a:pPr>
            <a:r>
              <a:rPr lang="en-US" sz="36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Studies/Requests</a:t>
            </a:r>
          </a:p>
        </p:txBody>
      </p:sp>
      <p:graphicFrame>
        <p:nvGraphicFramePr>
          <p:cNvPr id="321713" name="Group 177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637307429"/>
              </p:ext>
            </p:extLst>
          </p:nvPr>
        </p:nvGraphicFramePr>
        <p:xfrm>
          <a:off x="205272" y="1380959"/>
          <a:ext cx="8517294" cy="4419600"/>
        </p:xfrm>
        <a:graphic>
          <a:graphicData uri="http://schemas.openxmlformats.org/drawingml/2006/table">
            <a:tbl>
              <a:tblPr/>
              <a:tblGrid>
                <a:gridCol w="625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4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39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9551">
                  <a:extLst>
                    <a:ext uri="{9D8B030D-6E8A-4147-A177-3AD203B41FA5}">
                      <a16:colId xmlns:a16="http://schemas.microsoft.com/office/drawing/2014/main" val="1034615917"/>
                    </a:ext>
                  </a:extLst>
                </a:gridCol>
                <a:gridCol w="14089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3306">
                  <a:extLst>
                    <a:ext uri="{9D8B030D-6E8A-4147-A177-3AD203B41FA5}">
                      <a16:colId xmlns:a16="http://schemas.microsoft.com/office/drawing/2014/main" val="1131699679"/>
                    </a:ext>
                  </a:extLst>
                </a:gridCol>
                <a:gridCol w="7755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2474">
                  <a:extLst>
                    <a:ext uri="{9D8B030D-6E8A-4147-A177-3AD203B41FA5}">
                      <a16:colId xmlns:a16="http://schemas.microsoft.com/office/drawing/2014/main" val="3677883847"/>
                    </a:ext>
                  </a:extLst>
                </a:gridCol>
              </a:tblGrid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Route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County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Location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Purpose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Description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Consistent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w/ SLRTP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Planning Status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Approx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Cost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48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92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Mahaska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SE Oskaloosa Bypass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2-Lane Bypass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Inactive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100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Linn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Collins Rd in Cedar Rapids from W of Council St to 1st Ave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(Local Lead)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44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150/52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Benton/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Buchanan/ Fayette/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Winneshiek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I-380 to Minnesota State Line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Mobility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3582470"/>
                  </a:ext>
                </a:extLst>
              </a:tr>
              <a:tr h="27644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151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Linn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 Rd X20 Intersection in Springville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Interchange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Complete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$23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Johnson/Linn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en-US" sz="1000" b="0" i="0" u="none" strike="noStrike" dirty="0" err="1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Forevergreen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Rd to S of US 30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Complete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$224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7443965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Linn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 of US 30 to N of US 30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Reconstruct interchange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Proposed FY 22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3690197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Linn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 of US 30 to Blairs Ferry Road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57568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Linn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Blairs Ferry Rd to County Home Rd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Complete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$27.2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0521477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Linn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I-380 through Cedar Rapids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ICM strategies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Proposed FY 22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0669961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103A245A-4344-4ADD-88E1-2801F720F32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23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15103C-E18B-48A7-82B0-F6D9196D3517}"/>
              </a:ext>
            </a:extLst>
          </p:cNvPr>
          <p:cNvSpPr txBox="1"/>
          <p:nvPr/>
        </p:nvSpPr>
        <p:spPr>
          <a:xfrm>
            <a:off x="195942" y="5815379"/>
            <a:ext cx="461055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Legend: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SLRTP is State Long Range Transportation Plan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Inactive means no planning study work has been done, or previous work is currently obsolete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Active means planning study work is in progress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Complete means planning study work is completed and the project could start development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NA means not addressed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C89A610-E019-47CF-9B89-70E7E9B59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3998" y="327293"/>
            <a:ext cx="99899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9, 2021</a:t>
            </a:r>
          </a:p>
        </p:txBody>
      </p:sp>
    </p:spTree>
    <p:extLst>
      <p:ext uri="{BB962C8B-B14F-4D97-AF65-F5344CB8AC3E}">
        <p14:creationId xmlns:p14="http://schemas.microsoft.com/office/powerpoint/2010/main" val="39369055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47593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 typeface="Wingdings" pitchFamily="2" charset="2"/>
              <a:buChar char="w"/>
            </a:pPr>
            <a:endParaRPr lang="en-US" altLang="en-US">
              <a:latin typeface="Times New Roman" pitchFamily="18" charset="0"/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86575" y="6416675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AE089194-1DFD-450A-B017-7C6F055A6E14}" type="slidenum">
              <a:rPr lang="en-US" smtClean="0"/>
              <a:pPr>
                <a:buFont typeface="Wingdings" pitchFamily="2" charset="2"/>
                <a:buNone/>
                <a:defRPr/>
              </a:pPr>
              <a:t>24</a:t>
            </a:fld>
            <a:endParaRPr lang="en-US" dirty="0"/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C302C288-A85C-4BD9-901F-5CBE23244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7150"/>
            <a:ext cx="9020175" cy="5970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Projects in the 2021-2024 Highway Program will continue to be programmed with cost and schedule updates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8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Stewardship through maintaining a state of good repair</a:t>
            </a:r>
            <a:endParaRPr lang="en-US" altLang="en-US" sz="1400" b="1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Interstate funding levels for pavement reconstruction, modernization, bridges, pavement patching/maintenance, rest areas, and other miscellaneous projects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funding levels for non-interstate pavement modernization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funding levels for non-interstate bridge modernization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funding levels for safety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additional stewardship projects 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Modification through rightsizing the system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Transfer of jurisdiction for portions of primary roadways to cities and counties</a:t>
            </a:r>
          </a:p>
          <a:p>
            <a:pPr lvl="2" indent="0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Optimization through improving operational efficiency and resiliency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intelligent transportation systems infrastructure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Super-2 improvements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Transformation through increasing mobility and travel choices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corridor improvements</a:t>
            </a:r>
          </a:p>
          <a:p>
            <a:pPr marL="800100" lvl="1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lvl="1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lvl="1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4C8115D1-FD90-4267-835A-BA8D8DD93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43100"/>
            <a:ext cx="9144000" cy="335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FY 2021-2025 Highway Program Objectives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718959F-3612-45F5-BF46-4A6AC8F85E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8084" y="76200"/>
            <a:ext cx="1705916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9, 2021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as approved April 14, 2020</a:t>
            </a:r>
          </a:p>
        </p:txBody>
      </p:sp>
    </p:spTree>
    <p:extLst>
      <p:ext uri="{BB962C8B-B14F-4D97-AF65-F5344CB8AC3E}">
        <p14:creationId xmlns:p14="http://schemas.microsoft.com/office/powerpoint/2010/main" val="15772363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ChangeArrowheads="1"/>
          </p:cNvSpPr>
          <p:nvPr/>
        </p:nvSpPr>
        <p:spPr bwMode="auto">
          <a:xfrm>
            <a:off x="0" y="490538"/>
            <a:ext cx="91440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Candidates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724747"/>
              </p:ext>
            </p:extLst>
          </p:nvPr>
        </p:nvGraphicFramePr>
        <p:xfrm>
          <a:off x="280668" y="1049782"/>
          <a:ext cx="8396442" cy="4850491"/>
        </p:xfrm>
        <a:graphic>
          <a:graphicData uri="http://schemas.openxmlformats.org/drawingml/2006/table">
            <a:tbl>
              <a:tblPr/>
              <a:tblGrid>
                <a:gridCol w="24817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2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53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42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42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31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2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0426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388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2388">
                  <a:extLst>
                    <a:ext uri="{9D8B030D-6E8A-4147-A177-3AD203B41FA5}">
                      <a16:colId xmlns:a16="http://schemas.microsoft.com/office/drawing/2014/main" val="1566694452"/>
                    </a:ext>
                  </a:extLst>
                </a:gridCol>
                <a:gridCol w="62564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6414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42762">
                  <a:extLst>
                    <a:ext uri="{9D8B030D-6E8A-4147-A177-3AD203B41FA5}">
                      <a16:colId xmlns:a16="http://schemas.microsoft.com/office/drawing/2014/main" val="3298951036"/>
                    </a:ext>
                  </a:extLst>
                </a:gridCol>
                <a:gridCol w="447510">
                  <a:extLst>
                    <a:ext uri="{9D8B030D-6E8A-4147-A177-3AD203B41FA5}">
                      <a16:colId xmlns:a16="http://schemas.microsoft.com/office/drawing/2014/main" val="55335340"/>
                    </a:ext>
                  </a:extLst>
                </a:gridCol>
              </a:tblGrid>
              <a:tr h="192246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2022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2023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2024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2025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2026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2027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2028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2029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2030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Beyond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Total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Score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Rank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Major</a:t>
                      </a:r>
                      <a:r>
                        <a:rPr lang="en-US" sz="1000" b="1" i="0" u="sng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 </a:t>
                      </a:r>
                      <a:r>
                        <a:rPr lang="en-US" sz="1000" b="1" u="sng" dirty="0">
                          <a:solidFill>
                            <a:schemeClr val="tx1"/>
                          </a:solidFill>
                          <a:latin typeface="Helvetica" charset="0"/>
                          <a:ea typeface="Helvetica" charset="0"/>
                          <a:cs typeface="Helvetica" charset="0"/>
                        </a:rPr>
                        <a:t>Interstate Capacity/System Enhancement (MI funds)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I-35 Story: N of IA 210 to E 13</a:t>
                      </a:r>
                      <a:r>
                        <a:rPr lang="en-US" sz="1000" b="0" i="0" u="none" strike="noStrike" baseline="3000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St in Ames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4.9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30.7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39.3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67.6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1.2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143.7    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45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8646814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4651165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I-80 Scott: Middle Road Interchange (4R or MI)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52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7930251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I-380 Johnson: Segment 1 N of </a:t>
                      </a:r>
                      <a:r>
                        <a:rPr lang="en-US" sz="1000" b="0" i="0" u="none" strike="noStrike" dirty="0" err="1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Forevergreen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Rd to N of Penn St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9.7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29.8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18.0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b="0" i="0">
                        <a:solidFill>
                          <a:schemeClr val="tx1"/>
                        </a:solidFill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29.8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46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I-380 Johnson: Segment 2 N of Penn St to N of Iowa River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40.0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46.1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i="0" dirty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27.0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113.1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43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9842932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I-380 Johnson: Segment 3 N of Iowa River to N of 120</a:t>
                      </a:r>
                      <a:r>
                        <a:rPr lang="en-US" sz="1000" b="0" i="0" u="none" strike="noStrike" baseline="3000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St NW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17.8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10.2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28.0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46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4112086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I-380 Linn: Segment 4 N of 120</a:t>
                      </a:r>
                      <a:r>
                        <a:rPr lang="en-US" sz="1000" b="0" i="0" u="none" strike="noStrike" baseline="3000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St NW to US 30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33.5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19.2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52.7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38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I-380 Linn: Blairs Ferry Road to County Home Road</a:t>
                      </a:r>
                      <a:r>
                        <a:rPr lang="en-US" sz="1000" b="1" i="0" u="none" strike="noStrike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Helvetica" pitchFamily="34" charset="0"/>
                          <a:cs typeface="Helvetica" pitchFamily="34" charset="0"/>
                        </a:rPr>
                        <a:t>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(add lanes)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15.4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32.5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br>
                        <a:rPr lang="en-US" sz="1000" b="0" i="0" u="none" strike="sng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47.9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54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6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9627913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rgbClr val="0070C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Stewardship (Shelf-Ready) Projects</a:t>
                      </a:r>
                    </a:p>
                  </a:txBody>
                  <a:tcPr marL="6844" marR="6844" marT="68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100.0</a:t>
                      </a:r>
                    </a:p>
                  </a:txBody>
                  <a:tcPr marL="6844" marR="6844" marT="68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100.0</a:t>
                      </a:r>
                    </a:p>
                  </a:txBody>
                  <a:tcPr marL="6844" marR="6844" marT="68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100.0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100.0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100.0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500.0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  <p:sp>
        <p:nvSpPr>
          <p:cNvPr id="6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010400" y="64706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C876101E-CBAD-44FC-A217-D0B3B0063D7B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25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" name="TextBox 28"/>
          <p:cNvSpPr txBox="1">
            <a:spLocks noChangeArrowheads="1"/>
          </p:cNvSpPr>
          <p:nvPr/>
        </p:nvSpPr>
        <p:spPr bwMode="auto">
          <a:xfrm>
            <a:off x="0" y="6531077"/>
            <a:ext cx="89535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Subject to change as additional information becomes available</a:t>
            </a:r>
            <a:r>
              <a:rPr lang="en-US" altLang="en-US" sz="800" dirty="0">
                <a:solidFill>
                  <a:srgbClr val="0000FF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8B84963-A826-47F5-AB2F-D3AC008479E0}"/>
              </a:ext>
            </a:extLst>
          </p:cNvPr>
          <p:cNvCxnSpPr>
            <a:cxnSpLocks/>
          </p:cNvCxnSpPr>
          <p:nvPr/>
        </p:nvCxnSpPr>
        <p:spPr>
          <a:xfrm>
            <a:off x="4897851" y="902591"/>
            <a:ext cx="0" cy="50528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6">
            <a:extLst>
              <a:ext uri="{FF2B5EF4-FFF2-40B4-BE49-F238E27FC236}">
                <a16:creationId xmlns:a16="http://schemas.microsoft.com/office/drawing/2014/main" id="{42B72B1E-2924-4E4F-8251-2665F26A1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1357" y="161512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kern="0" dirty="0">
                <a:solidFill>
                  <a:srgbClr val="000000"/>
                </a:solidFill>
                <a:latin typeface="Helvetica" pitchFamily="34" charset="0"/>
              </a:rPr>
              <a:t>March 9, 2021</a:t>
            </a:r>
          </a:p>
        </p:txBody>
      </p:sp>
    </p:spTree>
    <p:extLst>
      <p:ext uri="{BB962C8B-B14F-4D97-AF65-F5344CB8AC3E}">
        <p14:creationId xmlns:p14="http://schemas.microsoft.com/office/powerpoint/2010/main" val="18656418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0888629"/>
              </p:ext>
            </p:extLst>
          </p:nvPr>
        </p:nvGraphicFramePr>
        <p:xfrm>
          <a:off x="304800" y="588496"/>
          <a:ext cx="8220275" cy="5339154"/>
        </p:xfrm>
        <a:graphic>
          <a:graphicData uri="http://schemas.openxmlformats.org/drawingml/2006/table">
            <a:tbl>
              <a:tblPr/>
              <a:tblGrid>
                <a:gridCol w="3926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9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81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8108">
                  <a:extLst>
                    <a:ext uri="{9D8B030D-6E8A-4147-A177-3AD203B41FA5}">
                      <a16:colId xmlns:a16="http://schemas.microsoft.com/office/drawing/2014/main" val="3729799418"/>
                    </a:ext>
                  </a:extLst>
                </a:gridCol>
                <a:gridCol w="48467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796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0148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0809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8238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Score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8282357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2022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2026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Beyond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Score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Rank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Non</a:t>
                      </a:r>
                      <a:r>
                        <a:rPr lang="en-US" sz="1000" b="1" u="sng" dirty="0">
                          <a:solidFill>
                            <a:schemeClr val="tx1"/>
                          </a:solidFill>
                          <a:latin typeface="Helvetica" charset="0"/>
                          <a:ea typeface="Helvetica" charset="0"/>
                          <a:cs typeface="Helvetica" charset="0"/>
                        </a:rPr>
                        <a:t>-Interstate Capacity/System Enhancement (NR funds)</a:t>
                      </a:r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Stewardship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366779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IA 2 Fremont: Resiliency improvements (Phase II)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3.5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63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7793719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IA 3 Cherokee: 1.3 miles E of US 59 to 1.8 miles E of US 59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4.4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72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9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2572005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IA 3 Plymouth: W side of Remsen to Cherokee County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2.8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76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759551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IA 7 Buena Vista: IA 110 Intersection in Storm Lake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0.9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69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5345583"/>
                  </a:ext>
                </a:extLst>
              </a:tr>
              <a:tr h="28894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IA 12 Woodbury: Gordon Drive bridge in Sioux City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18.9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TBD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TBD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55430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IA 21 Iowa: South of Belle </a:t>
                      </a:r>
                      <a:r>
                        <a:rPr lang="en-US" sz="1000" b="0" i="0" u="none" strike="noStrike" dirty="0" err="1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Plaine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82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58916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34 Wapello: Wildwood Dr to W </a:t>
                      </a:r>
                      <a:r>
                        <a:rPr lang="en-US" sz="1000" b="0" i="0" u="none" strike="noStrike" dirty="0" err="1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Jct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US 63 in Ottumwa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32.1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83122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67 Scott: Mississippi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River Bridge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110.0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45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75 Sioux: N of Sioux Center to S </a:t>
                      </a:r>
                      <a:r>
                        <a:rPr lang="en-US" sz="1000" b="0" i="0" u="none" strike="noStrike" dirty="0" err="1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Jct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US 18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11.1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8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7250666"/>
                  </a:ext>
                </a:extLst>
              </a:tr>
              <a:tr h="27061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75 Plymouth: Hinton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3.5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6.1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8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5004151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IA 76 Clayton: McGregor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4.8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65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6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8340609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IA 149: Des Moines River Bridge to Woodland Ave in Ottumwa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5.9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58309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Polk: Traffic Incident Management (TIM) Training Center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TBD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TBD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20 Black Hawk: Iowa 21 to E </a:t>
                      </a:r>
                      <a:r>
                        <a:rPr lang="en-US" sz="1000" b="0" i="0" u="none" strike="noStrike" dirty="0" err="1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Jct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I-380 Interchange (ITS)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1.7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2164014"/>
                  </a:ext>
                </a:extLst>
              </a:tr>
              <a:tr h="56032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Culverts/Slide Repairs (multiple locations statewide)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2.9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0.8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1.0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0.2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8759542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238955"/>
                  </a:ext>
                </a:extLst>
              </a:tr>
            </a:tbl>
          </a:graphicData>
        </a:graphic>
      </p:graphicFrame>
      <p:sp>
        <p:nvSpPr>
          <p:cNvPr id="2351" name="Rectangle 6"/>
          <p:cNvSpPr>
            <a:spLocks noChangeArrowheads="1"/>
          </p:cNvSpPr>
          <p:nvPr/>
        </p:nvSpPr>
        <p:spPr bwMode="auto">
          <a:xfrm>
            <a:off x="0" y="265996"/>
            <a:ext cx="9144001" cy="41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Candidates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010400" y="64706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78289642-451F-4231-9D2F-2E843E6821D4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26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" name="TextBox 28"/>
          <p:cNvSpPr txBox="1">
            <a:spLocks noChangeArrowheads="1"/>
          </p:cNvSpPr>
          <p:nvPr/>
        </p:nvSpPr>
        <p:spPr bwMode="auto">
          <a:xfrm>
            <a:off x="0" y="7480756"/>
            <a:ext cx="89535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Subject to change as additional information becomes available        </a:t>
            </a:r>
            <a:endParaRPr lang="en-US" altLang="en-US" sz="800" b="1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A52C0B3-EE62-4302-9FA2-1C70745427E6}"/>
              </a:ext>
            </a:extLst>
          </p:cNvPr>
          <p:cNvCxnSpPr>
            <a:cxnSpLocks/>
          </p:cNvCxnSpPr>
          <p:nvPr/>
        </p:nvCxnSpPr>
        <p:spPr>
          <a:xfrm>
            <a:off x="6454524" y="820424"/>
            <a:ext cx="0" cy="60187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6">
            <a:extLst>
              <a:ext uri="{FF2B5EF4-FFF2-40B4-BE49-F238E27FC236}">
                <a16:creationId xmlns:a16="http://schemas.microsoft.com/office/drawing/2014/main" id="{030CDA77-1B2A-4958-8690-1AFC7E829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4001" y="327293"/>
            <a:ext cx="99899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9, 2021</a:t>
            </a:r>
          </a:p>
        </p:txBody>
      </p:sp>
    </p:spTree>
    <p:extLst>
      <p:ext uri="{BB962C8B-B14F-4D97-AF65-F5344CB8AC3E}">
        <p14:creationId xmlns:p14="http://schemas.microsoft.com/office/powerpoint/2010/main" val="2148864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276247"/>
              </p:ext>
            </p:extLst>
          </p:nvPr>
        </p:nvGraphicFramePr>
        <p:xfrm>
          <a:off x="92352" y="773347"/>
          <a:ext cx="8803637" cy="5019797"/>
        </p:xfrm>
        <a:graphic>
          <a:graphicData uri="http://schemas.openxmlformats.org/drawingml/2006/table">
            <a:tbl>
              <a:tblPr/>
              <a:tblGrid>
                <a:gridCol w="4034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74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4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79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74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71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71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7148">
                  <a:extLst>
                    <a:ext uri="{9D8B030D-6E8A-4147-A177-3AD203B41FA5}">
                      <a16:colId xmlns:a16="http://schemas.microsoft.com/office/drawing/2014/main" val="4067398725"/>
                    </a:ext>
                  </a:extLst>
                </a:gridCol>
                <a:gridCol w="50649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7403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7250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465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0522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Priority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Score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2398245"/>
                  </a:ext>
                </a:extLst>
              </a:tr>
              <a:tr h="10522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2022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2026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2028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Beyond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Corridor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Score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Rank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fontAlgn="b"/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30056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Non</a:t>
                      </a:r>
                      <a:r>
                        <a:rPr lang="en-US" sz="1000" b="1" u="sng" dirty="0">
                          <a:solidFill>
                            <a:schemeClr val="tx1"/>
                          </a:solidFill>
                          <a:latin typeface="Helvetica" charset="0"/>
                          <a:ea typeface="Helvetica" charset="0"/>
                          <a:cs typeface="Helvetica" charset="0"/>
                        </a:rPr>
                        <a:t>-Interstate Capacity/System Enhancement (NR funds)</a:t>
                      </a:r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Capacity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613065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18 Kossuth/Hancock: 1.65 miles East of Co Rd P64 to Hutchins (Super-2)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4.8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3900158"/>
                  </a:ext>
                </a:extLst>
              </a:tr>
              <a:tr h="313325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30 Cedar: WCL Mechanicsville to WCL Stanwood (Super-2)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10.1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5813400"/>
                  </a:ext>
                </a:extLst>
              </a:tr>
              <a:tr h="30653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30 Cedar: WCL Stanwood to ECL Clarence (Super-2)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11.5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910547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63 Tama: Toledo to Co Rd E29 (Super-2)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0.1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8.1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4285948"/>
                  </a:ext>
                </a:extLst>
              </a:tr>
              <a:tr h="27627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63 Tama: NCL Traer to Hudson (Super-2)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7.1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2838979"/>
                  </a:ext>
                </a:extLst>
              </a:tr>
              <a:tr h="27627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151 Linn: Co Rd X-20 Interchange at Springville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24.0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2404656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IA 58: Greenhill Road Interchange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                       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32.1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59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887186"/>
                  </a:ext>
                </a:extLst>
              </a:tr>
              <a:tr h="161311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8304462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5347917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Potential</a:t>
                      </a:r>
                      <a:r>
                        <a:rPr lang="en-US" sz="1000" b="1" i="0" u="sng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Transfer of Jurisdictions (NR funds)</a:t>
                      </a:r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305333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653814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6 Pottawattamie: 6</a:t>
                      </a:r>
                      <a:r>
                        <a:rPr lang="en-US" sz="1000" b="0" i="0" u="none" strike="noStrike" baseline="3000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St in Council Bluffs east to I-80 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17.0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8341978"/>
                  </a:ext>
                </a:extLst>
              </a:tr>
              <a:tr h="24436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IA 81 Van Buren: Missouri State Line to IA 2 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TBD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7776912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6874618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6756693"/>
                  </a:ext>
                </a:extLst>
              </a:tr>
            </a:tbl>
          </a:graphicData>
        </a:graphic>
      </p:graphicFrame>
      <p:sp>
        <p:nvSpPr>
          <p:cNvPr id="2351" name="Rectangle 6"/>
          <p:cNvSpPr>
            <a:spLocks noChangeArrowheads="1"/>
          </p:cNvSpPr>
          <p:nvPr/>
        </p:nvSpPr>
        <p:spPr bwMode="auto">
          <a:xfrm>
            <a:off x="0" y="265996"/>
            <a:ext cx="9144001" cy="41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Candidates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010400" y="64706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78289642-451F-4231-9D2F-2E843E6821D4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27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" name="TextBox 28"/>
          <p:cNvSpPr txBox="1">
            <a:spLocks noChangeArrowheads="1"/>
          </p:cNvSpPr>
          <p:nvPr/>
        </p:nvSpPr>
        <p:spPr bwMode="auto">
          <a:xfrm>
            <a:off x="0" y="6642556"/>
            <a:ext cx="89535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Subject to change as additional information becomes available</a:t>
            </a:r>
            <a:r>
              <a:rPr lang="en-US" altLang="en-US" sz="800" dirty="0">
                <a:solidFill>
                  <a:srgbClr val="0000FF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6FB9E98-30C6-4269-9ECA-B80DC1A3787B}"/>
              </a:ext>
            </a:extLst>
          </p:cNvPr>
          <p:cNvCxnSpPr>
            <a:cxnSpLocks/>
          </p:cNvCxnSpPr>
          <p:nvPr/>
        </p:nvCxnSpPr>
        <p:spPr>
          <a:xfrm>
            <a:off x="6389569" y="773347"/>
            <a:ext cx="0" cy="41345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6">
            <a:extLst>
              <a:ext uri="{FF2B5EF4-FFF2-40B4-BE49-F238E27FC236}">
                <a16:creationId xmlns:a16="http://schemas.microsoft.com/office/drawing/2014/main" id="{97BA9DF7-AA57-463C-A9B9-C023C4DAB4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7882" y="355365"/>
            <a:ext cx="99899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9, 2021</a:t>
            </a:r>
          </a:p>
        </p:txBody>
      </p:sp>
    </p:spTree>
    <p:extLst>
      <p:ext uri="{BB962C8B-B14F-4D97-AF65-F5344CB8AC3E}">
        <p14:creationId xmlns:p14="http://schemas.microsoft.com/office/powerpoint/2010/main" val="1675488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Decision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379" y="2164405"/>
            <a:ext cx="8229600" cy="348736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Should projects in the 2022-2025 program continue to be programmed with cost/schedule updates?</a:t>
            </a: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How should the Program be balanced and what projects should be added to the Program?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28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930439-1FE1-44C6-9DEB-719E917FB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3997" y="327293"/>
            <a:ext cx="99899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9, 2021</a:t>
            </a:r>
          </a:p>
        </p:txBody>
      </p:sp>
    </p:spTree>
    <p:extLst>
      <p:ext uri="{BB962C8B-B14F-4D97-AF65-F5344CB8AC3E}">
        <p14:creationId xmlns:p14="http://schemas.microsoft.com/office/powerpoint/2010/main" val="27667248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47593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 typeface="Wingdings" pitchFamily="2" charset="2"/>
              <a:buChar char="w"/>
            </a:pPr>
            <a:endParaRPr lang="en-US" altLang="en-US">
              <a:latin typeface="Times New Roman" pitchFamily="18" charset="0"/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86575" y="6416675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AE089194-1DFD-450A-B017-7C6F055A6E14}" type="slidenum">
              <a:rPr lang="en-US" smtClean="0"/>
              <a:pPr>
                <a:buFont typeface="Wingdings" pitchFamily="2" charset="2"/>
                <a:buNone/>
                <a:defRPr/>
              </a:pPr>
              <a:t>29</a:t>
            </a:fld>
            <a:endParaRPr lang="en-US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7478534" y="76200"/>
            <a:ext cx="166546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9, 2021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C302C288-A85C-4BD9-901F-5CBE23244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7150"/>
            <a:ext cx="9020175" cy="5970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Projects in the 2022-2025 Highway Program will continue to be programmed with cost and schedule updates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8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Stewardship through maintaining a state of good repair</a:t>
            </a:r>
            <a:endParaRPr lang="en-US" altLang="en-US" sz="1400" b="1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Interstate funding levels for pavement reconstruction, modernization, bridges, pavement patching/maintenance, rest areas, and other miscellaneous projects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funding levels for non-interstate pavement modernization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funding levels for non-interstate bridge modernization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funding levels for safety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additional stewardship projects 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Modification through rightsizing the system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Transfer of jurisdiction for portions of primary roadways to cities and counties</a:t>
            </a:r>
          </a:p>
          <a:p>
            <a:pPr lvl="2" indent="0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Optimization through improving operational efficiency and resiliency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intelligent transportation systems infrastructure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Super-2 improvements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Transformation through increasing mobility and travel choices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corridor improvements</a:t>
            </a:r>
          </a:p>
          <a:p>
            <a:pPr marL="800100" lvl="1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lvl="1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lvl="1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4C8115D1-FD90-4267-835A-BA8D8DD93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28522"/>
            <a:ext cx="9144000" cy="335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Potential FY 2022-2026 Highway Program Objectives</a:t>
            </a:r>
          </a:p>
        </p:txBody>
      </p:sp>
    </p:spTree>
    <p:extLst>
      <p:ext uri="{BB962C8B-B14F-4D97-AF65-F5344CB8AC3E}">
        <p14:creationId xmlns:p14="http://schemas.microsoft.com/office/powerpoint/2010/main" val="2689304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3514"/>
            <a:ext cx="9144000" cy="658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8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Commission Program Development Schedule (2022-2026)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12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320248"/>
            <a:ext cx="91440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Tx/>
              <a:buNone/>
            </a:pP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March 2021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Discuss 2022-2026 available Highway Program funding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Discuss 2022-2026 Highway Program Options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Determine 2022-2026 Highway Program Objectives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r>
              <a:rPr lang="en-US" sz="1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Line Item Targets for Programming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April 2021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Develop the Draft 2022-2026 Highway Program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r>
              <a:rPr lang="en-US" sz="1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2022-2026 Highway Program Objectives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May 2021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Present the Draft 2022-2026 Iowa Transportation Improvement Program to the public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         (including all previous program approvals and draft 2022–2026 Highway Program)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June 2021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</a:t>
            </a:r>
            <a:r>
              <a:rPr lang="en-US" sz="1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Approve the 2022–2026 Iowa Transportation Improvement Program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3</a:t>
            </a:fld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6784F3B-87F5-477B-8C7A-F7914C47E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8291" y="327293"/>
            <a:ext cx="9717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9, 202`</a:t>
            </a:r>
          </a:p>
        </p:txBody>
      </p:sp>
    </p:spTree>
    <p:extLst>
      <p:ext uri="{BB962C8B-B14F-4D97-AF65-F5344CB8AC3E}">
        <p14:creationId xmlns:p14="http://schemas.microsoft.com/office/powerpoint/2010/main" val="36819180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itchFamily="34" charset="0"/>
              </a:rP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811" y="1378226"/>
            <a:ext cx="8313109" cy="4781569"/>
          </a:xfrm>
        </p:spPr>
        <p:txBody>
          <a:bodyPr/>
          <a:lstStyle/>
          <a:p>
            <a:pPr marL="0" indent="0">
              <a:spcBef>
                <a:spcPct val="0"/>
              </a:spcBef>
              <a:buClrTx/>
              <a:buNone/>
            </a:pPr>
            <a:r>
              <a:rPr lang="en-US" sz="2400" b="1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March Business Meeting</a:t>
            </a:r>
          </a:p>
          <a:p>
            <a:pPr>
              <a:spcBef>
                <a:spcPct val="0"/>
              </a:spcBef>
            </a:pPr>
            <a:r>
              <a:rPr lang="en-US" sz="2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Line Item Targets for Programming</a:t>
            </a:r>
          </a:p>
          <a:p>
            <a:pPr marL="0" indent="0">
              <a:spcBef>
                <a:spcPct val="0"/>
              </a:spcBef>
              <a:buClrTx/>
              <a:buNone/>
            </a:pPr>
            <a:endParaRPr lang="en-US" sz="24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marL="0" indent="0">
              <a:spcBef>
                <a:spcPct val="0"/>
              </a:spcBef>
              <a:buClrTx/>
              <a:buNone/>
            </a:pPr>
            <a:r>
              <a:rPr lang="en-US" sz="2400" b="1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Next March Workshop</a:t>
            </a:r>
          </a:p>
          <a:p>
            <a:pPr>
              <a:spcBef>
                <a:spcPct val="0"/>
              </a:spcBef>
              <a:buClrTx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Discuss 2022-2026 Highway Program Options</a:t>
            </a:r>
          </a:p>
          <a:p>
            <a:pPr>
              <a:spcBef>
                <a:spcPct val="0"/>
              </a:spcBef>
              <a:buClrTx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Determine 2022-2026 Highway Program Objectives</a:t>
            </a:r>
          </a:p>
          <a:p>
            <a:pPr marL="0" indent="0">
              <a:spcBef>
                <a:spcPct val="0"/>
              </a:spcBef>
              <a:buClrTx/>
              <a:buNone/>
            </a:pPr>
            <a:endParaRPr lang="en-US" sz="24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sz="2400" b="1" dirty="0">
                <a:latin typeface="Helvetica" pitchFamily="34" charset="0"/>
                <a:cs typeface="Helvetica" pitchFamily="34" charset="0"/>
              </a:rPr>
              <a:t>April</a:t>
            </a:r>
          </a:p>
          <a:p>
            <a:pPr>
              <a:spcBef>
                <a:spcPct val="0"/>
              </a:spcBef>
            </a:pPr>
            <a:r>
              <a:rPr lang="en-US" sz="2400" dirty="0">
                <a:latin typeface="Helvetica" pitchFamily="34" charset="0"/>
                <a:cs typeface="Helvetica" pitchFamily="34" charset="0"/>
              </a:rPr>
              <a:t>Develop the Draft 2022-2026 Highway Program</a:t>
            </a:r>
          </a:p>
          <a:p>
            <a:pPr>
              <a:spcBef>
                <a:spcPct val="0"/>
              </a:spcBef>
            </a:pPr>
            <a:r>
              <a:rPr lang="en-US" sz="2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2022-2026 Highway Program Objectives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30</a:t>
            </a:fld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EFD6037-028F-42C7-BDB2-488D3E92B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3997" y="327293"/>
            <a:ext cx="99899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9, 2021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Decision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379" y="2164405"/>
            <a:ext cx="8229600" cy="348736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Should projects in the 2022-2025 program continue to be programmed with cost/schedule updates?</a:t>
            </a: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How should the Program be balanced and what projects should be added to the Program?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4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205D77F-644D-484F-96C7-3A3C2E581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3997" y="327293"/>
            <a:ext cx="99899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9, 2021</a:t>
            </a:r>
          </a:p>
        </p:txBody>
      </p:sp>
    </p:spTree>
    <p:extLst>
      <p:ext uri="{BB962C8B-B14F-4D97-AF65-F5344CB8AC3E}">
        <p14:creationId xmlns:p14="http://schemas.microsoft.com/office/powerpoint/2010/main" val="4155590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3"/>
          <p:cNvSpPr>
            <a:spLocks noGrp="1"/>
          </p:cNvSpPr>
          <p:nvPr>
            <p:ph type="title"/>
          </p:nvPr>
        </p:nvSpPr>
        <p:spPr>
          <a:xfrm>
            <a:off x="468461" y="0"/>
            <a:ext cx="8305800" cy="868362"/>
          </a:xfrm>
        </p:spPr>
        <p:txBody>
          <a:bodyPr/>
          <a:lstStyle/>
          <a:p>
            <a:r>
              <a:rPr lang="en-US" sz="1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FY 21-26 Primary Road/TIME-21 Funds Forecast</a:t>
            </a:r>
            <a:br>
              <a:rPr lang="en-US" sz="1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(x $1,000,000)</a:t>
            </a:r>
          </a:p>
        </p:txBody>
      </p:sp>
      <p:sp>
        <p:nvSpPr>
          <p:cNvPr id="58896" name="Rectangle 6"/>
          <p:cNvSpPr>
            <a:spLocks noChangeArrowheads="1"/>
          </p:cNvSpPr>
          <p:nvPr/>
        </p:nvSpPr>
        <p:spPr bwMode="auto">
          <a:xfrm>
            <a:off x="8464259" y="125413"/>
            <a:ext cx="18473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endParaRPr lang="en-US" sz="1000">
              <a:solidFill>
                <a:srgbClr val="000000"/>
              </a:solidFill>
              <a:latin typeface="Helvetica" pitchFamily="34" charset="0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81704AD-625B-4241-B271-153190516A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3997" y="327293"/>
            <a:ext cx="99899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9, 2021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CB9353E7-FC8B-44BE-9CAD-94D5908BB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86838" y="6492875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5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1932DA3-29C9-4EAD-B685-C86333EBCE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309" y="842524"/>
            <a:ext cx="8638781" cy="5706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553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1255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endParaRPr lang="en-US" sz="2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2022-2026 Highway Program Funding Assumptions</a:t>
            </a:r>
          </a:p>
          <a:p>
            <a:pPr algn="ctr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RUTF/TIME-21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(For Highway Planning Purposes Only)</a:t>
            </a: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0" y="1707449"/>
            <a:ext cx="8746435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None/>
            </a:pPr>
            <a:endParaRPr lang="en-US" sz="14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</a:rPr>
              <a:t>Overall forecast is conservative based on unknown long-term impacts of COVID-19</a:t>
            </a:r>
          </a:p>
          <a:p>
            <a:pPr marL="742950" lvl="1" indent="-285750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endParaRPr lang="en-US" sz="1800" dirty="0">
              <a:latin typeface="Helvetica" panose="020B0604020202020204" pitchFamily="34" charset="0"/>
              <a:ea typeface="Helvetica" panose="020B0604020202020204" pitchFamily="34" charset="0"/>
              <a:cs typeface="Helvetica" panose="020B0604020202020204" pitchFamily="34" charset="0"/>
            </a:endParaRPr>
          </a:p>
          <a:p>
            <a:pPr marL="742950" lvl="1" indent="-285750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</a:rPr>
              <a:t>Forecast continues to reflect expected slowing of revenues from fees for new registration and reduced fuel tax revenue</a:t>
            </a:r>
          </a:p>
          <a:p>
            <a:pPr lvl="1">
              <a:spcBef>
                <a:spcPct val="0"/>
              </a:spcBef>
              <a:buClrTx/>
              <a:buNone/>
            </a:pPr>
            <a:endParaRPr lang="en-US" sz="1800" dirty="0">
              <a:latin typeface="Helvetica" panose="020B0604020202020204" pitchFamily="34" charset="0"/>
              <a:ea typeface="Helvetica" panose="020B0604020202020204" pitchFamily="34" charset="0"/>
              <a:cs typeface="Helvetica" panose="020B0604020202020204" pitchFamily="34" charset="0"/>
            </a:endParaRPr>
          </a:p>
          <a:p>
            <a:pPr marL="742950" lvl="1" indent="-285750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</a:rPr>
              <a:t>TIME-21 funding cap of $225 million has been met</a:t>
            </a:r>
            <a:endParaRPr lang="en-US" sz="1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742950" lvl="1" indent="-285750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endParaRPr lang="en-US" sz="1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742950" lvl="1" indent="-285750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Average combined RUTF/TIME-21 growth of 0.4% annually </a:t>
            </a:r>
            <a:r>
              <a:rPr lang="en-US" sz="1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76039" y="6423301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103A245A-4344-4ADD-88E1-2801F720F32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6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74ED14-A99F-4F39-9303-EA8D96BB80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3997" y="327293"/>
            <a:ext cx="99899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9, 2021</a:t>
            </a:r>
          </a:p>
        </p:txBody>
      </p:sp>
    </p:spTree>
    <p:extLst>
      <p:ext uri="{BB962C8B-B14F-4D97-AF65-F5344CB8AC3E}">
        <p14:creationId xmlns:p14="http://schemas.microsoft.com/office/powerpoint/2010/main" val="1885682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106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SzPct val="55000"/>
              <a:buChar char="n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SzPct val="65000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SzPct val="85000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SzPct val="80000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Helvetica" pitchFamily="34" charset="0"/>
              </a:rPr>
              <a:t>2022 - 2026 Forecast of</a:t>
            </a:r>
          </a:p>
          <a:p>
            <a:pPr algn="ctr"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Helvetica" pitchFamily="34" charset="0"/>
              </a:rPr>
              <a:t>Iowa Federal-Aid Formula Transportation Authorized Funds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(x $1,000)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(For Highway Planning Purposes Only)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2324100"/>
            <a:ext cx="9144000" cy="2362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3376613" eaLnBrk="0" hangingPunct="0"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3376613" eaLnBrk="0" hangingPunct="0">
              <a:buSzPct val="55000"/>
              <a:buChar char="n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3376613" eaLnBrk="0" hangingPunct="0">
              <a:buSzPct val="65000"/>
              <a:buChar char="l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3376613" eaLnBrk="0" hangingPunct="0">
              <a:buSzPct val="85000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3376613" eaLnBrk="0" hangingPunct="0">
              <a:buSzPct val="80000"/>
              <a:buChar char="§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33766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33766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33766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33766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National Highway Performance Program	307,400	307,400	 307,400	307,400 	 307,400	307,400 	 307,400  	 307,400 	 307,400 	 307,400 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Surface Transportation Block Grant	146,500	5,900	 146,500	5,900 	 146,500	5,900 	 146,500	5,900 	 146,500	5,900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Congestion Mitigation &amp; Air Quality                  	11,800	4,800	 11,800	4,800 	 11,800	4,800 	 11,800	4,800 	 11,800	4,800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Highway Safety Improvement Program	28,100	26,100	 28,100	26,100 	 28,100	26,100 	 28,100	26,100 	 28,100	26,100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Rail-Highway Crossing	5,700	5,700	 5,700	5,700 	 5,700	5,700 	 5,700	5,700 	 5,700	5,700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Transportation Alternatives Set-aside	4,700	 — 	4,700	 —	4,700	 —	4,700	 —	4,700	 —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Flexible TAP Set-aside	4,700	 — 	4,700	 —	4,700	 —	4,700	 —	4,700	 —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Federal Recreational Trails Set-aside	1,400	 — 	1,400	 —	1,400	 —	1,400	 —	1,400	 —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Metropolitan Planning	  2,100	— 	2,100	 —	2,100	 —	2,100	 —	2,100	 —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Statewide Planning and Research 	10,600	10,200	 10,600	10,200 	 10,600	10,200 	 10,600	10,200 	 10,600	10,200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National Highway Freight Program	</a:t>
            </a:r>
            <a:r>
              <a:rPr lang="en-US" altLang="en-US" sz="1000" u="sng" dirty="0">
                <a:solidFill>
                  <a:srgbClr val="000000"/>
                </a:solidFill>
                <a:latin typeface="Helvetica" pitchFamily="34" charset="0"/>
              </a:rPr>
              <a:t>18,200</a:t>
            </a: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altLang="en-US" sz="1000" u="sng" dirty="0">
                <a:solidFill>
                  <a:srgbClr val="000000"/>
                </a:solidFill>
                <a:latin typeface="Helvetica" pitchFamily="34" charset="0"/>
              </a:rPr>
              <a:t>16,400</a:t>
            </a: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altLang="en-US" sz="1000" u="sng" dirty="0">
                <a:solidFill>
                  <a:srgbClr val="000000"/>
                </a:solidFill>
                <a:latin typeface="Helvetica" pitchFamily="34" charset="0"/>
              </a:rPr>
              <a:t> 18,200</a:t>
            </a: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altLang="en-US" sz="1000" u="sng" dirty="0">
                <a:solidFill>
                  <a:srgbClr val="000000"/>
                </a:solidFill>
                <a:latin typeface="Helvetica" pitchFamily="34" charset="0"/>
              </a:rPr>
              <a:t>16,400 </a:t>
            </a: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altLang="en-US" sz="1000" u="sng" dirty="0">
                <a:solidFill>
                  <a:srgbClr val="000000"/>
                </a:solidFill>
                <a:latin typeface="Helvetica" pitchFamily="34" charset="0"/>
              </a:rPr>
              <a:t> 18,200</a:t>
            </a: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altLang="en-US" sz="1000" u="sng" dirty="0">
                <a:solidFill>
                  <a:srgbClr val="000000"/>
                </a:solidFill>
                <a:latin typeface="Helvetica" pitchFamily="34" charset="0"/>
              </a:rPr>
              <a:t>16,400 </a:t>
            </a: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altLang="en-US" sz="1000" u="sng" dirty="0">
                <a:solidFill>
                  <a:srgbClr val="000000"/>
                </a:solidFill>
                <a:latin typeface="Helvetica" pitchFamily="34" charset="0"/>
              </a:rPr>
              <a:t> 18,200</a:t>
            </a: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altLang="en-US" sz="1000" u="sng" dirty="0">
                <a:solidFill>
                  <a:srgbClr val="000000"/>
                </a:solidFill>
                <a:latin typeface="Helvetica" pitchFamily="34" charset="0"/>
              </a:rPr>
              <a:t>16,400 </a:t>
            </a: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altLang="en-US" sz="1000" u="sng" dirty="0">
                <a:solidFill>
                  <a:srgbClr val="000000"/>
                </a:solidFill>
                <a:latin typeface="Helvetica" pitchFamily="34" charset="0"/>
              </a:rPr>
              <a:t> 18,200</a:t>
            </a: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altLang="en-US" sz="1000" u="sng" dirty="0">
                <a:solidFill>
                  <a:srgbClr val="000000"/>
                </a:solidFill>
                <a:latin typeface="Helvetica" pitchFamily="34" charset="0"/>
              </a:rPr>
              <a:t>16,400 </a:t>
            </a: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Total		541,200	   376,500	 541,200	   376,500 	 541,200	   376,500 	 541,200	   376,500 	 541,200	   376,500</a:t>
            </a:r>
          </a:p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endParaRPr lang="en-US" altLang="en-US" sz="1000" dirty="0">
              <a:latin typeface="Helvetica" pitchFamily="34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4668611"/>
            <a:ext cx="9144000" cy="1398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SzPct val="55000"/>
              <a:buChar char="n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SzPct val="65000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SzPct val="85000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SzPct val="80000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Helvetica" pitchFamily="34" charset="0"/>
              </a:rPr>
              <a:t>Total Federal-Aid Formula Funds Forecast to DOT Programs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(x $1,000,000)</a:t>
            </a:r>
          </a:p>
          <a:p>
            <a:pPr algn="ctr" eaLnBrk="1" hangingPunct="1">
              <a:lnSpc>
                <a:spcPct val="0"/>
              </a:lnSpc>
              <a:spcBef>
                <a:spcPct val="50000"/>
              </a:spcBef>
              <a:buClrTx/>
              <a:buFontTx/>
              <a:buNone/>
            </a:pPr>
            <a:endParaRPr lang="en-US" altLang="en-US" sz="1200" dirty="0">
              <a:solidFill>
                <a:srgbClr val="000000"/>
              </a:solidFill>
              <a:latin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 	       </a:t>
            </a:r>
            <a:r>
              <a:rPr lang="en-US" altLang="en-US" sz="1200" b="1" dirty="0">
                <a:solidFill>
                  <a:srgbClr val="000000"/>
                </a:solidFill>
                <a:latin typeface="Helvetica" pitchFamily="34" charset="0"/>
              </a:rPr>
              <a:t>2022</a:t>
            </a: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 -  ($376.5 @ 89.0% Obligation Authority = $335.1) + (August Redistribution $15.0) + (HIP/BR $22.6) = $372.7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Helvetica" pitchFamily="34" charset="0"/>
              </a:rPr>
              <a:t>2023</a:t>
            </a: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 - $372.7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Helvetica" pitchFamily="34" charset="0"/>
              </a:rPr>
              <a:t>2024</a:t>
            </a: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 - $372.7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Helvetica" pitchFamily="34" charset="0"/>
              </a:rPr>
              <a:t>2025</a:t>
            </a: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 - $372.7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Helvetica" pitchFamily="34" charset="0"/>
              </a:rPr>
              <a:t>2026</a:t>
            </a: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 - $372.7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810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SzPct val="55000"/>
              <a:buChar char="n"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SzPct val="65000"/>
              <a:buChar char="l"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SzPct val="85000"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SzPct val="80000"/>
              <a:buChar char="§"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2022		2023		2024		2025		2026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to		to		to		to		to	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Cities,	2022	Cities,	2023	Cities,	2024	Cities,	2025	Cities	2026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Counties,	to	Counties,	to	Counties,	to	Counties,	to	Counties,	to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DOT	DOT	DOT	DOT	DOT	DOT	DOT	DOT	DOT	DOT</a:t>
            </a:r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2819400" y="213360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3505200" y="213360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4191000" y="213360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4800600" y="213360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5486400" y="213360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>
            <a:off x="6096000" y="213360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>
            <a:off x="6705600" y="213360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>
            <a:off x="7315200" y="213360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7924800" y="213360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7" name="Line 15"/>
          <p:cNvSpPr>
            <a:spLocks noChangeShapeType="1"/>
          </p:cNvSpPr>
          <p:nvPr/>
        </p:nvSpPr>
        <p:spPr bwMode="auto">
          <a:xfrm>
            <a:off x="8534400" y="213360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9" name="Rectangle 28"/>
          <p:cNvSpPr>
            <a:spLocks noChangeArrowheads="1"/>
          </p:cNvSpPr>
          <p:nvPr/>
        </p:nvSpPr>
        <p:spPr bwMode="auto">
          <a:xfrm>
            <a:off x="8057130" y="125413"/>
            <a:ext cx="998991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SzPct val="55000"/>
              <a:buChar char="n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SzPct val="65000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SzPct val="85000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SzPct val="80000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March 9, 2021</a:t>
            </a:r>
          </a:p>
        </p:txBody>
      </p:sp>
    </p:spTree>
    <p:extLst>
      <p:ext uri="{BB962C8B-B14F-4D97-AF65-F5344CB8AC3E}">
        <p14:creationId xmlns:p14="http://schemas.microsoft.com/office/powerpoint/2010/main" val="2813566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783454" y="765110"/>
            <a:ext cx="7772400" cy="88250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Federal Funding Status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23539" y="1480555"/>
            <a:ext cx="8815526" cy="4333202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</a:rPr>
              <a:t>The FAST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</a:rPr>
              <a:t> Act authorizes federal funding through September 30, 2021.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sz="1800" kern="0" dirty="0">
                <a:solidFill>
                  <a:srgbClr val="000000"/>
                </a:solidFill>
                <a:latin typeface="Helvetica" pitchFamily="34" charset="0"/>
              </a:rPr>
              <a:t>FAST Act funding allocations were determined by Commission in 2016.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endParaRPr lang="en-US" sz="1800" kern="0" dirty="0">
              <a:solidFill>
                <a:srgbClr val="000000"/>
              </a:solidFill>
              <a:latin typeface="Helvetica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</a:rPr>
              <a:t>The next Highway Trust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</a:rPr>
              <a:t> Fund cliff is in early FFY 2022, leaving uncertainty in all but one year of this next five-year program.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</a:rPr>
              <a:t>Contingency plan has been developed should significant reduction in federal funding occur. Continue to identify specific project impacts with this Program.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endParaRPr lang="en-US" sz="1800" kern="0" dirty="0">
              <a:solidFill>
                <a:srgbClr val="000000"/>
              </a:solidFill>
              <a:latin typeface="Helvetica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</a:rPr>
              <a:t>Recent annual appropriations have included additional funding beyond authorized levels.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endParaRPr lang="en-US" sz="1800" kern="0" dirty="0">
              <a:solidFill>
                <a:srgbClr val="000000"/>
              </a:solidFill>
              <a:latin typeface="Helvetic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103A245A-4344-4ADD-88E1-2801F720F328}" type="slidenum">
              <a:rPr lang="en-US" smtClean="0"/>
              <a:pPr>
                <a:buNone/>
                <a:defRPr/>
              </a:pPr>
              <a:t>8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9E453A-0075-484C-84E4-A01E4D66A9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3997" y="327293"/>
            <a:ext cx="99899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9, 2021</a:t>
            </a:r>
          </a:p>
        </p:txBody>
      </p:sp>
    </p:spTree>
    <p:extLst>
      <p:ext uri="{BB962C8B-B14F-4D97-AF65-F5344CB8AC3E}">
        <p14:creationId xmlns:p14="http://schemas.microsoft.com/office/powerpoint/2010/main" val="854714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259558" y="6119713"/>
            <a:ext cx="459716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 typeface="Wingdings" pitchFamily="2" charset="2"/>
              <a:buNone/>
              <a:defRPr/>
            </a:pPr>
            <a:r>
              <a:rPr lang="en-US" sz="1100" kern="0" dirty="0">
                <a:solidFill>
                  <a:srgbClr val="008000"/>
                </a:solidFill>
                <a:latin typeface="Helvetica" pitchFamily="34" charset="0"/>
                <a:cs typeface="Helvetica" pitchFamily="34" charset="0"/>
              </a:rPr>
              <a:t>At what levels should the line item targets be programmed?</a:t>
            </a:r>
          </a:p>
          <a:p>
            <a:pPr lvl="1">
              <a:spcBef>
                <a:spcPct val="0"/>
              </a:spcBef>
              <a:buClrTx/>
              <a:buNone/>
              <a:defRPr/>
            </a:pPr>
            <a:r>
              <a:rPr lang="en-US" sz="11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March Action Item: Line Item Targets for Programming</a:t>
            </a:r>
            <a:endParaRPr lang="en-US" sz="1100" dirty="0">
              <a:solidFill>
                <a:srgbClr val="00800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CDE6BAA4-A2AC-4351-86DC-8211CBB4481B}" type="slidenum">
              <a:rPr lang="en-US" smtClean="0"/>
              <a:pPr>
                <a:buFont typeface="Wingdings" pitchFamily="2" charset="2"/>
                <a:buNone/>
                <a:defRPr/>
              </a:pPr>
              <a:t>9</a:t>
            </a:fld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D0FEF14-C4A3-4DAA-861C-76152C565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9, 2021</a:t>
            </a:r>
          </a:p>
          <a:p>
            <a:pPr algn="ctr">
              <a:spcBef>
                <a:spcPct val="50000"/>
              </a:spcBef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as shown Feb 9, 2021</a:t>
            </a:r>
            <a:endParaRPr lang="en-US" sz="1000" dirty="0">
              <a:solidFill>
                <a:srgbClr val="FF0000"/>
              </a:solidFill>
              <a:latin typeface="Helvetica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86D2426-185B-45D3-A329-98E2A728FA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110175"/>
              </p:ext>
            </p:extLst>
          </p:nvPr>
        </p:nvGraphicFramePr>
        <p:xfrm>
          <a:off x="97414" y="1028818"/>
          <a:ext cx="8738813" cy="42348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2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77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1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65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4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44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44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144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144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DRAFT 2022 - 2026 IOWA HIGHWAY PROGRAM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850" b="1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PROJECT ESTIMATED COSTS X $1000</a:t>
                      </a:r>
                      <a:endParaRPr lang="en-US" sz="850" b="1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    LOCATION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FUNDING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TYPE OF WORK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2022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2023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2024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2025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2026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9584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4963436"/>
                  </a:ext>
                </a:extLst>
              </a:tr>
              <a:tr h="207736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AMERICANS WITH DISABILITIES ACT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3000</a:t>
                      </a: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2574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CONSTRUCTION INDUSTRY TRAINING PROGRAM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02765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COOPERATIVE CITY/COUNTY/STATE HIGHWAY RESEARCH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42060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COOPERATIVE CITY/COUNTY/STATE HIGHWAY RESEARCH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750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5240736"/>
                  </a:ext>
                </a:extLst>
              </a:tr>
              <a:tr h="207169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EMERGENCY &amp; CONTINGENCY - U-STEP/C-STEP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0606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POST LETTING PROJECT COST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14264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PREVOCATIONAL TRAINING AND DBE SUPPORT SERVICES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360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360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360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360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360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03055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BYWAY PROGRAM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86648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CONSULTANT SERVICES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OUTSIDE SERV. ENGINEER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85000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85000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85000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85000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85000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202426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CONTRACT MAINTENANCE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35350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35350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35350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35350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35350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19674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CONTRACT MAINTENANCE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1500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515212"/>
                  </a:ext>
                </a:extLst>
              </a:tr>
              <a:tr h="193578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RAILROAD CROSSINGS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ROADSIDE IMPROVEMENT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LANDSCAPING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226964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TRAFFIC CONTROL DEVICES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TRAFFIC SIGNS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1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1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219458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1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3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4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5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29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36569</TotalTime>
  <Words>2875</Words>
  <Application>Microsoft Office PowerPoint</Application>
  <PresentationFormat>On-screen Show (4:3)</PresentationFormat>
  <Paragraphs>1281</Paragraphs>
  <Slides>30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Helvetica</vt:lpstr>
      <vt:lpstr>Times New Roman</vt:lpstr>
      <vt:lpstr>Wingdings</vt:lpstr>
      <vt:lpstr>Office Theme</vt:lpstr>
      <vt:lpstr>2022-2026  Highway Program   Development  </vt:lpstr>
      <vt:lpstr>PowerPoint Presentation</vt:lpstr>
      <vt:lpstr>PowerPoint Presentation</vt:lpstr>
      <vt:lpstr>Decision Points</vt:lpstr>
      <vt:lpstr>FY 21-26 Primary Road/TIME-21 Funds Forecast (x $1,000,000)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2022-2026 Highway Program Analysis (with updated revenue, FY 2021 projects rescheduled, project cost updates and schedule updates)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Decision Points</vt:lpstr>
      <vt:lpstr>PowerPoint Presentation</vt:lpstr>
      <vt:lpstr>Next Steps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Anderson, Stuart</cp:lastModifiedBy>
  <cp:revision>1874</cp:revision>
  <cp:lastPrinted>2021-03-02T17:30:41Z</cp:lastPrinted>
  <dcterms:created xsi:type="dcterms:W3CDTF">2001-05-04T13:55:51Z</dcterms:created>
  <dcterms:modified xsi:type="dcterms:W3CDTF">2021-03-05T21:18:01Z</dcterms:modified>
</cp:coreProperties>
</file>